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5"/>
  </p:notesMasterIdLst>
  <p:sldIdLst>
    <p:sldId id="256" r:id="rId2"/>
    <p:sldId id="277" r:id="rId3"/>
    <p:sldId id="288" r:id="rId4"/>
    <p:sldId id="281" r:id="rId5"/>
    <p:sldId id="298" r:id="rId6"/>
    <p:sldId id="299" r:id="rId7"/>
    <p:sldId id="291" r:id="rId8"/>
    <p:sldId id="292" r:id="rId9"/>
    <p:sldId id="293" r:id="rId10"/>
    <p:sldId id="294" r:id="rId11"/>
    <p:sldId id="289" r:id="rId12"/>
    <p:sldId id="279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B8499A-2E29-4FFD-897F-CFBA48A2F0C5}">
          <p14:sldIdLst>
            <p14:sldId id="256"/>
            <p14:sldId id="277"/>
          </p14:sldIdLst>
        </p14:section>
        <p14:section name="John" id="{80A9F654-4FC7-4F32-B30A-C39F7ACB645E}">
          <p14:sldIdLst>
            <p14:sldId id="288"/>
            <p14:sldId id="281"/>
          </p14:sldIdLst>
        </p14:section>
        <p14:section name="Tuyet" id="{D54BB15E-7AAD-42AF-8D0D-A71367F2DE61}">
          <p14:sldIdLst>
            <p14:sldId id="298"/>
            <p14:sldId id="299"/>
          </p14:sldIdLst>
        </p14:section>
        <p14:section name="Saurabh" id="{79D07EE0-68B2-4535-97D5-3A4D667093EF}">
          <p14:sldIdLst>
            <p14:sldId id="291"/>
            <p14:sldId id="292"/>
            <p14:sldId id="293"/>
            <p14:sldId id="294"/>
          </p14:sldIdLst>
        </p14:section>
        <p14:section name="Fabio" id="{6820C2E8-9C4A-45AE-BB51-B3774C723DC0}">
          <p14:sldIdLst>
            <p14:sldId id="289"/>
            <p14:sldId id="279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85692" autoAdjust="0"/>
  </p:normalViewPr>
  <p:slideViewPr>
    <p:cSldViewPr snapToGrid="0" showGuides="1">
      <p:cViewPr varScale="1">
        <p:scale>
          <a:sx n="84" d="100"/>
          <a:sy n="84" d="100"/>
        </p:scale>
        <p:origin x="1024" y="37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Mental Health Analysis is a Better Title (??) My 2 Cents… Saurabh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3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01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085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869C-0C66-4BC5-AEE2-8DCAF68DE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ADF68-A75C-44B2-9343-4A4C2E78B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6F8D7-16DE-4493-A452-9460F9F3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964A0-B9E4-4842-AD92-2496FEEF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F0016-E420-4AE3-BAF7-11759575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2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61D06-5DF7-486F-BEE2-D24CC8CD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668D6-9754-44CC-9EB3-A94C86535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13542-24B5-4809-BE9D-117BCE57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9EFD0-A438-4A89-9FB6-99F3B393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CE7C3-7CA0-4C7D-B0AC-36C3067F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9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9F0EEC-C1DA-4D07-917F-185270091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803E9-1D8D-4248-AED2-6C5B5AD92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01605-C07E-40C6-96F1-E1FDA647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58040-D275-4343-8F9D-2F2005AA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221E0-9631-4110-9FD1-D9436C0B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3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6B61-6E68-49F2-BCE9-9AE9C0DE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C0B15-34F2-4CDD-81DF-B0AD8E19D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4ECD0-37CA-40E9-8001-B1B3F920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7719F-B46B-4540-B024-6BA17BF5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AA9D-B2E9-412F-A6D2-3A68BEA1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7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4A2F-E68D-43E4-BA2C-611749F73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3AEC7-4DE0-45C9-AEB8-7819578E8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42959-1498-4ECB-AD6C-57158323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76BC-73A3-4A49-940B-85AE68C1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BE744-9BC9-43C7-B1AC-63F39B37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2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67EA-CC5C-429D-9372-759841E5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80BD8-4658-40A6-966B-DB834ED98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3CDFA-82D9-419A-848B-F169CFC97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67EBB-AB71-4F4E-9E6C-F5F5E1E8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EA6AF-5E03-40D8-B494-E78EE326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5FC9B-9CF0-4775-98D8-02F1829D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0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77C7A-6704-4913-9DB0-BAD9D55D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349F2-69F6-4175-AAE8-FE85238ED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BA301-811D-49AB-A3B1-DEC851D9C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F0917-A385-472F-8718-7531EAE9A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CC2A0-371C-4B9B-9C3C-BDBEFD944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165B39-AA0B-4D77-AE4D-95A7D96D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67325-2705-40DA-9D23-5C6BE6E9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143AB3-9496-42D4-AFF3-E5DF9457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9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EAE5-D0EE-48CA-8BB1-732757A4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97B04-5FAC-4D90-B3C9-B6DCE0E9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84B85-4619-4B29-BD11-168E5E52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C8173-2A45-4347-B7AF-96C31B59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2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DAB22-AA95-4687-9BC1-72ACBB72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3F5E8-DEA4-4BB0-B32D-2C1894EC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FDCB6-01D0-4691-8AEB-7F65CAD7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16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A16E-2A16-42A3-B238-AFD80684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C30E0-3203-4DFC-A748-0C3D657FF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8C169-2A5E-4D97-9E2D-674397180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1D4A7-8307-4BCD-A422-D7C385A5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0D73A-6DF7-44B3-B3B2-974B7832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D26F8-298C-4BF4-A132-FF670067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7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47EF-E8BD-4E2A-AD41-F2841CA4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ECAED3-9348-4FAE-BF8C-D9775613D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ED749-C64D-4BE8-BEC3-17E9C9B33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68E78-3863-44AB-9DB5-0DB1C002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A371A-E122-4248-9DA5-B63F736F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B7913-51D8-4426-80DD-319C8628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AAEAD-C36F-4B0A-B931-17D65D23E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D89B1-8293-488D-ABF8-6DF252DE4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3CFA9-54FF-405A-B03A-C93C48761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94AED-E510-4FEA-B88F-2111B4C84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18C75-E41C-4F79-9C24-8B7E034C6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1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commons.wikimedia.org/wiki/file:yellow_ribbon.p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3273" y="4785159"/>
            <a:ext cx="9144000" cy="830997"/>
          </a:xfrm>
        </p:spPr>
        <p:txBody>
          <a:bodyPr lIns="0" tIns="0" rIns="0" bIns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SUICIDE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5A30E5-EF09-4AF8-9CCB-3B053F22F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724400" y="2252705"/>
            <a:ext cx="2743200" cy="21233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CBAE5E-1DF4-4535-89D5-E34453C5A83F}"/>
              </a:ext>
            </a:extLst>
          </p:cNvPr>
          <p:cNvSpPr txBox="1"/>
          <p:nvPr/>
        </p:nvSpPr>
        <p:spPr>
          <a:xfrm>
            <a:off x="4724400" y="7577572"/>
            <a:ext cx="2743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commons.wikimedia.org/wiki/file:yellow_ribbon.pn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Rates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Years: 2000 - 2015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00820" y="125235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4673175" y="1464184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Listed among the top 10 countries with Suicide rate estimates in male and both sex gender categories.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4673175" y="1140659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Kazakhstan &amp; Belarus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657555" y="3456302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Listed among the top 10 countries with Suicide rate estimates in female gender categories.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657555" y="2839471"/>
            <a:ext cx="2743195" cy="4655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India, Lesotho, Uganda, Nigeria, Sierra Leone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4657554" y="5006039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Listed among the top 10 countries with Suicide rate estimates in female gender categories.in year 2000 only.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4673175" y="4772830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China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7EF73A-9F20-4F55-A4EF-AAEB01E70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91860" y="288841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CCDE4F-04AE-4520-9B3A-619384C3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80657" y="4817654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EB90A8-5D9B-4235-B626-B72D16B87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28394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E03219-09ED-49EC-A2B0-96D63433B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6859" y="120266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5D86A5F-5E10-4AC3-B7D0-EEA2839ED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8" y="3644478"/>
            <a:ext cx="4084684" cy="2723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AEB6FF-E338-46E0-9BAC-0A5CAAE7A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316" y="3611904"/>
            <a:ext cx="4084684" cy="27231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6533A0-B1E3-4E71-B12F-7DA930F40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775" y="733180"/>
            <a:ext cx="4084684" cy="27231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DE5DFD-BF29-4AB1-BDF7-D91F57B6D4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21" y="813330"/>
            <a:ext cx="4084684" cy="272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34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Poisoning is the mechanism most used by females for suicide in 2005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34.6%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POISONING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Suicide rates are greater between the ages of 45 and 64 for both sexes.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45-64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SUICIDE BY AGE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4573" y="5521006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Firearm was the mechanism most used by males for suicide in 2005.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56.5%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FIREARM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Mechanism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 2015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BFC7F3-C22A-4935-A2A3-4807C8862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684" y="1493759"/>
            <a:ext cx="3657600" cy="27034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C6065C-8F80-459D-B967-33202BD31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869942"/>
            <a:ext cx="3657600" cy="36607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A1285F-2C40-4264-A882-823E8EC93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90" y="855297"/>
            <a:ext cx="3657600" cy="366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32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Poisoning is the mechanism most used by females for suicide in 2005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40.4%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POISONING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Suicide rates are greater between the ages of 45 and 64 for both sexes.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45-64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SUICIDE BY AGE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59.2%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FIREARM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Mechanism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 2005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6011559-37CD-4A97-83A9-3B26DB2BB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2" y="1472475"/>
            <a:ext cx="3657600" cy="2703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2362ED-9B35-4589-BDEE-EDA84E948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869942"/>
            <a:ext cx="3657600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8CCA9B-9785-438E-BDEC-F62B9FD01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90" y="869942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DB5EC9-BD12-4CBD-BDA2-7460B84C04DC}"/>
              </a:ext>
            </a:extLst>
          </p:cNvPr>
          <p:cNvSpPr txBox="1"/>
          <p:nvPr/>
        </p:nvSpPr>
        <p:spPr>
          <a:xfrm>
            <a:off x="2354622" y="5537767"/>
            <a:ext cx="7482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If you are dealing with suicidal thoughts you can receive immediate help by visiting resources such as Suicide.org, or by calling 1-800-SUICIDE in the US.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GENDER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AGE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GDP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MECHANISM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LATITUDE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7174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We will be analyzing the suicide rates and its correlation with gender.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7174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We will be analyzing the  suicide rates by different age groups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2047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We will be analyzing the different countries suicide rates and the  correlation with their GDP.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2047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We will be analyzing different mechanisms used to commit suicide and their correlation with sex and age.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9610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We will be analyzing the suicide rates and its correlation with latitude. </a:t>
            </a:r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0" name="Graphic 9" descr="Earth Globe Americas">
            <a:extLst>
              <a:ext uri="{FF2B5EF4-FFF2-40B4-BE49-F238E27FC236}">
                <a16:creationId xmlns:a16="http://schemas.microsoft.com/office/drawing/2014/main" id="{ECE0C307-F76A-4AC0-98D0-770182934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5715" y="2331237"/>
            <a:ext cx="384048" cy="384048"/>
          </a:xfrm>
          <a:prstGeom prst="rect">
            <a:avLst/>
          </a:prstGeom>
        </p:spPr>
      </p:pic>
      <p:pic>
        <p:nvPicPr>
          <p:cNvPr id="18" name="Graphic 17" descr="User">
            <a:extLst>
              <a:ext uri="{FF2B5EF4-FFF2-40B4-BE49-F238E27FC236}">
                <a16:creationId xmlns:a16="http://schemas.microsoft.com/office/drawing/2014/main" id="{09CB8DA8-9BED-4C5D-9EA0-DD24943BF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4014" y="2290291"/>
            <a:ext cx="384048" cy="384048"/>
          </a:xfrm>
          <a:prstGeom prst="rect">
            <a:avLst/>
          </a:prstGeom>
        </p:spPr>
      </p:pic>
      <p:pic>
        <p:nvPicPr>
          <p:cNvPr id="1026" name="Picture 2" descr="https://qph.fs.quoracdn.net/main-qimg-df3115162a8682a59cc7202dea7817a3">
            <a:extLst>
              <a:ext uri="{FF2B5EF4-FFF2-40B4-BE49-F238E27FC236}">
                <a16:creationId xmlns:a16="http://schemas.microsoft.com/office/drawing/2014/main" id="{4160EF56-D6BE-42DB-8CCC-08116CCDF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644" y="2290291"/>
            <a:ext cx="384048" cy="36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Graphic 21" descr="Heart">
            <a:extLst>
              <a:ext uri="{FF2B5EF4-FFF2-40B4-BE49-F238E27FC236}">
                <a16:creationId xmlns:a16="http://schemas.microsoft.com/office/drawing/2014/main" id="{950B7A15-74C8-4DA3-A4F2-85EE2AF94C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71854" y="2290475"/>
            <a:ext cx="384048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l="10000"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424483" y="484928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53124" y="4917757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6" y="5521007"/>
            <a:ext cx="2429357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Extremely Significant Correlation Between Latitude and Suicide Rate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6" y="5000266"/>
            <a:ext cx="257078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4.41 x 10</a:t>
            </a:r>
            <a:r>
              <a:rPr lang="en-US" sz="3200" baseline="300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-15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6" y="4748574"/>
            <a:ext cx="2570784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2005 P Value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3581401" y="5521007"/>
            <a:ext cx="2648271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Strong correlation in addition to significance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3581400" y="5000266"/>
            <a:ext cx="2648271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1.49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3581401" y="4748574"/>
            <a:ext cx="2648271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Regression Slope (b)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6552544" y="5524952"/>
            <a:ext cx="253784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Extremely Significant Correlation Between Latitude and Suicide Rate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6552543" y="5028564"/>
            <a:ext cx="2537848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1.29 x 10</a:t>
            </a:r>
            <a:r>
              <a:rPr lang="en-US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-13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6552544" y="4752519"/>
            <a:ext cx="2537848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2015 P Value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51755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and Latitude Worldwide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58B297-AF5C-4A33-A44D-E17D0C605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972718"/>
            <a:ext cx="5487650" cy="3658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42BA88-870B-46F7-99BD-4A7D11583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50" y="972719"/>
            <a:ext cx="5487650" cy="365843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59965BA-9A94-4271-A37F-44969E35EAC8}"/>
              </a:ext>
            </a:extLst>
          </p:cNvPr>
          <p:cNvSpPr/>
          <p:nvPr/>
        </p:nvSpPr>
        <p:spPr>
          <a:xfrm>
            <a:off x="9460393" y="5521007"/>
            <a:ext cx="2271824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Strong correlation in addition to significance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C790A5-B8EF-43F2-84A4-0F79327F31DB}"/>
              </a:ext>
            </a:extLst>
          </p:cNvPr>
          <p:cNvSpPr/>
          <p:nvPr/>
        </p:nvSpPr>
        <p:spPr>
          <a:xfrm>
            <a:off x="9460393" y="5000266"/>
            <a:ext cx="227182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1.03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5FF967-A196-43E5-ACA8-C65B1FD353BE}"/>
              </a:ext>
            </a:extLst>
          </p:cNvPr>
          <p:cNvSpPr/>
          <p:nvPr/>
        </p:nvSpPr>
        <p:spPr>
          <a:xfrm>
            <a:off x="9460393" y="4748574"/>
            <a:ext cx="2271824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Regression Slope (b)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A8E57-4377-49B5-8C44-69582A61978D}"/>
              </a:ext>
            </a:extLst>
          </p:cNvPr>
          <p:cNvSpPr txBox="1"/>
          <p:nvPr/>
        </p:nvSpPr>
        <p:spPr>
          <a:xfrm>
            <a:off x="1927589" y="5918420"/>
            <a:ext cx="7532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Conclusions:  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Suicide rates appear to be strongly correlated with increased latitudes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This correlation decreased slightly from 2005 to 2015</a:t>
            </a:r>
          </a:p>
        </p:txBody>
      </p:sp>
    </p:spTree>
    <p:extLst>
      <p:ext uri="{BB962C8B-B14F-4D97-AF65-F5344CB8AC3E}">
        <p14:creationId xmlns:p14="http://schemas.microsoft.com/office/powerpoint/2010/main" val="77750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4271E33-4278-45E4-864F-E5887C218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097"/>
            <a:ext cx="4209114" cy="20264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2DDF55-6616-47AE-9D39-B19898585F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5644"/>
            <a:ext cx="3825868" cy="3071225"/>
          </a:xfrm>
          <a:prstGeom prst="rect">
            <a:avLst/>
          </a:prstGeom>
        </p:spPr>
      </p:pic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Worldwide Heat Maps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DDDC028-BBDD-401D-A9D0-294A3BFFC6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782" y="578298"/>
            <a:ext cx="7782248" cy="31373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9C3DA8-C443-4269-BEAB-BCDAC14F7F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796" y="3720659"/>
            <a:ext cx="7782234" cy="3137341"/>
          </a:xfrm>
          <a:prstGeom prst="rect">
            <a:avLst/>
          </a:prstGeom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3D1FDF1A-CBDB-462F-9E1D-81D240118F33}"/>
              </a:ext>
            </a:extLst>
          </p:cNvPr>
          <p:cNvSpPr/>
          <p:nvPr/>
        </p:nvSpPr>
        <p:spPr>
          <a:xfrm>
            <a:off x="2931091" y="658706"/>
            <a:ext cx="618641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2005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1F23D79-DEAF-48F9-AEE8-C8CFB7B51D35}"/>
              </a:ext>
            </a:extLst>
          </p:cNvPr>
          <p:cNvSpPr/>
          <p:nvPr/>
        </p:nvSpPr>
        <p:spPr>
          <a:xfrm>
            <a:off x="2931091" y="3860276"/>
            <a:ext cx="548898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2015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55D101-0FB2-4286-97A3-A9D4D466BB2B}"/>
              </a:ext>
            </a:extLst>
          </p:cNvPr>
          <p:cNvSpPr txBox="1"/>
          <p:nvPr/>
        </p:nvSpPr>
        <p:spPr>
          <a:xfrm>
            <a:off x="3710782" y="5416720"/>
            <a:ext cx="7532804" cy="1477328"/>
          </a:xfrm>
          <a:prstGeom prst="rect">
            <a:avLst/>
          </a:prstGeom>
          <a:solidFill>
            <a:schemeClr val="bg1">
              <a:alpha val="4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Conclusions:  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Eastern Europe and, Korea and Japan clearly have higher that average suicide rates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Suicide reporting to Who varies and African nations have little data in the data set used for analysis</a:t>
            </a: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2"/>
            <a:ext cx="11567160" cy="160659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GDP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A26B341-90AC-4E82-A931-930010C95209}"/>
              </a:ext>
            </a:extLst>
          </p:cNvPr>
          <p:cNvPicPr/>
          <p:nvPr/>
        </p:nvPicPr>
        <p:blipFill rotWithShape="1">
          <a:blip r:embed="rId3"/>
          <a:srcRect l="15088" t="26241" r="33494" b="5644"/>
          <a:stretch/>
        </p:blipFill>
        <p:spPr bwMode="auto">
          <a:xfrm>
            <a:off x="3522696" y="3359066"/>
            <a:ext cx="4874100" cy="34877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F357ABA-9242-436B-AF7C-4A95E1CB99D9}"/>
              </a:ext>
            </a:extLst>
          </p:cNvPr>
          <p:cNvSpPr/>
          <p:nvPr/>
        </p:nvSpPr>
        <p:spPr>
          <a:xfrm>
            <a:off x="9063461" y="4106115"/>
            <a:ext cx="257078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     </a:t>
            </a:r>
            <a:endParaRPr lang="en-US" sz="3200" baseline="30000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C9E8E0C-324E-40A9-960B-CED1C775C7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65" t="37709" r="61342" b="27405"/>
          <a:stretch/>
        </p:blipFill>
        <p:spPr>
          <a:xfrm>
            <a:off x="8915551" y="3713134"/>
            <a:ext cx="2401031" cy="23913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3C28270-8331-4DB0-B236-71B9202E78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179" t="35612" r="62928" b="30848"/>
          <a:stretch/>
        </p:blipFill>
        <p:spPr>
          <a:xfrm>
            <a:off x="557755" y="3648252"/>
            <a:ext cx="2446187" cy="216131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6838C87-E456-4D0B-9163-EF1EE98CFA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4" y="846733"/>
            <a:ext cx="5790276" cy="247770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F037A58-85A6-49D6-B2FB-A77B12843B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913497"/>
            <a:ext cx="6113920" cy="244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9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1"/>
            <a:ext cx="11628598" cy="13295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Suicide and GDP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9D3AF-E4AD-46D7-AEED-4CA67168B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036" y="2792892"/>
            <a:ext cx="4292600" cy="28712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E91054-771A-4F5D-BF33-8C8FF00A6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43" y="4065108"/>
            <a:ext cx="4103709" cy="2744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C3FD35-EE68-4525-AD32-53004E9A0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308" y="597728"/>
            <a:ext cx="4241692" cy="28419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EB40C04-4DFF-4FC5-B8DB-3E1DC1385FD6}"/>
              </a:ext>
            </a:extLst>
          </p:cNvPr>
          <p:cNvSpPr/>
          <p:nvPr/>
        </p:nvSpPr>
        <p:spPr>
          <a:xfrm>
            <a:off x="1269281" y="1086964"/>
            <a:ext cx="2570784" cy="2301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P Value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62C664-9536-4F63-A3D2-64316ECEF797}"/>
              </a:ext>
            </a:extLst>
          </p:cNvPr>
          <p:cNvSpPr/>
          <p:nvPr/>
        </p:nvSpPr>
        <p:spPr>
          <a:xfrm>
            <a:off x="1269281" y="1317092"/>
            <a:ext cx="257078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3.40 x 10</a:t>
            </a:r>
            <a:r>
              <a:rPr lang="en-US" sz="3200" baseline="300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-47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4D1AE0-479A-40B6-9CA2-7CC41A0A0E43}"/>
              </a:ext>
            </a:extLst>
          </p:cNvPr>
          <p:cNvSpPr/>
          <p:nvPr/>
        </p:nvSpPr>
        <p:spPr>
          <a:xfrm>
            <a:off x="1269281" y="1938650"/>
            <a:ext cx="2429357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Extremely Significant Correlation Between Latitude and Suicide Rate</a:t>
            </a:r>
          </a:p>
        </p:txBody>
      </p:sp>
    </p:spTree>
    <p:extLst>
      <p:ext uri="{BB962C8B-B14F-4D97-AF65-F5344CB8AC3E}">
        <p14:creationId xmlns:p14="http://schemas.microsoft.com/office/powerpoint/2010/main" val="1247252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Rates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 2015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00820" y="125235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4673175" y="1773771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11.7 %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8.7 %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12.0 %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15-49; 70+ years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4673175" y="1253030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32.4 %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4673175" y="1001338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Guyana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657555" y="3611904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8.0 %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7.9 %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9.0 %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70+ years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657555" y="3091163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24.9 %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657555" y="2839471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Cote d’Ivoire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4673175" y="5558710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7.9 %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7.6 %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8.5 %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Data Unavailable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4673175" y="5024522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24 %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4673175" y="4772830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Republic of Korea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F6F755-9063-454C-B3CD-17EA935A5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82" y="630652"/>
            <a:ext cx="3474720" cy="19467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CE6159-1171-4DE1-81BC-A6289DEE1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5" y="2494936"/>
            <a:ext cx="3474720" cy="21117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D74747-7A66-4311-B47E-0F97C932E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6" y="4606689"/>
            <a:ext cx="4105693" cy="21031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79FAAD8-7EFB-4BBB-A2C4-E7C168E899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30" y="930547"/>
            <a:ext cx="3752027" cy="25013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69CC250-7344-4B51-B64C-0953B5DBA4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142" y="3429000"/>
            <a:ext cx="3752004" cy="2501337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7EF73A-9F20-4F55-A4EF-AAEB01E70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91860" y="288841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CCDE4F-04AE-4520-9B3A-619384C3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80657" y="4817654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EB90A8-5D9B-4235-B626-B72D16B87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28394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E03219-09ED-49EC-A2B0-96D63433B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6859" y="120266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59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Rates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 2010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00820" y="125235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4673175" y="1773771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9.5 %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8.0 %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10.2 %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15-49; 70+ years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4673175" y="1253030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27.7 %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4673175" y="1001338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Guyana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657555" y="3611904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9.3 %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7.5 %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9.8 %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70+ years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657555" y="3091163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26.6 %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657555" y="2839471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Suriname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4673175" y="5558710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8.3 %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10.6 %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9.8 %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Data Unavailable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4673175" y="5024522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28.7 %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4673175" y="4772830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Republic of Korea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79FAAD8-7EFB-4BBB-A2C4-E7C168E89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29" y="930546"/>
            <a:ext cx="3840480" cy="256032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7EF73A-9F20-4F55-A4EF-AAEB01E70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91860" y="288841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CCDE4F-04AE-4520-9B3A-619384C3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80657" y="4817654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EB90A8-5D9B-4235-B626-B72D16B87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28394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E03219-09ED-49EC-A2B0-96D63433B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6859" y="120266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CFF9684-B093-4F27-B1C6-608E69601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1" y="713102"/>
            <a:ext cx="3200400" cy="186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A6AB48-B84C-4057-BD62-B0B0E499C0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71" y="2630310"/>
            <a:ext cx="3200400" cy="1825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E41955-8372-46E6-BBE8-6B989CF71C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71" y="4506301"/>
            <a:ext cx="3200400" cy="19035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B2544D-5BAC-41FF-B282-6E92E46B17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149" y="3490866"/>
            <a:ext cx="384048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Rates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 2000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00820" y="125235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4673175" y="1773771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14.5 %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??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14.0 %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50-69 years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4673175" y="1253030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28.5 %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4673175" y="1001338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Russian Federation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657555" y="3611904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13.8 %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??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13.6 %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50-69 years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657555" y="3091163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27.4 %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657555" y="2839471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Lithuania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4673175" y="5558710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??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16.1 %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7.9 %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70+ years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4673175" y="5024522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24 %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4673175" y="4772830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Lesotho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7EF73A-9F20-4F55-A4EF-AAEB01E70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91860" y="288841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CCDE4F-04AE-4520-9B3A-619384C3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80657" y="4817654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EB90A8-5D9B-4235-B626-B72D16B87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28394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E03219-09ED-49EC-A2B0-96D63433B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6859" y="120266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4242EB3-7A07-456B-83E3-731D52336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2" y="4635892"/>
            <a:ext cx="3304505" cy="2047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96B9AF-95A9-42F2-8E2B-E9212560A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0" y="2587916"/>
            <a:ext cx="3133160" cy="20479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86D8A5-8617-4726-9210-1F892D367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81" y="597146"/>
            <a:ext cx="3133160" cy="20479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55C609-0DC8-4D8E-80B2-3317331765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247" y="4636296"/>
            <a:ext cx="3029157" cy="20194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267355-5CCB-48D6-AF76-C6C9C79033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247" y="2555097"/>
            <a:ext cx="3029157" cy="20194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4E9474E-5FA0-4439-9A3A-5EA53E53BA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661" y="622626"/>
            <a:ext cx="3033744" cy="202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69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697</Words>
  <Application>Microsoft Office PowerPoint</Application>
  <PresentationFormat>Widescreen</PresentationFormat>
  <Paragraphs>154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Wingdings</vt:lpstr>
      <vt:lpstr>Office Theme</vt:lpstr>
      <vt:lpstr>SUICIDE</vt:lpstr>
      <vt:lpstr>Project analysis slide 3</vt:lpstr>
      <vt:lpstr>Project analysis slide 5</vt:lpstr>
      <vt:lpstr>Project analysis slide 7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2019-03-09T20:00:01Z</dcterms:created>
  <dcterms:modified xsi:type="dcterms:W3CDTF">2019-03-12T17:22:02Z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