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1" r:id="rId4"/>
    <p:sldId id="279" r:id="rId5"/>
    <p:sldId id="289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544" y="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Suicide Across the World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0000"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424483" y="484928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3124" y="491775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6" y="5521007"/>
            <a:ext cx="2429357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6" y="5000266"/>
            <a:ext cx="257078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4.41 x 10</a:t>
            </a:r>
            <a:r>
              <a:rPr lang="en-US" sz="3200" baseline="300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-15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6" y="4748574"/>
            <a:ext cx="257078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 P Value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3581401" y="5521007"/>
            <a:ext cx="2648271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3581400" y="5000266"/>
            <a:ext cx="264827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3581401" y="4748574"/>
            <a:ext cx="264827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6552544" y="5524952"/>
            <a:ext cx="253784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Extremely Significant Correlation Between Latitude and Suicide Rate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6552543" y="5028564"/>
            <a:ext cx="253784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1.29 x 10</a:t>
            </a:r>
            <a:r>
              <a:rPr lang="en-US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552544" y="4752519"/>
            <a:ext cx="253784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2015 P Value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1755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and Latitude Worldwide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8B297-AF5C-4A33-A44D-E17D0C60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972718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BA88-870B-46F7-99BD-4A7D1158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972719"/>
            <a:ext cx="5487650" cy="365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59965BA-9A94-4271-A37F-44969E35EAC8}"/>
              </a:ext>
            </a:extLst>
          </p:cNvPr>
          <p:cNvSpPr/>
          <p:nvPr/>
        </p:nvSpPr>
        <p:spPr>
          <a:xfrm>
            <a:off x="9460393" y="5521007"/>
            <a:ext cx="2271824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Strong correlation in addition to significance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C790A5-B8EF-43F2-84A4-0F79327F31DB}"/>
              </a:ext>
            </a:extLst>
          </p:cNvPr>
          <p:cNvSpPr/>
          <p:nvPr/>
        </p:nvSpPr>
        <p:spPr>
          <a:xfrm>
            <a:off x="9460393" y="5000266"/>
            <a:ext cx="227182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1.03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FF967-A196-43E5-ACA8-C65B1FD353BE}"/>
              </a:ext>
            </a:extLst>
          </p:cNvPr>
          <p:cNvSpPr/>
          <p:nvPr/>
        </p:nvSpPr>
        <p:spPr>
          <a:xfrm>
            <a:off x="9460393" y="4748574"/>
            <a:ext cx="2271824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Regression Slope 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A8E57-4377-49B5-8C44-69582A61978D}"/>
              </a:ext>
            </a:extLst>
          </p:cNvPr>
          <p:cNvSpPr txBox="1"/>
          <p:nvPr/>
        </p:nvSpPr>
        <p:spPr>
          <a:xfrm>
            <a:off x="1927589" y="5918420"/>
            <a:ext cx="753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rates appear to be strongly correlated with increased latitudes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This correlation decreased slightly from 2005 to 2015</a:t>
            </a:r>
          </a:p>
        </p:txBody>
      </p:sp>
    </p:spTree>
    <p:extLst>
      <p:ext uri="{BB962C8B-B14F-4D97-AF65-F5344CB8AC3E}">
        <p14:creationId xmlns:p14="http://schemas.microsoft.com/office/powerpoint/2010/main" val="7775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271E33-4278-45E4-864F-E5887C21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97"/>
            <a:ext cx="4209114" cy="2026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DDF55-6616-47AE-9D39-B198985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644"/>
            <a:ext cx="3825868" cy="3071225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Worldwide Heat Maps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DDC028-BBDD-401D-A9D0-294A3BFF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2" y="578298"/>
            <a:ext cx="7782248" cy="3137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C3DA8-C443-4269-BEAB-BCDAC14F7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6" y="3720659"/>
            <a:ext cx="7782234" cy="3137341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D1FDF1A-CBDB-462F-9E1D-81D240118F33}"/>
              </a:ext>
            </a:extLst>
          </p:cNvPr>
          <p:cNvSpPr/>
          <p:nvPr/>
        </p:nvSpPr>
        <p:spPr>
          <a:xfrm>
            <a:off x="2931091" y="658706"/>
            <a:ext cx="618641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2005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F23D79-DEAF-48F9-AEE8-C8CFB7B51D35}"/>
              </a:ext>
            </a:extLst>
          </p:cNvPr>
          <p:cNvSpPr/>
          <p:nvPr/>
        </p:nvSpPr>
        <p:spPr>
          <a:xfrm>
            <a:off x="2931091" y="3860276"/>
            <a:ext cx="5488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5D101-0FB2-4286-97A3-A9D4D466BB2B}"/>
              </a:ext>
            </a:extLst>
          </p:cNvPr>
          <p:cNvSpPr txBox="1"/>
          <p:nvPr/>
        </p:nvSpPr>
        <p:spPr>
          <a:xfrm>
            <a:off x="3710782" y="5416720"/>
            <a:ext cx="7532804" cy="1477328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Conclusions: 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Eastern Europe and, Korea and Japan clearly have higher that average suicide rates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Suicide reporting to Who varies and African nations have little data in the data set used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40.4%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59.2%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2005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011559-37CD-4A97-83A9-3B26DB2B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2" y="1472475"/>
            <a:ext cx="3657600" cy="2703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62ED-9B35-4589-BDEE-EDA84E94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CCA9B-9785-438E-BDEC-F62B9FD01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6994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Poisoning is the mechanism most used by females for suicide in 2005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34.6%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POISONING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Suicide rates are greater between the ages of 45 and 64 for both sexes.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45-64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SUICIDE BY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4573" y="5521006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Firearm was the mechanism most used by males for suicide in 2005.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56.5%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FIREARM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Suicide Mechanism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 2015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C7F3-C22A-4935-A2A3-4807C886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4" y="1493759"/>
            <a:ext cx="3657600" cy="2703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C6065C-8F80-459D-B967-33202BD3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69942"/>
            <a:ext cx="3657600" cy="3660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1285F-2C40-4264-A882-823E8EC93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855297"/>
            <a:ext cx="3657600" cy="36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247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Segoe UI Light</vt:lpstr>
      <vt:lpstr>Office Theme</vt:lpstr>
      <vt:lpstr>Suicide Across the World Presentation</vt:lpstr>
      <vt:lpstr>Project analysis slide 5</vt:lpstr>
      <vt:lpstr>Project analysis slide 7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2019-03-09T20:00:01Z</dcterms:created>
  <dcterms:modified xsi:type="dcterms:W3CDTF">2019-03-12T03:44:14Z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