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79975" cy="42808525"/>
  <p:notesSz cx="6858000" cy="9144000"/>
  <p:defaultTextStyle>
    <a:defPPr>
      <a:defRPr lang="ko-KR"/>
    </a:defPPr>
    <a:lvl1pPr marL="0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1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329" autoAdjust="0"/>
  </p:normalViewPr>
  <p:slideViewPr>
    <p:cSldViewPr showGuides="1">
      <p:cViewPr>
        <p:scale>
          <a:sx n="33" d="100"/>
          <a:sy n="33" d="100"/>
        </p:scale>
        <p:origin x="-1608" y="-7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B9DAD-FFB8-4532-AE2A-B68B80FAABD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7CC29-A54B-4057-964A-274E14DD38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0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7CC29-A54B-4057-964A-274E14DD387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90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4692-E733-4887-87F9-98061B3D7A4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F9D-2E9E-4BE3-9533-CDA986624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4692-E733-4887-87F9-98061B3D7A4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F9D-2E9E-4BE3-9533-CDA9866243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Bac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7" y="4762"/>
            <a:ext cx="30276800" cy="4279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7" y="4762"/>
            <a:ext cx="30276800" cy="42799000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4692-E733-4887-87F9-98061B3D7A4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F9D-2E9E-4BE3-9533-CDA986624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4692-E733-4887-87F9-98061B3D7A4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F9D-2E9E-4BE3-9533-CDA9866243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Bac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7" y="4762"/>
            <a:ext cx="30276800" cy="4279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4692-E733-4887-87F9-98061B3D7A4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F9D-2E9E-4BE3-9533-CDA9866243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Bac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7" y="4762"/>
            <a:ext cx="30276800" cy="4279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4692-E733-4887-87F9-98061B3D7A4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F9D-2E9E-4BE3-9533-CDA986624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4692-E733-4887-87F9-98061B3D7A4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F9D-2E9E-4BE3-9533-CDA9866243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 descr="Bac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7" y="4762"/>
            <a:ext cx="30276800" cy="4279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4692-E733-4887-87F9-98061B3D7A4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F9D-2E9E-4BE3-9533-CDA9866243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 descr="Bac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7" y="4762"/>
            <a:ext cx="30276800" cy="4279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4692-E733-4887-87F9-98061B3D7A4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F9D-2E9E-4BE3-9533-CDA9866243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 descr="Bac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7" y="4762"/>
            <a:ext cx="30276800" cy="4279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4692-E733-4887-87F9-98061B3D7A4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F9D-2E9E-4BE3-9533-CDA9866243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Bac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7" y="4762"/>
            <a:ext cx="30276800" cy="42799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4692-E733-4887-87F9-98061B3D7A4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6F9D-2E9E-4BE3-9533-CDA9866243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그림 7" descr="Back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87" y="4762"/>
            <a:ext cx="30276800" cy="42799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4692-E733-4887-87F9-98061B3D7A41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6F9D-2E9E-4BE3-9533-CDA9866243D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 descr="back2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51" y="0"/>
            <a:ext cx="30278272" cy="428085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1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1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1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1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1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1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1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직사각형 180"/>
          <p:cNvSpPr>
            <a:spLocks noChangeArrowheads="1"/>
          </p:cNvSpPr>
          <p:nvPr/>
        </p:nvSpPr>
        <p:spPr bwMode="auto">
          <a:xfrm>
            <a:off x="22426663" y="19975502"/>
            <a:ext cx="6215106" cy="7215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10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399FF"/>
              </a:buClr>
              <a:buFont typeface="Wingdings" pitchFamily="2" charset="2"/>
              <a:buChar char="Ø"/>
              <a:defRPr kumimoji="1" sz="1600" b="1">
                <a:solidFill>
                  <a:srgbClr val="3366CC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0066"/>
              </a:buClr>
              <a:buChar char="•"/>
              <a:defRPr kumimoji="1" sz="1400" b="1">
                <a:solidFill>
                  <a:srgbClr val="660066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400" b="1">
                <a:solidFill>
                  <a:srgbClr val="333399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Char char="•"/>
              <a:defRPr kumimoji="1"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Char char="•"/>
              <a:defRPr kumimoji="1"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Char char="•"/>
              <a:defRPr kumimoji="1"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Char char="•"/>
              <a:defRPr kumimoji="1"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80000"/>
              <a:buFont typeface="Monotype Sorts"/>
              <a:buNone/>
            </a:pPr>
            <a:endParaRPr kumimoji="0" lang="ko-KR" altLang="en-US" sz="16600" b="0">
              <a:solidFill>
                <a:srgbClr val="080808"/>
              </a:solidFill>
              <a:cs typeface="Arial" panose="020B0604020202020204" pitchFamily="34" charset="0"/>
            </a:endParaRPr>
          </a:p>
        </p:txBody>
      </p:sp>
      <p:sp>
        <p:nvSpPr>
          <p:cNvPr id="263" name="직사각형 180"/>
          <p:cNvSpPr>
            <a:spLocks noChangeArrowheads="1"/>
          </p:cNvSpPr>
          <p:nvPr/>
        </p:nvSpPr>
        <p:spPr bwMode="auto">
          <a:xfrm>
            <a:off x="8639129" y="19832626"/>
            <a:ext cx="6357982" cy="7072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SzPct val="110000"/>
              <a:buFont typeface="Wingdings" pitchFamily="2" charset="2"/>
              <a:buChar char="§"/>
              <a:defRPr kumimoji="1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3399FF"/>
              </a:buClr>
              <a:buFont typeface="Wingdings" pitchFamily="2" charset="2"/>
              <a:buChar char="Ø"/>
              <a:defRPr kumimoji="1" sz="1600" b="1">
                <a:solidFill>
                  <a:srgbClr val="3366CC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660066"/>
              </a:buClr>
              <a:buChar char="•"/>
              <a:defRPr kumimoji="1" sz="1400" b="1">
                <a:solidFill>
                  <a:srgbClr val="660066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1400" b="1">
                <a:solidFill>
                  <a:srgbClr val="333399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Char char="•"/>
              <a:defRPr kumimoji="1"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Char char="•"/>
              <a:defRPr kumimoji="1"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Char char="•"/>
              <a:defRPr kumimoji="1"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Char char="•"/>
              <a:defRPr kumimoji="1" sz="14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SzPct val="80000"/>
              <a:buFont typeface="Monotype Sorts"/>
              <a:buNone/>
            </a:pPr>
            <a:endParaRPr kumimoji="0" lang="ko-KR" altLang="en-US" sz="16600" b="0">
              <a:solidFill>
                <a:srgbClr val="080808"/>
              </a:solidFill>
              <a:cs typeface="Arial" panose="020B0604020202020204" pitchFamily="34" charset="0"/>
            </a:endParaRPr>
          </a:p>
        </p:txBody>
      </p:sp>
      <p:sp>
        <p:nvSpPr>
          <p:cNvPr id="262" name="Rectangle 52"/>
          <p:cNvSpPr>
            <a:spLocks noChangeArrowheads="1"/>
          </p:cNvSpPr>
          <p:nvPr/>
        </p:nvSpPr>
        <p:spPr bwMode="auto">
          <a:xfrm>
            <a:off x="1566767" y="9474116"/>
            <a:ext cx="9215502" cy="8501122"/>
          </a:xfrm>
          <a:prstGeom prst="rect">
            <a:avLst/>
          </a:prstGeom>
          <a:solidFill>
            <a:srgbClr val="FFFFE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anchor="ctr"/>
          <a:lstStyle>
            <a:lvl1pPr eaLnBrk="0" hangingPunct="0">
              <a:defRPr sz="2000" b="1">
                <a:solidFill>
                  <a:srgbClr val="080808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sz="2000" b="1">
                <a:solidFill>
                  <a:srgbClr val="080808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sz="2000" b="1">
                <a:solidFill>
                  <a:srgbClr val="080808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sz="2000" b="1">
                <a:solidFill>
                  <a:srgbClr val="080808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sz="2000" b="1">
                <a:solidFill>
                  <a:srgbClr val="080808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80808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80808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80808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80808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latinLnBrk="0"/>
            <a:endParaRPr lang="ko-KR" altLang="en-US" sz="5400">
              <a:cs typeface="Arial" panose="020B0604020202020204" pitchFamily="34" charset="0"/>
            </a:endParaRP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2884786" y="1747690"/>
            <a:ext cx="24580850" cy="303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516" tIns="41758" rIns="83516" bIns="41758">
            <a:spAutoFit/>
          </a:bodyPr>
          <a:lstStyle/>
          <a:p>
            <a:pPr algn="ctr" defTabSz="833438" fontAlgn="b"/>
            <a:r>
              <a:rPr lang="ko-KR" altLang="en-US" sz="9600" dirty="0" err="1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라즈베리파이를</a:t>
            </a:r>
            <a:r>
              <a:rPr lang="ko-KR" altLang="en-US" sz="9600" dirty="0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 </a:t>
            </a:r>
            <a:r>
              <a:rPr lang="ko-KR" altLang="en-US" sz="9600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Arial" pitchFamily="34" charset="0"/>
              </a:rPr>
              <a:t>이용한 유아용 모빌 제작</a:t>
            </a:r>
          </a:p>
          <a:p>
            <a:pPr algn="ctr" defTabSz="833438" fontAlgn="b"/>
            <a:endParaRPr kumimoji="0" lang="en-US" altLang="ko-KR" sz="9600" dirty="0">
              <a:solidFill>
                <a:schemeClr val="bg1"/>
              </a:solidFill>
              <a:latin typeface="Arial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6" name="Text Box 309"/>
          <p:cNvSpPr txBox="1">
            <a:spLocks noChangeAspect="1" noChangeArrowheads="1"/>
          </p:cNvSpPr>
          <p:nvPr/>
        </p:nvSpPr>
        <p:spPr bwMode="auto">
          <a:xfrm>
            <a:off x="10696934" y="7831042"/>
            <a:ext cx="8443581" cy="9818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386" tIns="44193" rIns="88386" bIns="44193">
            <a:spAutoFit/>
          </a:bodyPr>
          <a:lstStyle/>
          <a:p>
            <a:pPr defTabSz="2983024" eaLnBrk="0" latinLnBrk="0" hangingPunct="0">
              <a:buClrTx/>
              <a:buFont typeface="Wingdings" pitchFamily="2" charset="2"/>
              <a:buNone/>
              <a:defRPr/>
            </a:pPr>
            <a:r>
              <a:rPr lang="ko-KR" altLang="en-US" sz="5800" b="1" dirty="0" smtClean="0">
                <a:solidFill>
                  <a:srgbClr val="0069B0"/>
                </a:solidFill>
                <a:latin typeface="Arial" pitchFamily="34" charset="0"/>
              </a:rPr>
              <a:t>모빌의 작동 원리 및 부품</a:t>
            </a:r>
            <a:endParaRPr lang="en-US" altLang="ko-KR" sz="5500" b="1" dirty="0">
              <a:solidFill>
                <a:srgbClr val="0069B0"/>
              </a:solidFill>
              <a:latin typeface="Arial" pitchFamily="34" charset="0"/>
            </a:endParaRPr>
          </a:p>
        </p:txBody>
      </p:sp>
      <p:sp>
        <p:nvSpPr>
          <p:cNvPr id="8" name="Text Box 321"/>
          <p:cNvSpPr txBox="1">
            <a:spLocks noChangeAspect="1" noChangeArrowheads="1"/>
          </p:cNvSpPr>
          <p:nvPr/>
        </p:nvSpPr>
        <p:spPr bwMode="auto">
          <a:xfrm>
            <a:off x="10200767" y="18039735"/>
            <a:ext cx="10011318" cy="9356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386" tIns="44193" rIns="88386" bIns="44193">
            <a:spAutoFit/>
          </a:bodyPr>
          <a:lstStyle/>
          <a:p>
            <a:pPr defTabSz="2983024" eaLnBrk="0" latinLnBrk="0" hangingPunct="0">
              <a:buClrTx/>
              <a:buFont typeface="Wingdings" pitchFamily="2" charset="2"/>
              <a:buNone/>
              <a:defRPr/>
            </a:pPr>
            <a:r>
              <a:rPr lang="ko-KR" altLang="en-US" sz="5500" b="1" dirty="0" smtClean="0">
                <a:solidFill>
                  <a:srgbClr val="0069B0"/>
                </a:solidFill>
                <a:latin typeface="Arial" pitchFamily="34" charset="0"/>
              </a:rPr>
              <a:t>영상 및 음성 인식 과 결과 알림</a:t>
            </a:r>
            <a:endParaRPr lang="en-US" altLang="ko-KR" sz="5500" b="1" dirty="0">
              <a:solidFill>
                <a:srgbClr val="0069B0"/>
              </a:solidFill>
              <a:latin typeface="Arial" pitchFamily="34" charset="0"/>
            </a:endParaRPr>
          </a:p>
        </p:txBody>
      </p:sp>
      <p:sp>
        <p:nvSpPr>
          <p:cNvPr id="9" name="Rectangle 322"/>
          <p:cNvSpPr>
            <a:spLocks noChangeAspect="1" noChangeArrowheads="1"/>
          </p:cNvSpPr>
          <p:nvPr/>
        </p:nvSpPr>
        <p:spPr bwMode="auto">
          <a:xfrm>
            <a:off x="7065963" y="28190872"/>
            <a:ext cx="16214725" cy="227013"/>
          </a:xfrm>
          <a:prstGeom prst="rect">
            <a:avLst/>
          </a:prstGeom>
          <a:gradFill rotWithShape="1">
            <a:gsLst>
              <a:gs pos="0">
                <a:srgbClr val="17472F"/>
              </a:gs>
              <a:gs pos="50000">
                <a:srgbClr val="B1E5CB"/>
              </a:gs>
              <a:gs pos="100000">
                <a:srgbClr val="17472F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386" tIns="44193" rIns="88386" bIns="44193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Text Box 323"/>
          <p:cNvSpPr txBox="1">
            <a:spLocks noChangeAspect="1" noChangeArrowheads="1"/>
          </p:cNvSpPr>
          <p:nvPr/>
        </p:nvSpPr>
        <p:spPr bwMode="auto">
          <a:xfrm>
            <a:off x="13516273" y="26996973"/>
            <a:ext cx="3195350" cy="9356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386" tIns="44193" rIns="88386" bIns="44193">
            <a:spAutoFit/>
          </a:bodyPr>
          <a:lstStyle/>
          <a:p>
            <a:pPr defTabSz="2983024" eaLnBrk="0" latinLnBrk="0" hangingPunct="0">
              <a:buClrTx/>
              <a:buFont typeface="Wingdings" pitchFamily="2" charset="2"/>
              <a:buNone/>
              <a:defRPr/>
            </a:pPr>
            <a:r>
              <a:rPr lang="ko-KR" altLang="en-US" sz="5500" b="1" dirty="0" smtClean="0">
                <a:solidFill>
                  <a:srgbClr val="0069B0"/>
                </a:solidFill>
                <a:latin typeface="Arial" pitchFamily="34" charset="0"/>
              </a:rPr>
              <a:t>실험 결과</a:t>
            </a:r>
            <a:endParaRPr lang="en-US" altLang="ko-KR" sz="5500" b="1" dirty="0">
              <a:solidFill>
                <a:srgbClr val="0069B0"/>
              </a:solidFill>
              <a:latin typeface="Arial" pitchFamily="34" charset="0"/>
            </a:endParaRPr>
          </a:p>
        </p:txBody>
      </p:sp>
      <p:sp>
        <p:nvSpPr>
          <p:cNvPr id="11" name="Rectangle 355"/>
          <p:cNvSpPr>
            <a:spLocks noChangeArrowheads="1"/>
          </p:cNvSpPr>
          <p:nvPr/>
        </p:nvSpPr>
        <p:spPr bwMode="auto">
          <a:xfrm>
            <a:off x="1638205" y="28833814"/>
            <a:ext cx="6877001" cy="1021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000" tIns="44500" rIns="89000" bIns="44500"/>
          <a:lstStyle/>
          <a:p>
            <a:pPr marL="588963" indent="-5889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ko-KR" altLang="en-US" sz="4000" b="1" dirty="0" smtClean="0">
                <a:latin typeface="Arial" charset="0"/>
              </a:rPr>
              <a:t>영상처리 결과</a:t>
            </a:r>
            <a:endParaRPr lang="en-US" altLang="ko-KR" sz="4000" b="1" dirty="0">
              <a:latin typeface="Arial" charset="0"/>
            </a:endParaRP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Font typeface="Wingdings" pitchFamily="2" charset="2"/>
              <a:buChar char="Ø"/>
            </a:pPr>
            <a:r>
              <a:rPr lang="ko-KR" altLang="en-US" sz="3600" dirty="0" smtClean="0">
                <a:solidFill>
                  <a:prstClr val="black"/>
                </a:solidFill>
                <a:latin typeface="Arial" charset="0"/>
              </a:rPr>
              <a:t>파이 카메라를 통해 영상 처리된 결과를 </a:t>
            </a:r>
            <a:r>
              <a:rPr lang="ko-KR" altLang="en-US" sz="3600" dirty="0" err="1" smtClean="0">
                <a:solidFill>
                  <a:prstClr val="black"/>
                </a:solidFill>
                <a:latin typeface="Arial" charset="0"/>
              </a:rPr>
              <a:t>파이썬</a:t>
            </a:r>
            <a:r>
              <a:rPr lang="ko-KR" altLang="en-US" sz="3600" dirty="0" smtClean="0">
                <a:solidFill>
                  <a:prstClr val="black"/>
                </a:solidFill>
                <a:latin typeface="Arial" charset="0"/>
              </a:rPr>
              <a:t> 환경에 출력</a:t>
            </a:r>
            <a:endParaRPr lang="en-US" altLang="ko-KR" sz="3600" dirty="0">
              <a:solidFill>
                <a:prstClr val="black"/>
              </a:solidFill>
              <a:latin typeface="Arial" charset="0"/>
            </a:endParaRPr>
          </a:p>
          <a:p>
            <a:pPr marL="0" lvl="1" indent="-1002366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ü"/>
            </a:pPr>
            <a:endParaRPr lang="en-US" altLang="ko-KR" sz="3200" dirty="0" smtClean="0">
              <a:latin typeface="Arial" charset="0"/>
            </a:endParaRPr>
          </a:p>
          <a:p>
            <a:pPr marL="1352550" lvl="2" indent="-266700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ü"/>
            </a:pPr>
            <a:endParaRPr lang="en-US" altLang="ko-KR" sz="2800" dirty="0">
              <a:latin typeface="Arial" charset="0"/>
            </a:endParaRPr>
          </a:p>
        </p:txBody>
      </p:sp>
      <p:sp>
        <p:nvSpPr>
          <p:cNvPr id="13" name="Rectangle 516"/>
          <p:cNvSpPr>
            <a:spLocks noChangeAspect="1" noChangeArrowheads="1"/>
          </p:cNvSpPr>
          <p:nvPr/>
        </p:nvSpPr>
        <p:spPr bwMode="auto">
          <a:xfrm>
            <a:off x="7065963" y="19202285"/>
            <a:ext cx="16214725" cy="227013"/>
          </a:xfrm>
          <a:prstGeom prst="rect">
            <a:avLst/>
          </a:prstGeom>
          <a:gradFill rotWithShape="1">
            <a:gsLst>
              <a:gs pos="0">
                <a:srgbClr val="17472F"/>
              </a:gs>
              <a:gs pos="50000">
                <a:srgbClr val="B1E5CB"/>
              </a:gs>
              <a:gs pos="100000">
                <a:srgbClr val="17472F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386" tIns="44193" rIns="88386" bIns="44193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4" name="Rectangle 517"/>
          <p:cNvSpPr>
            <a:spLocks noChangeAspect="1" noChangeArrowheads="1"/>
          </p:cNvSpPr>
          <p:nvPr/>
        </p:nvSpPr>
        <p:spPr bwMode="auto">
          <a:xfrm>
            <a:off x="7097713" y="9008967"/>
            <a:ext cx="16216312" cy="227012"/>
          </a:xfrm>
          <a:prstGeom prst="rect">
            <a:avLst/>
          </a:prstGeom>
          <a:gradFill rotWithShape="1">
            <a:gsLst>
              <a:gs pos="0">
                <a:srgbClr val="17472F"/>
              </a:gs>
              <a:gs pos="50000">
                <a:srgbClr val="B1E5CB"/>
              </a:gs>
              <a:gs pos="100000">
                <a:srgbClr val="17472F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88386" tIns="44193" rIns="88386" bIns="44193"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81" name="Rectangle 316"/>
          <p:cNvSpPr>
            <a:spLocks noChangeArrowheads="1"/>
          </p:cNvSpPr>
          <p:nvPr/>
        </p:nvSpPr>
        <p:spPr bwMode="auto">
          <a:xfrm>
            <a:off x="1314451" y="9018886"/>
            <a:ext cx="9715566" cy="178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000" tIns="44500" rIns="89000" bIns="44500"/>
          <a:lstStyle/>
          <a:p>
            <a:pPr marL="588963" indent="-5889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endParaRPr lang="en-US" altLang="ko-KR" sz="3200" dirty="0">
              <a:latin typeface="Arial" charset="0"/>
            </a:endParaRPr>
          </a:p>
        </p:txBody>
      </p:sp>
      <p:sp>
        <p:nvSpPr>
          <p:cNvPr id="277" name="Text Box 32"/>
          <p:cNvSpPr txBox="1">
            <a:spLocks noChangeArrowheads="1"/>
          </p:cNvSpPr>
          <p:nvPr/>
        </p:nvSpPr>
        <p:spPr bwMode="auto">
          <a:xfrm>
            <a:off x="2250555" y="3892958"/>
            <a:ext cx="25204737" cy="2677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lIns="128016" tIns="64008" rIns="128016" bIns="64008">
            <a:spAutoFit/>
          </a:bodyPr>
          <a:lstStyle/>
          <a:p>
            <a:pPr algn="ctr" defTabSz="4321175">
              <a:lnSpc>
                <a:spcPct val="120000"/>
              </a:lnSpc>
            </a:pPr>
            <a:r>
              <a:rPr lang="ko-KR" altLang="en-US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조선대학교 </a:t>
            </a:r>
            <a:r>
              <a:rPr lang="ko-KR" alt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컴퓨터공학과</a:t>
            </a:r>
            <a:endParaRPr lang="en-US" altLang="ko-KR" sz="5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 defTabSz="4321175">
              <a:lnSpc>
                <a:spcPct val="120000"/>
              </a:lnSpc>
            </a:pPr>
            <a:r>
              <a:rPr lang="ko-KR" alt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김영광</a:t>
            </a:r>
            <a:r>
              <a:rPr lang="en-US" altLang="ko-KR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김지훈</a:t>
            </a:r>
            <a:r>
              <a:rPr lang="en-US" altLang="ko-KR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4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나남웅</a:t>
            </a:r>
            <a:r>
              <a:rPr lang="en-US" altLang="ko-KR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박명우</a:t>
            </a:r>
            <a:r>
              <a:rPr lang="en-US" altLang="ko-KR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양희덕</a:t>
            </a:r>
          </a:p>
          <a:p>
            <a:pPr algn="ctr" defTabSz="4321175">
              <a:lnSpc>
                <a:spcPct val="120000"/>
              </a:lnSpc>
              <a:buClrTx/>
              <a:buSzTx/>
              <a:buFontTx/>
              <a:buNone/>
            </a:pPr>
            <a:endParaRPr lang="en-US" altLang="ko-KR" sz="5400" b="1" baseline="30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4" cstate="print"/>
          <a:srcRect t="57461" r="26957" b="26440"/>
          <a:stretch>
            <a:fillRect/>
          </a:stretch>
        </p:blipFill>
        <p:spPr bwMode="auto">
          <a:xfrm>
            <a:off x="23953606" y="40740506"/>
            <a:ext cx="5371957" cy="1406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52" name="Object 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127204"/>
              </p:ext>
            </p:extLst>
          </p:nvPr>
        </p:nvGraphicFramePr>
        <p:xfrm>
          <a:off x="10868946" y="23780526"/>
          <a:ext cx="147917" cy="26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8946" y="23780526"/>
                        <a:ext cx="147917" cy="2603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9" name="Rectangle 355"/>
          <p:cNvSpPr>
            <a:spLocks noChangeArrowheads="1"/>
          </p:cNvSpPr>
          <p:nvPr/>
        </p:nvSpPr>
        <p:spPr bwMode="auto">
          <a:xfrm>
            <a:off x="15068549" y="19748078"/>
            <a:ext cx="7304564" cy="32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000" tIns="44500" rIns="89000" bIns="44500"/>
          <a:lstStyle/>
          <a:p>
            <a:pPr marL="588963" indent="-5889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ko-KR" altLang="en-US" sz="4000" b="1" dirty="0" smtClean="0">
                <a:latin typeface="Arial" charset="0"/>
              </a:rPr>
              <a:t>음성인식</a:t>
            </a:r>
            <a:r>
              <a:rPr lang="en-US" altLang="ko-KR" sz="4000" b="1" dirty="0" smtClean="0">
                <a:latin typeface="Arial" charset="0"/>
              </a:rPr>
              <a:t>(</a:t>
            </a:r>
            <a:r>
              <a:rPr lang="en-US" altLang="ko-KR" sz="3600" b="1" dirty="0" smtClean="0">
                <a:latin typeface="Arial" charset="0"/>
              </a:rPr>
              <a:t>Sound Recognition</a:t>
            </a:r>
            <a:r>
              <a:rPr lang="en-US" altLang="ko-KR" sz="4000" b="1" dirty="0" smtClean="0">
                <a:latin typeface="Arial" charset="0"/>
              </a:rPr>
              <a:t>)</a:t>
            </a: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3600" dirty="0" smtClean="0">
                <a:latin typeface="Arial" charset="0"/>
              </a:rPr>
              <a:t> 5</a:t>
            </a:r>
            <a:r>
              <a:rPr lang="ko-KR" altLang="en-US" sz="3600" dirty="0" smtClean="0">
                <a:latin typeface="Arial" charset="0"/>
              </a:rPr>
              <a:t>초 동안 주변 소리를 </a:t>
            </a:r>
            <a:r>
              <a:rPr lang="en-US" altLang="ko-KR" sz="3600" dirty="0" err="1" smtClean="0">
                <a:latin typeface="Arial" charset="0"/>
              </a:rPr>
              <a:t>arecord</a:t>
            </a:r>
            <a:r>
              <a:rPr lang="en-US" altLang="ko-KR" sz="3600" dirty="0" smtClean="0">
                <a:latin typeface="Arial" charset="0"/>
              </a:rPr>
              <a:t> </a:t>
            </a:r>
            <a:r>
              <a:rPr lang="ko-KR" altLang="en-US" sz="3600" dirty="0" smtClean="0">
                <a:latin typeface="Arial" charset="0"/>
              </a:rPr>
              <a:t>프로그램을 통하여 녹음 후 결과값을 파일로 </a:t>
            </a:r>
            <a:r>
              <a:rPr lang="ko-KR" altLang="en-US" sz="3600" dirty="0" smtClean="0">
                <a:latin typeface="Arial" charset="0"/>
              </a:rPr>
              <a:t>    저장</a:t>
            </a:r>
            <a:endParaRPr lang="en-US" altLang="ko-KR" sz="3600" dirty="0" smtClean="0">
              <a:latin typeface="Arial" charset="0"/>
            </a:endParaRP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3600" dirty="0" smtClean="0">
                <a:latin typeface="Arial" charset="0"/>
              </a:rPr>
              <a:t>저장된 파일을 </a:t>
            </a:r>
            <a:r>
              <a:rPr lang="en-US" altLang="ko-KR" sz="3600" dirty="0" smtClean="0">
                <a:latin typeface="Arial" charset="0"/>
              </a:rPr>
              <a:t>sox </a:t>
            </a:r>
            <a:r>
              <a:rPr lang="ko-KR" altLang="en-US" sz="3600" dirty="0" smtClean="0">
                <a:latin typeface="Arial" charset="0"/>
              </a:rPr>
              <a:t>프로그램으로 </a:t>
            </a:r>
            <a:r>
              <a:rPr lang="en-US" altLang="ko-KR" sz="3600" dirty="0" smtClean="0">
                <a:latin typeface="Arial" charset="0"/>
              </a:rPr>
              <a:t>amplitude </a:t>
            </a:r>
            <a:r>
              <a:rPr lang="ko-KR" altLang="en-US" sz="3600" dirty="0" smtClean="0">
                <a:latin typeface="Arial" charset="0"/>
              </a:rPr>
              <a:t>분석 후 </a:t>
            </a:r>
            <a:r>
              <a:rPr lang="en-US" altLang="ko-KR" sz="3600" dirty="0" smtClean="0">
                <a:latin typeface="Arial" charset="0"/>
              </a:rPr>
              <a:t>100db </a:t>
            </a:r>
            <a:r>
              <a:rPr lang="ko-KR" altLang="en-US" sz="3600" dirty="0" smtClean="0">
                <a:latin typeface="Arial" charset="0"/>
              </a:rPr>
              <a:t>초과 시 어플리케이션 </a:t>
            </a:r>
            <a:r>
              <a:rPr lang="ko-KR" altLang="en-US" sz="3600" dirty="0" err="1" smtClean="0">
                <a:latin typeface="Arial" charset="0"/>
              </a:rPr>
              <a:t>푸시</a:t>
            </a:r>
            <a:r>
              <a:rPr lang="ko-KR" altLang="en-US" sz="3600" dirty="0" smtClean="0">
                <a:latin typeface="Arial" charset="0"/>
              </a:rPr>
              <a:t> 알림</a:t>
            </a:r>
            <a:endParaRPr lang="en-US" altLang="ko-KR" sz="3600" dirty="0" smtClean="0">
              <a:latin typeface="Arial" charset="0"/>
            </a:endParaRPr>
          </a:p>
        </p:txBody>
      </p:sp>
      <p:pic>
        <p:nvPicPr>
          <p:cNvPr id="195" name="Picture 2"/>
          <p:cNvPicPr>
            <a:picLocks noChangeAspect="1" noChangeArrowheads="1"/>
          </p:cNvPicPr>
          <p:nvPr/>
        </p:nvPicPr>
        <p:blipFill>
          <a:blip r:embed="rId7" cstate="print">
            <a:lum bright="6000"/>
          </a:blip>
          <a:srcRect/>
          <a:stretch>
            <a:fillRect/>
          </a:stretch>
        </p:blipFill>
        <p:spPr bwMode="auto">
          <a:xfrm>
            <a:off x="2424023" y="10045620"/>
            <a:ext cx="450059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7" name="_x187534864" descr="EMB00000e50242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81477" y="14546214"/>
            <a:ext cx="2281148" cy="2597987"/>
          </a:xfrm>
          <a:prstGeom prst="rect">
            <a:avLst/>
          </a:prstGeom>
          <a:noFill/>
        </p:spPr>
      </p:pic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9" name="_x187128016" descr="EMB00000e50242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52519" y="14546214"/>
            <a:ext cx="2286016" cy="2605386"/>
          </a:xfrm>
          <a:prstGeom prst="rect">
            <a:avLst/>
          </a:prstGeom>
          <a:noFill/>
        </p:spPr>
      </p:pic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853311" y="14474776"/>
            <a:ext cx="264320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04" name="그룹 117"/>
          <p:cNvGrpSpPr/>
          <p:nvPr/>
        </p:nvGrpSpPr>
        <p:grpSpPr>
          <a:xfrm>
            <a:off x="18426135" y="13117454"/>
            <a:ext cx="2286016" cy="1500198"/>
            <a:chOff x="16783061" y="30191136"/>
            <a:chExt cx="2286016" cy="1500198"/>
          </a:xfrm>
        </p:grpSpPr>
        <p:sp>
          <p:nvSpPr>
            <p:cNvPr id="205" name="오른쪽 화살표 204"/>
            <p:cNvSpPr/>
            <p:nvPr/>
          </p:nvSpPr>
          <p:spPr bwMode="auto">
            <a:xfrm>
              <a:off x="16783061" y="30191136"/>
              <a:ext cx="2286016" cy="1500198"/>
            </a:xfrm>
            <a:prstGeom prst="rightArrow">
              <a:avLst>
                <a:gd name="adj1" fmla="val 65238"/>
                <a:gd name="adj2" fmla="val 50000"/>
              </a:avLst>
            </a:prstGeom>
            <a:solidFill>
              <a:srgbClr val="FFFB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" tIns="45720" rIns="1080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3211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굴림" pitchFamily="50" charset="-127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6823576" y="30576901"/>
              <a:ext cx="17859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ko-KR" altLang="en-US" sz="4400" dirty="0" smtClean="0"/>
                <a:t>통합</a:t>
              </a:r>
              <a:endParaRPr lang="ko-KR" altLang="en-US" sz="4400" dirty="0"/>
            </a:p>
          </p:txBody>
        </p:sp>
      </p:grpSp>
      <p:pic>
        <p:nvPicPr>
          <p:cNvPr id="207" name="_x205969392" descr="EMB0000037843f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3655" y="9545554"/>
            <a:ext cx="6786610" cy="614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_x144892176" descr="EMB0000037843ed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093" y="15903536"/>
            <a:ext cx="3071834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_x205967472" descr="EMB0000037843f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8784" y="15974974"/>
            <a:ext cx="2961481" cy="27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타원 209"/>
          <p:cNvSpPr/>
          <p:nvPr/>
        </p:nvSpPr>
        <p:spPr bwMode="auto">
          <a:xfrm>
            <a:off x="26284315" y="16780622"/>
            <a:ext cx="1096279" cy="908864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rgbClr val="FFCC00"/>
              </a:solidFill>
              <a:effectLst/>
              <a:latin typeface="Arial" charset="0"/>
              <a:ea typeface="HY헤드라인M" pitchFamily="18" charset="-127"/>
            </a:endParaRPr>
          </a:p>
        </p:txBody>
      </p:sp>
      <p:sp>
        <p:nvSpPr>
          <p:cNvPr id="211" name="타원 210"/>
          <p:cNvSpPr/>
          <p:nvPr/>
        </p:nvSpPr>
        <p:spPr bwMode="auto">
          <a:xfrm>
            <a:off x="22069473" y="17143866"/>
            <a:ext cx="1571636" cy="1260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600" b="1" i="0" u="none" strike="noStrike" cap="none" normalizeH="0" baseline="0" smtClean="0">
              <a:ln>
                <a:noFill/>
              </a:ln>
              <a:solidFill>
                <a:srgbClr val="FFCC00"/>
              </a:solidFill>
              <a:effectLst/>
              <a:latin typeface="Arial" charset="0"/>
              <a:ea typeface="HY헤드라인M" pitchFamily="18" charset="-127"/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8924881" y="20046940"/>
            <a:ext cx="5879424" cy="6500858"/>
            <a:chOff x="8996319" y="19904064"/>
            <a:chExt cx="6858048" cy="6500858"/>
          </a:xfrm>
        </p:grpSpPr>
        <p:pic>
          <p:nvPicPr>
            <p:cNvPr id="15372" name="Picture 1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8996319" y="19904064"/>
              <a:ext cx="6823695" cy="2928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373" name="Picture 13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9067757" y="23333088"/>
              <a:ext cx="6786610" cy="3071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15" name="Rectangle 355"/>
          <p:cNvSpPr>
            <a:spLocks noChangeArrowheads="1"/>
          </p:cNvSpPr>
          <p:nvPr/>
        </p:nvSpPr>
        <p:spPr bwMode="auto">
          <a:xfrm>
            <a:off x="1495329" y="19770712"/>
            <a:ext cx="7304564" cy="764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000" tIns="44500" rIns="89000" bIns="44500"/>
          <a:lstStyle/>
          <a:p>
            <a:pPr marL="588963" indent="-5889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ko-KR" altLang="en-US" sz="4000" b="1" dirty="0" smtClean="0">
                <a:latin typeface="Arial" charset="0"/>
              </a:rPr>
              <a:t>영상인식</a:t>
            </a:r>
            <a:r>
              <a:rPr lang="en-US" altLang="ko-KR" sz="4000" b="1" dirty="0" smtClean="0">
                <a:latin typeface="Arial" charset="0"/>
              </a:rPr>
              <a:t>(</a:t>
            </a:r>
            <a:r>
              <a:rPr lang="en-US" altLang="ko-KR" sz="3600" b="1" dirty="0" smtClean="0">
                <a:latin typeface="Arial" charset="0"/>
              </a:rPr>
              <a:t>Image Processing</a:t>
            </a:r>
            <a:r>
              <a:rPr lang="en-US" altLang="ko-KR" sz="4000" b="1" dirty="0" smtClean="0">
                <a:latin typeface="Arial" charset="0"/>
              </a:rPr>
              <a:t>)</a:t>
            </a: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3600" dirty="0" smtClean="0">
                <a:latin typeface="Arial" charset="0"/>
              </a:rPr>
              <a:t> Open CV </a:t>
            </a:r>
            <a:r>
              <a:rPr lang="ko-KR" altLang="en-US" sz="3600" dirty="0" smtClean="0">
                <a:latin typeface="Arial" charset="0"/>
              </a:rPr>
              <a:t>라이브러리를      이용하여 움직임 검출</a:t>
            </a:r>
            <a:endParaRPr lang="en-US" altLang="ko-KR" sz="3600" dirty="0" smtClean="0">
              <a:latin typeface="Arial" charset="0"/>
            </a:endParaRP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3600" dirty="0" err="1" smtClean="0">
                <a:latin typeface="Arial" charset="0"/>
              </a:rPr>
              <a:t>Contourarea</a:t>
            </a:r>
            <a:r>
              <a:rPr lang="ko-KR" altLang="en-US" sz="3600" dirty="0" smtClean="0">
                <a:latin typeface="Arial" charset="0"/>
              </a:rPr>
              <a:t>를 이용하여</a:t>
            </a:r>
            <a:r>
              <a:rPr lang="en-US" altLang="ko-KR" sz="3600" dirty="0" smtClean="0">
                <a:latin typeface="Arial" charset="0"/>
              </a:rPr>
              <a:t> </a:t>
            </a:r>
            <a:r>
              <a:rPr lang="ko-KR" altLang="en-US" sz="3600" dirty="0" smtClean="0">
                <a:latin typeface="Arial" charset="0"/>
              </a:rPr>
              <a:t>외곽선</a:t>
            </a:r>
            <a:r>
              <a:rPr lang="en-US" altLang="ko-KR" sz="3600" dirty="0" smtClean="0">
                <a:latin typeface="Arial" charset="0"/>
              </a:rPr>
              <a:t>(</a:t>
            </a:r>
            <a:r>
              <a:rPr lang="ko-KR" altLang="en-US" sz="3600" dirty="0" smtClean="0">
                <a:latin typeface="Arial" charset="0"/>
              </a:rPr>
              <a:t>내부 </a:t>
            </a:r>
            <a:r>
              <a:rPr lang="ko-KR" altLang="en-US" sz="3600" dirty="0" err="1" smtClean="0">
                <a:latin typeface="Arial" charset="0"/>
              </a:rPr>
              <a:t>화소</a:t>
            </a:r>
            <a:r>
              <a:rPr lang="ko-KR" altLang="en-US" sz="3600" dirty="0" smtClean="0">
                <a:latin typeface="Arial" charset="0"/>
              </a:rPr>
              <a:t> 개수</a:t>
            </a:r>
            <a:r>
              <a:rPr lang="en-US" altLang="ko-KR" sz="3600" dirty="0" smtClean="0">
                <a:latin typeface="Arial" charset="0"/>
              </a:rPr>
              <a:t>)</a:t>
            </a:r>
            <a:r>
              <a:rPr lang="ko-KR" altLang="en-US" sz="3600" dirty="0" smtClean="0">
                <a:latin typeface="Arial" charset="0"/>
              </a:rPr>
              <a:t>를 추정하여 움직임을 검출</a:t>
            </a:r>
            <a:endParaRPr lang="en-US" altLang="ko-KR" sz="3600" dirty="0" smtClean="0">
              <a:latin typeface="Arial" charset="0"/>
            </a:endParaRP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3600" dirty="0" smtClean="0">
                <a:latin typeface="Arial" charset="0"/>
              </a:rPr>
              <a:t>움직임이 검출 시 움직임을 카운트하고 일정시간</a:t>
            </a:r>
            <a:r>
              <a:rPr lang="en-US" altLang="ko-KR" sz="3600" dirty="0" smtClean="0">
                <a:latin typeface="Arial" charset="0"/>
              </a:rPr>
              <a:t>(10</a:t>
            </a:r>
            <a:r>
              <a:rPr lang="ko-KR" altLang="en-US" sz="3600" dirty="0" smtClean="0">
                <a:latin typeface="Arial" charset="0"/>
              </a:rPr>
              <a:t>초</a:t>
            </a:r>
            <a:r>
              <a:rPr lang="en-US" altLang="ko-KR" sz="3600" dirty="0" smtClean="0">
                <a:latin typeface="Arial" charset="0"/>
              </a:rPr>
              <a:t>) </a:t>
            </a:r>
            <a:r>
              <a:rPr lang="ko-KR" altLang="en-US" sz="3600" dirty="0" smtClean="0">
                <a:latin typeface="Arial" charset="0"/>
              </a:rPr>
              <a:t>내에 카운트가 목표치</a:t>
            </a:r>
            <a:r>
              <a:rPr lang="en-US" altLang="ko-KR" sz="3600" dirty="0" smtClean="0">
                <a:latin typeface="Arial" charset="0"/>
              </a:rPr>
              <a:t>(30</a:t>
            </a:r>
            <a:r>
              <a:rPr lang="ko-KR" altLang="en-US" sz="3600" dirty="0" smtClean="0">
                <a:latin typeface="Arial" charset="0"/>
              </a:rPr>
              <a:t>회</a:t>
            </a:r>
            <a:r>
              <a:rPr lang="en-US" altLang="ko-KR" sz="3600" dirty="0" smtClean="0">
                <a:latin typeface="Arial" charset="0"/>
              </a:rPr>
              <a:t>)</a:t>
            </a:r>
            <a:r>
              <a:rPr lang="ko-KR" altLang="en-US" sz="3600" dirty="0" smtClean="0">
                <a:latin typeface="Arial" charset="0"/>
              </a:rPr>
              <a:t>에 도달하지 않으면 </a:t>
            </a:r>
            <a:r>
              <a:rPr lang="ko-KR" altLang="en-US" sz="3600" dirty="0" err="1" smtClean="0">
                <a:latin typeface="Arial" charset="0"/>
              </a:rPr>
              <a:t>재초기화하여</a:t>
            </a:r>
            <a:r>
              <a:rPr lang="ko-KR" altLang="en-US" sz="3600" dirty="0" smtClean="0">
                <a:latin typeface="Arial" charset="0"/>
              </a:rPr>
              <a:t> 작은 </a:t>
            </a:r>
            <a:r>
              <a:rPr lang="ko-KR" altLang="en-US" sz="3600" dirty="0" smtClean="0">
                <a:latin typeface="Arial" charset="0"/>
              </a:rPr>
              <a:t>움직임을 검출하지 </a:t>
            </a:r>
            <a:r>
              <a:rPr lang="ko-KR" altLang="en-US" sz="3600" dirty="0" smtClean="0">
                <a:latin typeface="Arial" charset="0"/>
              </a:rPr>
              <a:t>않음</a:t>
            </a:r>
            <a:endParaRPr lang="en-US" altLang="ko-KR" sz="3600" dirty="0" smtClean="0">
              <a:latin typeface="Arial" charset="0"/>
            </a:endParaRP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ko-KR" altLang="en-US" sz="3600" dirty="0" smtClean="0">
                <a:latin typeface="Arial" charset="0"/>
              </a:rPr>
              <a:t>움직임 </a:t>
            </a:r>
            <a:r>
              <a:rPr lang="ko-KR" altLang="en-US" sz="3600" dirty="0" smtClean="0">
                <a:latin typeface="Arial" charset="0"/>
              </a:rPr>
              <a:t>목표치 도달 시 어플리케이션 </a:t>
            </a:r>
            <a:r>
              <a:rPr lang="ko-KR" altLang="en-US" sz="3600" dirty="0" err="1" smtClean="0">
                <a:latin typeface="Arial" charset="0"/>
              </a:rPr>
              <a:t>푸시</a:t>
            </a:r>
            <a:r>
              <a:rPr lang="ko-KR" altLang="en-US" sz="3600" dirty="0" smtClean="0">
                <a:latin typeface="Arial" charset="0"/>
              </a:rPr>
              <a:t> 알림</a:t>
            </a:r>
            <a:endParaRPr lang="en-US" altLang="ko-KR" sz="3600" dirty="0" smtClean="0">
              <a:latin typeface="Arial" charset="0"/>
            </a:endParaRPr>
          </a:p>
        </p:txBody>
      </p:sp>
      <p:sp>
        <p:nvSpPr>
          <p:cNvPr id="216" name="Rectangle 355"/>
          <p:cNvSpPr>
            <a:spLocks noChangeArrowheads="1"/>
          </p:cNvSpPr>
          <p:nvPr/>
        </p:nvSpPr>
        <p:spPr bwMode="auto">
          <a:xfrm>
            <a:off x="15282863" y="24572614"/>
            <a:ext cx="7304564" cy="328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000" tIns="44500" rIns="89000" bIns="44500"/>
          <a:lstStyle/>
          <a:p>
            <a:pPr marL="588963" indent="-5889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ko-KR" altLang="en-US" sz="4000" b="1" dirty="0" smtClean="0">
                <a:latin typeface="Arial" charset="0"/>
              </a:rPr>
              <a:t>결과 </a:t>
            </a:r>
            <a:r>
              <a:rPr lang="ko-KR" altLang="en-US" sz="4000" b="1" dirty="0" err="1" smtClean="0">
                <a:latin typeface="Arial" charset="0"/>
              </a:rPr>
              <a:t>푸시</a:t>
            </a:r>
            <a:r>
              <a:rPr lang="en-US" altLang="ko-KR" sz="4000" b="1" dirty="0" smtClean="0">
                <a:latin typeface="Arial" charset="0"/>
              </a:rPr>
              <a:t>(Push)</a:t>
            </a:r>
            <a:r>
              <a:rPr lang="ko-KR" altLang="en-US" sz="4000" b="1" dirty="0" smtClean="0">
                <a:latin typeface="Arial" charset="0"/>
              </a:rPr>
              <a:t> 알림</a:t>
            </a:r>
            <a:endParaRPr lang="en-US" altLang="ko-KR" sz="4000" b="1" dirty="0" smtClean="0">
              <a:latin typeface="Arial" charset="0"/>
            </a:endParaRP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3600" dirty="0" smtClean="0">
                <a:latin typeface="Arial" charset="0"/>
              </a:rPr>
              <a:t> </a:t>
            </a:r>
            <a:r>
              <a:rPr lang="ko-KR" altLang="en-US" sz="3600" dirty="0" smtClean="0">
                <a:latin typeface="Arial" charset="0"/>
              </a:rPr>
              <a:t>음성 검출과 움직임 검출이 될 시에 어플리케이션의 </a:t>
            </a:r>
            <a:r>
              <a:rPr lang="ko-KR" altLang="en-US" sz="3600" dirty="0" smtClean="0">
                <a:latin typeface="Arial" charset="0"/>
              </a:rPr>
              <a:t>     </a:t>
            </a:r>
            <a:r>
              <a:rPr lang="ko-KR" altLang="en-US" sz="3600" dirty="0" err="1" smtClean="0">
                <a:latin typeface="Arial" charset="0"/>
              </a:rPr>
              <a:t>푸시를</a:t>
            </a:r>
            <a:r>
              <a:rPr lang="ko-KR" altLang="en-US" sz="3600" dirty="0" smtClean="0">
                <a:latin typeface="Arial" charset="0"/>
              </a:rPr>
              <a:t> </a:t>
            </a:r>
            <a:r>
              <a:rPr lang="ko-KR" altLang="en-US" sz="3600" dirty="0" smtClean="0">
                <a:latin typeface="Arial" charset="0"/>
              </a:rPr>
              <a:t>활용하여 사용자에게 알림</a:t>
            </a:r>
            <a:endParaRPr lang="en-US" altLang="ko-KR" sz="3600" dirty="0" smtClean="0">
              <a:latin typeface="Arial" charset="0"/>
            </a:endParaRPr>
          </a:p>
        </p:txBody>
      </p:sp>
      <p:pic>
        <p:nvPicPr>
          <p:cNvPr id="15374" name="Picture 1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2998167" y="20189816"/>
            <a:ext cx="5082737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31" name="그룹 230"/>
          <p:cNvGrpSpPr/>
          <p:nvPr/>
        </p:nvGrpSpPr>
        <p:grpSpPr>
          <a:xfrm>
            <a:off x="22783854" y="23547402"/>
            <a:ext cx="5429287" cy="3500462"/>
            <a:chOff x="83482" y="999341"/>
            <a:chExt cx="9140152" cy="5199647"/>
          </a:xfrm>
        </p:grpSpPr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3212976"/>
              <a:ext cx="2229433" cy="2311519"/>
            </a:xfrm>
            <a:prstGeom prst="rect">
              <a:avLst/>
            </a:prstGeom>
          </p:spPr>
        </p:pic>
        <p:pic>
          <p:nvPicPr>
            <p:cNvPr id="220" name="그림 219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320" y="3068960"/>
              <a:ext cx="1932742" cy="3130028"/>
            </a:xfrm>
            <a:prstGeom prst="rect">
              <a:avLst/>
            </a:prstGeom>
          </p:spPr>
        </p:pic>
        <p:pic>
          <p:nvPicPr>
            <p:cNvPr id="221" name="Picture 5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1309526"/>
              <a:ext cx="2522251" cy="1408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2" name="그룹 221"/>
            <p:cNvGrpSpPr/>
            <p:nvPr/>
          </p:nvGrpSpPr>
          <p:grpSpPr>
            <a:xfrm>
              <a:off x="5726099" y="999341"/>
              <a:ext cx="3497535" cy="3164610"/>
              <a:chOff x="5726099" y="999341"/>
              <a:chExt cx="3497535" cy="3164610"/>
            </a:xfrm>
          </p:grpSpPr>
          <p:cxnSp>
            <p:nvCxnSpPr>
              <p:cNvPr id="223" name="직선 화살표 연결선 222"/>
              <p:cNvCxnSpPr/>
              <p:nvPr/>
            </p:nvCxnSpPr>
            <p:spPr bwMode="auto">
              <a:xfrm flipH="1" flipV="1">
                <a:off x="5726099" y="2636912"/>
                <a:ext cx="1260024" cy="15270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6559337" y="999341"/>
                <a:ext cx="2664297" cy="191546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사용자에게 보내고자 하는 메시지 전송</a:t>
                </a:r>
                <a:endParaRPr lang="en-US" altLang="ko-KR" sz="16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 err="1" smtClean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Msg</a:t>
                </a:r>
                <a:r>
                  <a:rPr lang="en-US" altLang="ko-KR" sz="1600" dirty="0" smtClean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baby is crying</a:t>
                </a:r>
                <a:endParaRPr lang="ko-KR" altLang="en-US" sz="1600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25" name="그룹 224"/>
            <p:cNvGrpSpPr/>
            <p:nvPr/>
          </p:nvGrpSpPr>
          <p:grpSpPr>
            <a:xfrm>
              <a:off x="179512" y="1135837"/>
              <a:ext cx="2891793" cy="2752565"/>
              <a:chOff x="179512" y="1135837"/>
              <a:chExt cx="2891793" cy="2752565"/>
            </a:xfrm>
          </p:grpSpPr>
          <p:cxnSp>
            <p:nvCxnSpPr>
              <p:cNvPr id="226" name="직선 화살표 연결선 225"/>
              <p:cNvCxnSpPr/>
              <p:nvPr/>
            </p:nvCxnSpPr>
            <p:spPr bwMode="auto">
              <a:xfrm flipH="1">
                <a:off x="2040246" y="2040882"/>
                <a:ext cx="1031059" cy="184752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179512" y="1135837"/>
                <a:ext cx="2747775" cy="1915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해당 디바이스에 메시지 전송</a:t>
                </a:r>
                <a:endParaRPr lang="en-US" altLang="ko-KR" sz="1600" dirty="0" smtClean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en-US" altLang="ko-KR" sz="1600" dirty="0" err="1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Msg</a:t>
                </a:r>
                <a:r>
                  <a:rPr lang="en-US" altLang="ko-KR" sz="1600" dirty="0">
                    <a:solidFill>
                      <a:srgbClr val="7030A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baby is crying</a:t>
                </a:r>
                <a:endParaRPr lang="ko-KR" altLang="en-US" sz="1600" dirty="0">
                  <a:solidFill>
                    <a:srgbClr val="7030A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endParaRPr lang="ko-KR" altLang="en-US" sz="1600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28" name="그룹 227"/>
            <p:cNvGrpSpPr/>
            <p:nvPr/>
          </p:nvGrpSpPr>
          <p:grpSpPr>
            <a:xfrm>
              <a:off x="83482" y="3068960"/>
              <a:ext cx="2040246" cy="3080748"/>
              <a:chOff x="83482" y="3068960"/>
              <a:chExt cx="2040246" cy="3080748"/>
            </a:xfrm>
          </p:grpSpPr>
          <p:pic>
            <p:nvPicPr>
              <p:cNvPr id="229" name="그림 228"/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482" y="3068960"/>
                <a:ext cx="2040246" cy="3080748"/>
              </a:xfrm>
              <a:prstGeom prst="rect">
                <a:avLst/>
              </a:prstGeom>
            </p:spPr>
          </p:pic>
          <p:sp>
            <p:nvSpPr>
              <p:cNvPr id="230" name="모서리가 둥근 직사각형 229"/>
              <p:cNvSpPr/>
              <p:nvPr/>
            </p:nvSpPr>
            <p:spPr bwMode="auto">
              <a:xfrm>
                <a:off x="94320" y="5229200"/>
                <a:ext cx="2029408" cy="648072"/>
              </a:xfrm>
              <a:prstGeom prst="roundRect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tx1"/>
                </a:outerShdw>
              </a:effec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3600" b="1" i="0" u="none" strike="noStrike" cap="none" normalizeH="0" baseline="0" smtClean="0">
                  <a:ln>
                    <a:noFill/>
                  </a:ln>
                  <a:solidFill>
                    <a:srgbClr val="FFCC00"/>
                  </a:solidFill>
                  <a:effectLst/>
                  <a:latin typeface="Arial" charset="0"/>
                  <a:ea typeface="HY헤드라인M" pitchFamily="18" charset="-127"/>
                </a:endParaRPr>
              </a:p>
            </p:txBody>
          </p:sp>
        </p:grpSp>
      </p:grpSp>
      <p:pic>
        <p:nvPicPr>
          <p:cNvPr id="15375" name="Picture 15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924749" y="9759868"/>
            <a:ext cx="2571768" cy="4000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3" name="Rectangle 355"/>
          <p:cNvSpPr>
            <a:spLocks noChangeArrowheads="1"/>
          </p:cNvSpPr>
          <p:nvPr/>
        </p:nvSpPr>
        <p:spPr bwMode="auto">
          <a:xfrm>
            <a:off x="8853443" y="28903594"/>
            <a:ext cx="6877001" cy="1021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000" tIns="44500" rIns="89000" bIns="44500"/>
          <a:lstStyle/>
          <a:p>
            <a:pPr marL="588963" indent="-5889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ko-KR" altLang="en-US" sz="4000" b="1" dirty="0" smtClean="0">
                <a:latin typeface="Arial" charset="0"/>
              </a:rPr>
              <a:t>음성처리 결과</a:t>
            </a:r>
            <a:endParaRPr lang="en-US" altLang="ko-KR" sz="4000" b="1" dirty="0" smtClean="0">
              <a:latin typeface="Arial" charset="0"/>
            </a:endParaRP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Font typeface="Wingdings" pitchFamily="2" charset="2"/>
              <a:buChar char="Ø"/>
            </a:pPr>
            <a:r>
              <a:rPr lang="ko-KR" altLang="en-US" sz="3600" dirty="0" smtClean="0">
                <a:solidFill>
                  <a:prstClr val="black"/>
                </a:solidFill>
                <a:latin typeface="Arial" charset="0"/>
              </a:rPr>
              <a:t>마이크와 </a:t>
            </a:r>
            <a:r>
              <a:rPr lang="en-US" altLang="ko-KR" sz="3600" dirty="0" smtClean="0">
                <a:solidFill>
                  <a:prstClr val="black"/>
                </a:solidFill>
                <a:latin typeface="Arial" charset="0"/>
              </a:rPr>
              <a:t>sox</a:t>
            </a:r>
            <a:r>
              <a:rPr lang="ko-KR" altLang="en-US" sz="3600" dirty="0" smtClean="0">
                <a:solidFill>
                  <a:prstClr val="black"/>
                </a:solidFill>
                <a:latin typeface="Arial" charset="0"/>
              </a:rPr>
              <a:t>로 처리 된 결과를 </a:t>
            </a:r>
            <a:r>
              <a:rPr lang="ko-KR" altLang="en-US" sz="3600" dirty="0" err="1" smtClean="0">
                <a:solidFill>
                  <a:prstClr val="black"/>
                </a:solidFill>
                <a:latin typeface="Arial" charset="0"/>
              </a:rPr>
              <a:t>파이썬</a:t>
            </a:r>
            <a:r>
              <a:rPr lang="ko-KR" altLang="en-US" sz="3600" dirty="0" smtClean="0">
                <a:solidFill>
                  <a:prstClr val="black"/>
                </a:solidFill>
                <a:latin typeface="Arial" charset="0"/>
              </a:rPr>
              <a:t> 환경에 출력 및 로그 파일 생성</a:t>
            </a:r>
            <a:endParaRPr lang="en-US" altLang="ko-KR" sz="3200" dirty="0" smtClean="0">
              <a:latin typeface="Arial" charset="0"/>
            </a:endParaRPr>
          </a:p>
          <a:p>
            <a:pPr marL="1352550" lvl="2" indent="-266700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ü"/>
            </a:pPr>
            <a:endParaRPr lang="en-US" altLang="ko-KR" sz="2800" dirty="0">
              <a:latin typeface="Arial" charset="0"/>
            </a:endParaRPr>
          </a:p>
        </p:txBody>
      </p:sp>
      <p:sp>
        <p:nvSpPr>
          <p:cNvPr id="234" name="Rectangle 355"/>
          <p:cNvSpPr>
            <a:spLocks noChangeArrowheads="1"/>
          </p:cNvSpPr>
          <p:nvPr/>
        </p:nvSpPr>
        <p:spPr bwMode="auto">
          <a:xfrm>
            <a:off x="15997243" y="28905252"/>
            <a:ext cx="6877001" cy="10217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000" tIns="44500" rIns="89000" bIns="44500"/>
          <a:lstStyle/>
          <a:p>
            <a:pPr marL="588963" indent="-5889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ko-KR" altLang="en-US" sz="4000" b="1" dirty="0" err="1" smtClean="0">
                <a:latin typeface="Arial" charset="0"/>
              </a:rPr>
              <a:t>푸시알림</a:t>
            </a:r>
            <a:r>
              <a:rPr lang="ko-KR" altLang="en-US" sz="4000" b="1" dirty="0" smtClean="0">
                <a:latin typeface="Arial" charset="0"/>
              </a:rPr>
              <a:t> 처리 결과</a:t>
            </a:r>
            <a:endParaRPr lang="en-US" altLang="ko-KR" sz="4000" b="1" dirty="0" smtClean="0">
              <a:latin typeface="Arial" charset="0"/>
            </a:endParaRP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prstClr val="black"/>
              </a:buClr>
              <a:buFont typeface="Wingdings" pitchFamily="2" charset="2"/>
              <a:buChar char="Ø"/>
            </a:pPr>
            <a:r>
              <a:rPr lang="ko-KR" altLang="en-US" sz="3600" dirty="0" err="1" smtClean="0">
                <a:solidFill>
                  <a:prstClr val="black"/>
                </a:solidFill>
                <a:latin typeface="Arial" charset="0"/>
              </a:rPr>
              <a:t>웹캠으로</a:t>
            </a:r>
            <a:r>
              <a:rPr lang="ko-KR" altLang="en-US" sz="3600" dirty="0" smtClean="0">
                <a:solidFill>
                  <a:prstClr val="black"/>
                </a:solidFill>
                <a:latin typeface="Arial" charset="0"/>
              </a:rPr>
              <a:t> 촬영된 영상을 실시간 </a:t>
            </a:r>
            <a:r>
              <a:rPr lang="ko-KR" altLang="en-US" sz="3600" dirty="0" err="1" smtClean="0">
                <a:solidFill>
                  <a:prstClr val="black"/>
                </a:solidFill>
                <a:latin typeface="Arial" charset="0"/>
              </a:rPr>
              <a:t>스트리밍</a:t>
            </a:r>
            <a:r>
              <a:rPr lang="ko-KR" altLang="en-US" sz="3600" dirty="0" smtClean="0">
                <a:solidFill>
                  <a:prstClr val="black"/>
                </a:solidFill>
                <a:latin typeface="Arial" charset="0"/>
              </a:rPr>
              <a:t> 함과 동시에 음성인식과 영상인식 처리 결과를 각 각 다른 메시지를 통해 어플리케이션 </a:t>
            </a:r>
            <a:r>
              <a:rPr lang="ko-KR" altLang="en-US" sz="3600" dirty="0" err="1" smtClean="0">
                <a:solidFill>
                  <a:prstClr val="black"/>
                </a:solidFill>
                <a:latin typeface="Arial" charset="0"/>
              </a:rPr>
              <a:t>푸시</a:t>
            </a:r>
            <a:r>
              <a:rPr lang="ko-KR" altLang="en-US" sz="3600" dirty="0" smtClean="0">
                <a:solidFill>
                  <a:prstClr val="black"/>
                </a:solidFill>
                <a:latin typeface="Arial" charset="0"/>
              </a:rPr>
              <a:t> 알림으로 처리</a:t>
            </a:r>
            <a:endParaRPr lang="en-US" altLang="ko-KR" sz="3200" dirty="0" smtClean="0">
              <a:latin typeface="Arial" charset="0"/>
            </a:endParaRPr>
          </a:p>
          <a:p>
            <a:pPr marL="1352550" lvl="2" indent="-266700"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ü"/>
            </a:pPr>
            <a:endParaRPr lang="en-US" altLang="ko-KR" sz="2800" dirty="0">
              <a:latin typeface="Arial" charset="0"/>
            </a:endParaRPr>
          </a:p>
        </p:txBody>
      </p:sp>
      <p:pic>
        <p:nvPicPr>
          <p:cNvPr id="15376" name="Picture 16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8996319" y="31334144"/>
            <a:ext cx="678661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8" name="Rectangle 355"/>
          <p:cNvSpPr>
            <a:spLocks noChangeArrowheads="1"/>
          </p:cNvSpPr>
          <p:nvPr/>
        </p:nvSpPr>
        <p:spPr bwMode="auto">
          <a:xfrm>
            <a:off x="10835819" y="9902744"/>
            <a:ext cx="894763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000" tIns="44500" rIns="89000" bIns="44500"/>
          <a:lstStyle/>
          <a:p>
            <a:pPr marL="588963" indent="-5889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ko-KR" altLang="en-US" sz="4000" b="1" dirty="0" err="1" smtClean="0">
                <a:latin typeface="Arial" charset="0"/>
              </a:rPr>
              <a:t>라즈베리파이</a:t>
            </a:r>
            <a:r>
              <a:rPr lang="ko-KR" altLang="en-US" sz="4000" b="1" dirty="0" smtClean="0">
                <a:latin typeface="Arial" charset="0"/>
              </a:rPr>
              <a:t> 보드</a:t>
            </a:r>
            <a:r>
              <a:rPr lang="en-US" altLang="ko-KR" sz="4000" b="1" dirty="0" smtClean="0">
                <a:latin typeface="Arial" charset="0"/>
              </a:rPr>
              <a:t>(</a:t>
            </a:r>
            <a:r>
              <a:rPr lang="en-US" altLang="ko-KR" sz="4000" b="1" dirty="0" err="1" smtClean="0">
                <a:latin typeface="Arial" charset="0"/>
              </a:rPr>
              <a:t>Rasberry</a:t>
            </a:r>
            <a:r>
              <a:rPr lang="en-US" altLang="ko-KR" sz="4000" b="1" dirty="0" smtClean="0">
                <a:latin typeface="Arial" charset="0"/>
              </a:rPr>
              <a:t> Pi)</a:t>
            </a: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3600" dirty="0" smtClean="0">
                <a:latin typeface="Arial" charset="0"/>
              </a:rPr>
              <a:t> </a:t>
            </a:r>
            <a:r>
              <a:rPr lang="ko-KR" altLang="en-US" sz="3600" dirty="0" smtClean="0">
                <a:latin typeface="Arial" charset="0"/>
              </a:rPr>
              <a:t>통합 메인보드</a:t>
            </a:r>
            <a:endParaRPr lang="en-US" altLang="ko-KR" sz="3600" dirty="0" smtClean="0">
              <a:latin typeface="Arial" charset="0"/>
            </a:endParaRPr>
          </a:p>
        </p:txBody>
      </p:sp>
      <p:sp>
        <p:nvSpPr>
          <p:cNvPr id="239" name="Rectangle 355"/>
          <p:cNvSpPr>
            <a:spLocks noChangeArrowheads="1"/>
          </p:cNvSpPr>
          <p:nvPr/>
        </p:nvSpPr>
        <p:spPr bwMode="auto">
          <a:xfrm>
            <a:off x="10853707" y="11545818"/>
            <a:ext cx="730456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000" tIns="44500" rIns="89000" bIns="44500"/>
          <a:lstStyle/>
          <a:p>
            <a:pPr marL="588963" indent="-5889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ko-KR" altLang="en-US" sz="4000" b="1" dirty="0" smtClean="0">
                <a:latin typeface="Arial" charset="0"/>
              </a:rPr>
              <a:t>마이크 </a:t>
            </a:r>
            <a:r>
              <a:rPr lang="en-US" altLang="ko-KR" sz="4000" b="1" dirty="0" smtClean="0">
                <a:latin typeface="Arial" charset="0"/>
              </a:rPr>
              <a:t>(Microphone)</a:t>
            </a: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3600" dirty="0" smtClean="0">
                <a:latin typeface="Arial" charset="0"/>
              </a:rPr>
              <a:t> </a:t>
            </a:r>
            <a:r>
              <a:rPr lang="ko-KR" altLang="en-US" sz="3600" dirty="0" smtClean="0">
                <a:latin typeface="Arial" charset="0"/>
              </a:rPr>
              <a:t>음성처리용 녹음파일 생성</a:t>
            </a:r>
            <a:endParaRPr lang="en-US" altLang="ko-KR" sz="3600" dirty="0" smtClean="0">
              <a:latin typeface="Arial" charset="0"/>
            </a:endParaRPr>
          </a:p>
        </p:txBody>
      </p:sp>
      <p:sp>
        <p:nvSpPr>
          <p:cNvPr id="240" name="Rectangle 355"/>
          <p:cNvSpPr>
            <a:spLocks noChangeArrowheads="1"/>
          </p:cNvSpPr>
          <p:nvPr/>
        </p:nvSpPr>
        <p:spPr bwMode="auto">
          <a:xfrm>
            <a:off x="10853707" y="13260330"/>
            <a:ext cx="7304564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000" tIns="44500" rIns="89000" bIns="44500"/>
          <a:lstStyle/>
          <a:p>
            <a:pPr marL="588963" indent="-5889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ko-KR" altLang="en-US" sz="4000" b="1" dirty="0" smtClean="0">
                <a:latin typeface="Arial" charset="0"/>
              </a:rPr>
              <a:t>파이 카메라</a:t>
            </a:r>
            <a:r>
              <a:rPr lang="en-US" altLang="ko-KR" sz="4000" b="1" dirty="0" smtClean="0">
                <a:latin typeface="Arial" charset="0"/>
              </a:rPr>
              <a:t>(Pi </a:t>
            </a:r>
            <a:r>
              <a:rPr lang="en-US" altLang="ko-KR" sz="4000" b="1" dirty="0" err="1" smtClean="0">
                <a:latin typeface="Arial" charset="0"/>
              </a:rPr>
              <a:t>Camer</a:t>
            </a:r>
            <a:r>
              <a:rPr lang="en-US" altLang="ko-KR" sz="4000" b="1" dirty="0" smtClean="0">
                <a:latin typeface="Arial" charset="0"/>
              </a:rPr>
              <a:t>)</a:t>
            </a: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3600" dirty="0" smtClean="0">
                <a:latin typeface="Arial" charset="0"/>
              </a:rPr>
              <a:t> </a:t>
            </a:r>
            <a:r>
              <a:rPr lang="ko-KR" altLang="en-US" sz="3600" dirty="0" smtClean="0">
                <a:latin typeface="Arial" charset="0"/>
              </a:rPr>
              <a:t>영상처리를 위한 영상 촬영 모듈</a:t>
            </a:r>
            <a:endParaRPr lang="en-US" altLang="ko-KR" sz="3600" dirty="0" smtClean="0">
              <a:latin typeface="Arial" charset="0"/>
            </a:endParaRPr>
          </a:p>
        </p:txBody>
      </p:sp>
      <p:sp>
        <p:nvSpPr>
          <p:cNvPr id="241" name="Rectangle 355"/>
          <p:cNvSpPr>
            <a:spLocks noChangeArrowheads="1"/>
          </p:cNvSpPr>
          <p:nvPr/>
        </p:nvSpPr>
        <p:spPr bwMode="auto">
          <a:xfrm>
            <a:off x="10853707" y="15617784"/>
            <a:ext cx="835824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000" tIns="44500" rIns="89000" bIns="44500"/>
          <a:lstStyle/>
          <a:p>
            <a:pPr marL="588963" indent="-588963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</a:pPr>
            <a:r>
              <a:rPr lang="ko-KR" altLang="en-US" sz="4000" b="1" dirty="0" err="1" smtClean="0">
                <a:latin typeface="Arial" charset="0"/>
              </a:rPr>
              <a:t>안드로이드</a:t>
            </a:r>
            <a:r>
              <a:rPr lang="ko-KR" altLang="en-US" sz="4000" b="1" dirty="0" smtClean="0">
                <a:latin typeface="Arial" charset="0"/>
              </a:rPr>
              <a:t> 어플리케이션</a:t>
            </a:r>
            <a:r>
              <a:rPr lang="en-US" altLang="ko-KR" sz="4000" b="1" dirty="0" smtClean="0">
                <a:latin typeface="Arial" charset="0"/>
              </a:rPr>
              <a:t>(App)</a:t>
            </a:r>
          </a:p>
          <a:p>
            <a:pPr marL="1158875" lvl="1" indent="-396875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ko-KR" sz="3600" dirty="0" smtClean="0">
                <a:latin typeface="Arial" charset="0"/>
              </a:rPr>
              <a:t> </a:t>
            </a:r>
            <a:r>
              <a:rPr lang="ko-KR" altLang="en-US" sz="3600" dirty="0" smtClean="0">
                <a:latin typeface="Arial" charset="0"/>
              </a:rPr>
              <a:t>결과 알림을 위한 </a:t>
            </a:r>
            <a:r>
              <a:rPr lang="ko-KR" altLang="en-US" sz="3600" dirty="0" err="1" smtClean="0">
                <a:latin typeface="Arial" charset="0"/>
              </a:rPr>
              <a:t>안드로이드</a:t>
            </a:r>
            <a:r>
              <a:rPr lang="ko-KR" altLang="en-US" sz="3600" dirty="0" smtClean="0">
                <a:latin typeface="Arial" charset="0"/>
              </a:rPr>
              <a:t> 어플리케이션 제공</a:t>
            </a:r>
            <a:endParaRPr lang="en-US" altLang="ko-KR" sz="3600" dirty="0" smtClean="0">
              <a:latin typeface="Arial" charset="0"/>
            </a:endParaRPr>
          </a:p>
        </p:txBody>
      </p:sp>
      <p:grpSp>
        <p:nvGrpSpPr>
          <p:cNvPr id="246" name="그룹 245"/>
          <p:cNvGrpSpPr/>
          <p:nvPr/>
        </p:nvGrpSpPr>
        <p:grpSpPr>
          <a:xfrm>
            <a:off x="23569671" y="29191004"/>
            <a:ext cx="4286280" cy="2714644"/>
            <a:chOff x="23426795" y="28405186"/>
            <a:chExt cx="4929222" cy="3500462"/>
          </a:xfrm>
        </p:grpSpPr>
        <p:grpSp>
          <p:nvGrpSpPr>
            <p:cNvPr id="244" name="그룹 243"/>
            <p:cNvGrpSpPr/>
            <p:nvPr/>
          </p:nvGrpSpPr>
          <p:grpSpPr>
            <a:xfrm>
              <a:off x="23712547" y="28548062"/>
              <a:ext cx="4286280" cy="3153802"/>
              <a:chOff x="23712547" y="28548062"/>
              <a:chExt cx="4286280" cy="3153802"/>
            </a:xfrm>
          </p:grpSpPr>
          <p:pic>
            <p:nvPicPr>
              <p:cNvPr id="15379" name="Picture 19" descr="C:\Users\NULL\Documents\icon.png"/>
              <p:cNvPicPr>
                <a:picLocks noChangeAspect="1" noChangeArrowheads="1"/>
              </p:cNvPicPr>
              <p:nvPr/>
            </p:nvPicPr>
            <p:blipFill>
              <a:blip r:embed="rId23"/>
              <a:srcRect/>
              <a:stretch>
                <a:fillRect/>
              </a:stretch>
            </p:blipFill>
            <p:spPr bwMode="auto">
              <a:xfrm>
                <a:off x="24212613" y="28548062"/>
                <a:ext cx="3143272" cy="28353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" name="TextBox 242"/>
              <p:cNvSpPr txBox="1"/>
              <p:nvPr/>
            </p:nvSpPr>
            <p:spPr>
              <a:xfrm>
                <a:off x="23712547" y="31106559"/>
                <a:ext cx="4286280" cy="5953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err="1" smtClean="0"/>
                  <a:t>Betta</a:t>
                </a:r>
                <a:r>
                  <a:rPr lang="en-US" altLang="ko-KR" sz="2400" b="1" dirty="0" smtClean="0"/>
                  <a:t> Daddy App 1.0</a:t>
                </a:r>
                <a:endParaRPr lang="ko-KR" altLang="en-US" sz="2400" b="1" dirty="0"/>
              </a:p>
            </p:txBody>
          </p:sp>
        </p:grpSp>
        <p:sp>
          <p:nvSpPr>
            <p:cNvPr id="245" name="직사각형 244"/>
            <p:cNvSpPr/>
            <p:nvPr/>
          </p:nvSpPr>
          <p:spPr>
            <a:xfrm>
              <a:off x="23426795" y="28405186"/>
              <a:ext cx="4929222" cy="3500462"/>
            </a:xfrm>
            <a:prstGeom prst="rect">
              <a:avLst/>
            </a:prstGeom>
            <a:noFill/>
            <a:ln w="539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7" name="TextBox 246"/>
          <p:cNvSpPr txBox="1"/>
          <p:nvPr/>
        </p:nvSpPr>
        <p:spPr>
          <a:xfrm>
            <a:off x="9424947" y="35382956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녹음된 음성 파일</a:t>
            </a:r>
            <a:endParaRPr lang="ko-KR" altLang="en-US" sz="2800" dirty="0"/>
          </a:p>
        </p:txBody>
      </p:sp>
      <p:sp>
        <p:nvSpPr>
          <p:cNvPr id="248" name="TextBox 247"/>
          <p:cNvSpPr txBox="1"/>
          <p:nvPr/>
        </p:nvSpPr>
        <p:spPr>
          <a:xfrm>
            <a:off x="8067625" y="32596874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/>
              <a:t>Nomal</a:t>
            </a:r>
            <a:endParaRPr lang="ko-KR" altLang="en-US" sz="2800" dirty="0"/>
          </a:p>
        </p:txBody>
      </p:sp>
      <p:sp>
        <p:nvSpPr>
          <p:cNvPr id="249" name="TextBox 248"/>
          <p:cNvSpPr txBox="1"/>
          <p:nvPr/>
        </p:nvSpPr>
        <p:spPr>
          <a:xfrm>
            <a:off x="11782401" y="31310990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Crying</a:t>
            </a:r>
            <a:endParaRPr lang="ko-KR" altLang="en-US" sz="2800" dirty="0"/>
          </a:p>
        </p:txBody>
      </p:sp>
      <p:grpSp>
        <p:nvGrpSpPr>
          <p:cNvPr id="254" name="그룹 253"/>
          <p:cNvGrpSpPr/>
          <p:nvPr/>
        </p:nvGrpSpPr>
        <p:grpSpPr>
          <a:xfrm>
            <a:off x="2138271" y="31405581"/>
            <a:ext cx="6286544" cy="8643999"/>
            <a:chOff x="2138271" y="31112502"/>
            <a:chExt cx="6286544" cy="8865640"/>
          </a:xfrm>
        </p:grpSpPr>
        <p:pic>
          <p:nvPicPr>
            <p:cNvPr id="15377" name="Picture 17"/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2138271" y="31112502"/>
              <a:ext cx="6286544" cy="8294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0" name="TextBox 249"/>
            <p:cNvSpPr txBox="1"/>
            <p:nvPr/>
          </p:nvSpPr>
          <p:spPr>
            <a:xfrm>
              <a:off x="2281147" y="39454922"/>
              <a:ext cx="6000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/>
                <a:t>영상 처리 결과</a:t>
              </a:r>
              <a:endParaRPr lang="ko-KR" altLang="en-US" sz="2800" dirty="0"/>
            </a:p>
          </p:txBody>
        </p:sp>
      </p:grpSp>
      <p:sp>
        <p:nvSpPr>
          <p:cNvPr id="251" name="TextBox 250"/>
          <p:cNvSpPr txBox="1"/>
          <p:nvPr/>
        </p:nvSpPr>
        <p:spPr>
          <a:xfrm>
            <a:off x="9424947" y="3945492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음성 처리 결과</a:t>
            </a:r>
            <a:endParaRPr lang="ko-KR" altLang="en-US" sz="2800" dirty="0"/>
          </a:p>
        </p:txBody>
      </p:sp>
      <p:sp>
        <p:nvSpPr>
          <p:cNvPr id="252" name="TextBox 251"/>
          <p:cNvSpPr txBox="1"/>
          <p:nvPr/>
        </p:nvSpPr>
        <p:spPr>
          <a:xfrm>
            <a:off x="22569539" y="35834738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음성 인식</a:t>
            </a:r>
            <a:r>
              <a:rPr lang="en-US" altLang="ko-KR" sz="2800" dirty="0" smtClean="0"/>
              <a:t>(Crying)</a:t>
            </a:r>
            <a:r>
              <a:rPr lang="ko-KR" altLang="en-US" sz="2800" dirty="0" smtClean="0"/>
              <a:t> 알림</a:t>
            </a:r>
            <a:endParaRPr lang="ko-KR" altLang="en-US" sz="2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2569539" y="3945492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영상 인식</a:t>
            </a:r>
            <a:r>
              <a:rPr lang="en-US" altLang="ko-KR" sz="2800" dirty="0" smtClean="0"/>
              <a:t>(Moving)</a:t>
            </a:r>
            <a:r>
              <a:rPr lang="ko-KR" altLang="en-US" sz="2800" dirty="0" smtClean="0"/>
              <a:t> 알림</a:t>
            </a:r>
            <a:endParaRPr lang="ko-KR" altLang="en-US" sz="2800" dirty="0"/>
          </a:p>
        </p:txBody>
      </p:sp>
      <p:pic>
        <p:nvPicPr>
          <p:cNvPr id="15381" name="Picture 21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16568747" y="32762904"/>
            <a:ext cx="5857916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8" name="TextBox 257"/>
          <p:cNvSpPr txBox="1"/>
          <p:nvPr/>
        </p:nvSpPr>
        <p:spPr>
          <a:xfrm>
            <a:off x="16425871" y="39454922"/>
            <a:ext cx="6000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영상 실시간 </a:t>
            </a:r>
            <a:r>
              <a:rPr lang="ko-KR" altLang="en-US" sz="2800" dirty="0" err="1" smtClean="0"/>
              <a:t>스트리밍</a:t>
            </a:r>
            <a:endParaRPr lang="ko-KR" altLang="en-US" sz="2800" dirty="0"/>
          </a:p>
        </p:txBody>
      </p:sp>
      <p:pic>
        <p:nvPicPr>
          <p:cNvPr id="15383" name="Picture 23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22926729" y="32762904"/>
            <a:ext cx="5034162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4" name="Picture 24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22998167" y="36834871"/>
            <a:ext cx="5032800" cy="206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85" name="Picture 25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9067757" y="36049052"/>
            <a:ext cx="664373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278</Words>
  <Application>Microsoft Office PowerPoint</Application>
  <PresentationFormat>사용자 지정</PresentationFormat>
  <Paragraphs>45</Paragraphs>
  <Slides>1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Office 테마</vt:lpstr>
      <vt:lpstr>Equation</vt:lpstr>
      <vt:lpstr>PowerPoint 프레젠테이션</vt:lpstr>
    </vt:vector>
  </TitlesOfParts>
  <Company>chosun univ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chosun</dc:creator>
  <cp:lastModifiedBy>HeeDeok.Yang</cp:lastModifiedBy>
  <cp:revision>49</cp:revision>
  <dcterms:created xsi:type="dcterms:W3CDTF">2009-10-18T02:02:18Z</dcterms:created>
  <dcterms:modified xsi:type="dcterms:W3CDTF">2016-06-26T23:29:13Z</dcterms:modified>
</cp:coreProperties>
</file>