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8"/>
  </p:notesMasterIdLst>
  <p:sldIdLst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9B58B-114A-4B7C-BAA7-8B494C610265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3995-4287-4DB1-B97C-3FFD8400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solidFill>
                <a:srgbClr val="1E1E1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2278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68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9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7488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216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68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27035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589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661" y="291102"/>
            <a:ext cx="3496019" cy="941520"/>
          </a:xfrm>
        </p:spPr>
        <p:txBody>
          <a:bodyPr wrap="square">
            <a:spAutoFit/>
          </a:bodyPr>
          <a:lstStyle>
            <a:lvl1pPr>
              <a:defRPr sz="274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Screenshot layout for instructions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3855955" y="0"/>
            <a:ext cx="8336045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79661" y="1366952"/>
            <a:ext cx="3496019" cy="1485022"/>
          </a:xfrm>
        </p:spPr>
        <p:txBody>
          <a:bodyPr/>
          <a:lstStyle>
            <a:lvl1pPr>
              <a:defRPr sz="1961">
                <a:latin typeface="+mn-lt"/>
              </a:defRPr>
            </a:lvl1pPr>
            <a:lvl2pPr>
              <a:defRPr sz="1765">
                <a:latin typeface="+mn-lt"/>
              </a:defRPr>
            </a:lvl2pPr>
            <a:lvl3pPr>
              <a:defRPr sz="1568">
                <a:latin typeface="+mn-lt"/>
              </a:defRPr>
            </a:lvl3pPr>
            <a:lvl4pPr>
              <a:defRPr sz="1372">
                <a:latin typeface="+mn-lt"/>
              </a:defRPr>
            </a:lvl4pPr>
            <a:lvl5pPr>
              <a:defRPr sz="1372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7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0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81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1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222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hf sldNum="0" hdr="0" dt="0"/>
  <p:txStyles>
    <p:titleStyle>
      <a:lvl1pPr algn="l" defTabSz="914222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99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92" marR="0" indent="-336092" algn="l" defTabSz="9142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01" marR="0" indent="-236509" algn="l" defTabSz="9142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14" marR="0" indent="-224061" algn="l" defTabSz="9142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75" marR="0" indent="-224061" algn="l" defTabSz="9142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336" marR="0" indent="-224061" algn="l" defTabSz="9142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110" indent="-228556" algn="l" defTabSz="91422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223" indent="-228556" algn="l" defTabSz="91422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334" indent="-228556" algn="l" defTabSz="91422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446" indent="-228556" algn="l" defTabSz="91422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22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4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4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7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667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778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1" algn="l" defTabSz="91422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8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zureDataFactory.MicrosoftAzureDataFactoryToolsforVisualStudio2015" TargetMode="External"/><Relationship Id="rId2" Type="http://schemas.openxmlformats.org/officeDocument/2006/relationships/hyperlink" Target="https://www.microsoft.com/web/downloads/platform.aspx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icrosoft.com/en-us/download/details.aspx?id=52676" TargetMode="External"/><Relationship Id="rId4" Type="http://schemas.openxmlformats.org/officeDocument/2006/relationships/hyperlink" Target="https://www.microsoft.com/en-us/download/details.aspx?id=4950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bot-framework/debug-bots-emulato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2003343" y="5767051"/>
            <a:ext cx="1498567" cy="1079786"/>
            <a:chOff x="8511725" y="4456145"/>
            <a:chExt cx="3667575" cy="2204472"/>
          </a:xfrm>
        </p:grpSpPr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8511725" y="5582704"/>
              <a:ext cx="558141" cy="1077913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  <p:sp>
          <p:nvSpPr>
            <p:cNvPr id="96" name="Freeform 5"/>
            <p:cNvSpPr>
              <a:spLocks noEditPoints="1"/>
            </p:cNvSpPr>
            <p:nvPr/>
          </p:nvSpPr>
          <p:spPr bwMode="auto">
            <a:xfrm>
              <a:off x="9133366" y="4456145"/>
              <a:ext cx="1433512" cy="2204472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auto">
            <a:xfrm>
              <a:off x="11224241" y="4590530"/>
              <a:ext cx="955059" cy="2070087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 flipH="1">
              <a:off x="10652741" y="5130578"/>
              <a:ext cx="994945" cy="1530039"/>
            </a:xfrm>
            <a:custGeom>
              <a:avLst/>
              <a:gdLst>
                <a:gd name="connsiteX0" fmla="*/ 563561 w 1433512"/>
                <a:gd name="connsiteY0" fmla="*/ 0 h 2204472"/>
                <a:gd name="connsiteX1" fmla="*/ 1433512 w 1433512"/>
                <a:gd name="connsiteY1" fmla="*/ 0 h 2204472"/>
                <a:gd name="connsiteX2" fmla="*/ 1433512 w 1433512"/>
                <a:gd name="connsiteY2" fmla="*/ 2204472 h 2204472"/>
                <a:gd name="connsiteX3" fmla="*/ 863601 w 1433512"/>
                <a:gd name="connsiteY3" fmla="*/ 2204472 h 2204472"/>
                <a:gd name="connsiteX4" fmla="*/ 563561 w 1433512"/>
                <a:gd name="connsiteY4" fmla="*/ 2204472 h 2204472"/>
                <a:gd name="connsiteX5" fmla="*/ 0 w 1433512"/>
                <a:gd name="connsiteY5" fmla="*/ 2204472 h 2204472"/>
                <a:gd name="connsiteX6" fmla="*/ 0 w 1433512"/>
                <a:gd name="connsiteY6" fmla="*/ 865693 h 2204472"/>
                <a:gd name="connsiteX7" fmla="*/ 563561 w 1433512"/>
                <a:gd name="connsiteY7" fmla="*/ 865693 h 220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3512" h="2204472">
                  <a:moveTo>
                    <a:pt x="563561" y="0"/>
                  </a:moveTo>
                  <a:lnTo>
                    <a:pt x="1433512" y="0"/>
                  </a:lnTo>
                  <a:lnTo>
                    <a:pt x="1433512" y="2204472"/>
                  </a:lnTo>
                  <a:lnTo>
                    <a:pt x="863601" y="2204472"/>
                  </a:lnTo>
                  <a:lnTo>
                    <a:pt x="563561" y="2204472"/>
                  </a:lnTo>
                  <a:lnTo>
                    <a:pt x="0" y="2204472"/>
                  </a:lnTo>
                  <a:lnTo>
                    <a:pt x="0" y="865693"/>
                  </a:lnTo>
                  <a:lnTo>
                    <a:pt x="563561" y="865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15" tIns="107533" rIns="134415" bIns="10753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31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Freeform 5"/>
            <p:cNvSpPr>
              <a:spLocks noEditPoints="1"/>
            </p:cNvSpPr>
            <p:nvPr/>
          </p:nvSpPr>
          <p:spPr bwMode="auto">
            <a:xfrm flipH="1">
              <a:off x="10652740" y="5130578"/>
              <a:ext cx="994945" cy="1530039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21641" y="5756305"/>
            <a:ext cx="1270512" cy="915462"/>
            <a:chOff x="8511725" y="4456145"/>
            <a:chExt cx="3667575" cy="2204472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511725" y="5582704"/>
              <a:ext cx="558141" cy="1077913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9133366" y="4456145"/>
              <a:ext cx="1433512" cy="2204472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11224241" y="4590530"/>
              <a:ext cx="955059" cy="2070087"/>
            </a:xfrm>
            <a:custGeom>
              <a:avLst/>
              <a:gdLst>
                <a:gd name="T0" fmla="*/ 895 w 2182"/>
                <a:gd name="T1" fmla="*/ 4214 h 4214"/>
                <a:gd name="T2" fmla="*/ 0 w 2182"/>
                <a:gd name="T3" fmla="*/ 3722 h 4214"/>
                <a:gd name="T4" fmla="*/ 0 w 2182"/>
                <a:gd name="T5" fmla="*/ 3722 h 4214"/>
                <a:gd name="T6" fmla="*/ 2182 w 2182"/>
                <a:gd name="T7" fmla="*/ 4214 h 4214"/>
                <a:gd name="T8" fmla="*/ 1284 w 2182"/>
                <a:gd name="T9" fmla="*/ 3722 h 4214"/>
                <a:gd name="T10" fmla="*/ 1284 w 2182"/>
                <a:gd name="T11" fmla="*/ 3722 h 4214"/>
                <a:gd name="T12" fmla="*/ 2182 w 2182"/>
                <a:gd name="T13" fmla="*/ 542 h 4214"/>
                <a:gd name="T14" fmla="*/ 0 w 2182"/>
                <a:gd name="T15" fmla="*/ 3696 h 4214"/>
                <a:gd name="T16" fmla="*/ 0 w 2182"/>
                <a:gd name="T17" fmla="*/ 3696 h 4214"/>
                <a:gd name="T18" fmla="*/ 1959 w 2182"/>
                <a:gd name="T19" fmla="*/ 1280 h 4214"/>
                <a:gd name="T20" fmla="*/ 1532 w 2182"/>
                <a:gd name="T21" fmla="*/ 762 h 4214"/>
                <a:gd name="T22" fmla="*/ 1532 w 2182"/>
                <a:gd name="T23" fmla="*/ 762 h 4214"/>
                <a:gd name="T24" fmla="*/ 1959 w 2182"/>
                <a:gd name="T25" fmla="*/ 1952 h 4214"/>
                <a:gd name="T26" fmla="*/ 1532 w 2182"/>
                <a:gd name="T27" fmla="*/ 1434 h 4214"/>
                <a:gd name="T28" fmla="*/ 1532 w 2182"/>
                <a:gd name="T29" fmla="*/ 1434 h 4214"/>
                <a:gd name="T30" fmla="*/ 1959 w 2182"/>
                <a:gd name="T31" fmla="*/ 2624 h 4214"/>
                <a:gd name="T32" fmla="*/ 1532 w 2182"/>
                <a:gd name="T33" fmla="*/ 2132 h 4214"/>
                <a:gd name="T34" fmla="*/ 1532 w 2182"/>
                <a:gd name="T35" fmla="*/ 2132 h 4214"/>
                <a:gd name="T36" fmla="*/ 1959 w 2182"/>
                <a:gd name="T37" fmla="*/ 3386 h 4214"/>
                <a:gd name="T38" fmla="*/ 1532 w 2182"/>
                <a:gd name="T39" fmla="*/ 2868 h 4214"/>
                <a:gd name="T40" fmla="*/ 1532 w 2182"/>
                <a:gd name="T41" fmla="*/ 2868 h 4214"/>
                <a:gd name="T42" fmla="*/ 1284 w 2182"/>
                <a:gd name="T43" fmla="*/ 1280 h 4214"/>
                <a:gd name="T44" fmla="*/ 895 w 2182"/>
                <a:gd name="T45" fmla="*/ 762 h 4214"/>
                <a:gd name="T46" fmla="*/ 895 w 2182"/>
                <a:gd name="T47" fmla="*/ 762 h 4214"/>
                <a:gd name="T48" fmla="*/ 1284 w 2182"/>
                <a:gd name="T49" fmla="*/ 1952 h 4214"/>
                <a:gd name="T50" fmla="*/ 895 w 2182"/>
                <a:gd name="T51" fmla="*/ 1434 h 4214"/>
                <a:gd name="T52" fmla="*/ 895 w 2182"/>
                <a:gd name="T53" fmla="*/ 1434 h 4214"/>
                <a:gd name="T54" fmla="*/ 1284 w 2182"/>
                <a:gd name="T55" fmla="*/ 2624 h 4214"/>
                <a:gd name="T56" fmla="*/ 895 w 2182"/>
                <a:gd name="T57" fmla="*/ 2132 h 4214"/>
                <a:gd name="T58" fmla="*/ 895 w 2182"/>
                <a:gd name="T59" fmla="*/ 2132 h 4214"/>
                <a:gd name="T60" fmla="*/ 1284 w 2182"/>
                <a:gd name="T61" fmla="*/ 3386 h 4214"/>
                <a:gd name="T62" fmla="*/ 895 w 2182"/>
                <a:gd name="T63" fmla="*/ 2868 h 4214"/>
                <a:gd name="T64" fmla="*/ 895 w 2182"/>
                <a:gd name="T65" fmla="*/ 2868 h 4214"/>
                <a:gd name="T66" fmla="*/ 649 w 2182"/>
                <a:gd name="T67" fmla="*/ 1280 h 4214"/>
                <a:gd name="T68" fmla="*/ 220 w 2182"/>
                <a:gd name="T69" fmla="*/ 762 h 4214"/>
                <a:gd name="T70" fmla="*/ 220 w 2182"/>
                <a:gd name="T71" fmla="*/ 762 h 4214"/>
                <a:gd name="T72" fmla="*/ 649 w 2182"/>
                <a:gd name="T73" fmla="*/ 1952 h 4214"/>
                <a:gd name="T74" fmla="*/ 220 w 2182"/>
                <a:gd name="T75" fmla="*/ 1434 h 4214"/>
                <a:gd name="T76" fmla="*/ 220 w 2182"/>
                <a:gd name="T77" fmla="*/ 1434 h 4214"/>
                <a:gd name="T78" fmla="*/ 649 w 2182"/>
                <a:gd name="T79" fmla="*/ 2624 h 4214"/>
                <a:gd name="T80" fmla="*/ 220 w 2182"/>
                <a:gd name="T81" fmla="*/ 2132 h 4214"/>
                <a:gd name="T82" fmla="*/ 220 w 2182"/>
                <a:gd name="T83" fmla="*/ 2132 h 4214"/>
                <a:gd name="T84" fmla="*/ 649 w 2182"/>
                <a:gd name="T85" fmla="*/ 3386 h 4214"/>
                <a:gd name="T86" fmla="*/ 220 w 2182"/>
                <a:gd name="T87" fmla="*/ 2868 h 4214"/>
                <a:gd name="T88" fmla="*/ 220 w 2182"/>
                <a:gd name="T89" fmla="*/ 2868 h 4214"/>
                <a:gd name="T90" fmla="*/ 428 w 2182"/>
                <a:gd name="T91" fmla="*/ 0 h 4214"/>
                <a:gd name="T92" fmla="*/ 0 w 2182"/>
                <a:gd name="T93" fmla="*/ 516 h 4214"/>
                <a:gd name="T94" fmla="*/ 1753 w 2182"/>
                <a:gd name="T95" fmla="*/ 206 h 4214"/>
                <a:gd name="T96" fmla="*/ 1753 w 2182"/>
                <a:gd name="T97" fmla="*/ 206 h 4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2" h="4214">
                  <a:moveTo>
                    <a:pt x="0" y="3722"/>
                  </a:moveTo>
                  <a:lnTo>
                    <a:pt x="895" y="3722"/>
                  </a:lnTo>
                  <a:lnTo>
                    <a:pt x="895" y="4214"/>
                  </a:lnTo>
                  <a:lnTo>
                    <a:pt x="0" y="4214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lnTo>
                    <a:pt x="0" y="3722"/>
                  </a:lnTo>
                  <a:close/>
                  <a:moveTo>
                    <a:pt x="1284" y="3722"/>
                  </a:moveTo>
                  <a:lnTo>
                    <a:pt x="2182" y="3722"/>
                  </a:lnTo>
                  <a:lnTo>
                    <a:pt x="2182" y="4214"/>
                  </a:lnTo>
                  <a:lnTo>
                    <a:pt x="1284" y="4214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lnTo>
                    <a:pt x="1284" y="3722"/>
                  </a:lnTo>
                  <a:close/>
                  <a:moveTo>
                    <a:pt x="0" y="3696"/>
                  </a:moveTo>
                  <a:lnTo>
                    <a:pt x="2182" y="3696"/>
                  </a:lnTo>
                  <a:lnTo>
                    <a:pt x="2182" y="542"/>
                  </a:lnTo>
                  <a:lnTo>
                    <a:pt x="0" y="542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lnTo>
                    <a:pt x="0" y="3696"/>
                  </a:lnTo>
                  <a:close/>
                  <a:moveTo>
                    <a:pt x="1532" y="762"/>
                  </a:moveTo>
                  <a:lnTo>
                    <a:pt x="1959" y="762"/>
                  </a:lnTo>
                  <a:lnTo>
                    <a:pt x="1959" y="1280"/>
                  </a:lnTo>
                  <a:lnTo>
                    <a:pt x="1532" y="1280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lnTo>
                    <a:pt x="1532" y="762"/>
                  </a:lnTo>
                  <a:close/>
                  <a:moveTo>
                    <a:pt x="1532" y="1434"/>
                  </a:moveTo>
                  <a:lnTo>
                    <a:pt x="1959" y="1434"/>
                  </a:lnTo>
                  <a:lnTo>
                    <a:pt x="1959" y="1952"/>
                  </a:lnTo>
                  <a:lnTo>
                    <a:pt x="1532" y="1952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lnTo>
                    <a:pt x="1532" y="1434"/>
                  </a:lnTo>
                  <a:close/>
                  <a:moveTo>
                    <a:pt x="1532" y="2132"/>
                  </a:moveTo>
                  <a:lnTo>
                    <a:pt x="1959" y="2132"/>
                  </a:lnTo>
                  <a:lnTo>
                    <a:pt x="1959" y="2624"/>
                  </a:lnTo>
                  <a:lnTo>
                    <a:pt x="1532" y="2624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lnTo>
                    <a:pt x="1532" y="2132"/>
                  </a:lnTo>
                  <a:close/>
                  <a:moveTo>
                    <a:pt x="1532" y="2868"/>
                  </a:moveTo>
                  <a:lnTo>
                    <a:pt x="1959" y="2868"/>
                  </a:lnTo>
                  <a:lnTo>
                    <a:pt x="1959" y="3386"/>
                  </a:lnTo>
                  <a:lnTo>
                    <a:pt x="1532" y="3386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lnTo>
                    <a:pt x="1532" y="2868"/>
                  </a:lnTo>
                  <a:close/>
                  <a:moveTo>
                    <a:pt x="895" y="762"/>
                  </a:moveTo>
                  <a:lnTo>
                    <a:pt x="1284" y="762"/>
                  </a:lnTo>
                  <a:lnTo>
                    <a:pt x="1284" y="1280"/>
                  </a:lnTo>
                  <a:lnTo>
                    <a:pt x="895" y="1280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lnTo>
                    <a:pt x="895" y="762"/>
                  </a:lnTo>
                  <a:close/>
                  <a:moveTo>
                    <a:pt x="895" y="1434"/>
                  </a:moveTo>
                  <a:lnTo>
                    <a:pt x="1284" y="1434"/>
                  </a:lnTo>
                  <a:lnTo>
                    <a:pt x="1284" y="1952"/>
                  </a:lnTo>
                  <a:lnTo>
                    <a:pt x="895" y="1952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lnTo>
                    <a:pt x="895" y="1434"/>
                  </a:lnTo>
                  <a:close/>
                  <a:moveTo>
                    <a:pt x="895" y="2132"/>
                  </a:moveTo>
                  <a:lnTo>
                    <a:pt x="1284" y="2132"/>
                  </a:lnTo>
                  <a:lnTo>
                    <a:pt x="1284" y="2624"/>
                  </a:lnTo>
                  <a:lnTo>
                    <a:pt x="895" y="2624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lnTo>
                    <a:pt x="895" y="2132"/>
                  </a:lnTo>
                  <a:close/>
                  <a:moveTo>
                    <a:pt x="895" y="2868"/>
                  </a:moveTo>
                  <a:lnTo>
                    <a:pt x="1284" y="2868"/>
                  </a:lnTo>
                  <a:lnTo>
                    <a:pt x="1284" y="3386"/>
                  </a:lnTo>
                  <a:lnTo>
                    <a:pt x="895" y="3386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lnTo>
                    <a:pt x="895" y="2868"/>
                  </a:lnTo>
                  <a:close/>
                  <a:moveTo>
                    <a:pt x="220" y="762"/>
                  </a:moveTo>
                  <a:lnTo>
                    <a:pt x="649" y="762"/>
                  </a:lnTo>
                  <a:lnTo>
                    <a:pt x="649" y="1280"/>
                  </a:lnTo>
                  <a:lnTo>
                    <a:pt x="220" y="1280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lnTo>
                    <a:pt x="220" y="762"/>
                  </a:lnTo>
                  <a:close/>
                  <a:moveTo>
                    <a:pt x="220" y="1434"/>
                  </a:moveTo>
                  <a:lnTo>
                    <a:pt x="649" y="1434"/>
                  </a:lnTo>
                  <a:lnTo>
                    <a:pt x="649" y="1952"/>
                  </a:lnTo>
                  <a:lnTo>
                    <a:pt x="220" y="1952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lnTo>
                    <a:pt x="220" y="1434"/>
                  </a:lnTo>
                  <a:close/>
                  <a:moveTo>
                    <a:pt x="220" y="2132"/>
                  </a:moveTo>
                  <a:lnTo>
                    <a:pt x="649" y="2132"/>
                  </a:lnTo>
                  <a:lnTo>
                    <a:pt x="649" y="2624"/>
                  </a:lnTo>
                  <a:lnTo>
                    <a:pt x="220" y="2624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lnTo>
                    <a:pt x="220" y="2132"/>
                  </a:lnTo>
                  <a:close/>
                  <a:moveTo>
                    <a:pt x="220" y="2868"/>
                  </a:moveTo>
                  <a:lnTo>
                    <a:pt x="649" y="2868"/>
                  </a:lnTo>
                  <a:lnTo>
                    <a:pt x="649" y="3386"/>
                  </a:lnTo>
                  <a:lnTo>
                    <a:pt x="220" y="3386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lnTo>
                    <a:pt x="220" y="2868"/>
                  </a:lnTo>
                  <a:close/>
                  <a:moveTo>
                    <a:pt x="1753" y="206"/>
                  </a:moveTo>
                  <a:lnTo>
                    <a:pt x="1753" y="0"/>
                  </a:lnTo>
                  <a:lnTo>
                    <a:pt x="428" y="0"/>
                  </a:lnTo>
                  <a:lnTo>
                    <a:pt x="428" y="206"/>
                  </a:lnTo>
                  <a:lnTo>
                    <a:pt x="0" y="206"/>
                  </a:lnTo>
                  <a:lnTo>
                    <a:pt x="0" y="516"/>
                  </a:lnTo>
                  <a:lnTo>
                    <a:pt x="2182" y="516"/>
                  </a:lnTo>
                  <a:lnTo>
                    <a:pt x="2182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lnTo>
                    <a:pt x="1753" y="2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 flipH="1">
              <a:off x="10652741" y="5130578"/>
              <a:ext cx="994945" cy="1530039"/>
            </a:xfrm>
            <a:custGeom>
              <a:avLst/>
              <a:gdLst>
                <a:gd name="connsiteX0" fmla="*/ 563561 w 1433512"/>
                <a:gd name="connsiteY0" fmla="*/ 0 h 2204472"/>
                <a:gd name="connsiteX1" fmla="*/ 1433512 w 1433512"/>
                <a:gd name="connsiteY1" fmla="*/ 0 h 2204472"/>
                <a:gd name="connsiteX2" fmla="*/ 1433512 w 1433512"/>
                <a:gd name="connsiteY2" fmla="*/ 2204472 h 2204472"/>
                <a:gd name="connsiteX3" fmla="*/ 863601 w 1433512"/>
                <a:gd name="connsiteY3" fmla="*/ 2204472 h 2204472"/>
                <a:gd name="connsiteX4" fmla="*/ 563561 w 1433512"/>
                <a:gd name="connsiteY4" fmla="*/ 2204472 h 2204472"/>
                <a:gd name="connsiteX5" fmla="*/ 0 w 1433512"/>
                <a:gd name="connsiteY5" fmla="*/ 2204472 h 2204472"/>
                <a:gd name="connsiteX6" fmla="*/ 0 w 1433512"/>
                <a:gd name="connsiteY6" fmla="*/ 865693 h 2204472"/>
                <a:gd name="connsiteX7" fmla="*/ 563561 w 1433512"/>
                <a:gd name="connsiteY7" fmla="*/ 865693 h 220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3512" h="2204472">
                  <a:moveTo>
                    <a:pt x="563561" y="0"/>
                  </a:moveTo>
                  <a:lnTo>
                    <a:pt x="1433512" y="0"/>
                  </a:lnTo>
                  <a:lnTo>
                    <a:pt x="1433512" y="2204472"/>
                  </a:lnTo>
                  <a:lnTo>
                    <a:pt x="863601" y="2204472"/>
                  </a:lnTo>
                  <a:lnTo>
                    <a:pt x="563561" y="2204472"/>
                  </a:lnTo>
                  <a:lnTo>
                    <a:pt x="0" y="2204472"/>
                  </a:lnTo>
                  <a:lnTo>
                    <a:pt x="0" y="865693"/>
                  </a:lnTo>
                  <a:lnTo>
                    <a:pt x="563561" y="865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15" tIns="107533" rIns="134415" bIns="10753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31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 flipH="1">
              <a:off x="10652740" y="5130578"/>
              <a:ext cx="994945" cy="1530039"/>
            </a:xfrm>
            <a:custGeom>
              <a:avLst/>
              <a:gdLst>
                <a:gd name="T0" fmla="*/ 1733 w 3319"/>
                <a:gd name="T1" fmla="*/ 1819 h 5104"/>
                <a:gd name="T2" fmla="*/ 2204 w 3319"/>
                <a:gd name="T3" fmla="*/ 1819 h 5104"/>
                <a:gd name="T4" fmla="*/ 2204 w 3319"/>
                <a:gd name="T5" fmla="*/ 5104 h 5104"/>
                <a:gd name="T6" fmla="*/ 1307 w 3319"/>
                <a:gd name="T7" fmla="*/ 0 h 5104"/>
                <a:gd name="T8" fmla="*/ 2204 w 3319"/>
                <a:gd name="T9" fmla="*/ 1466 h 5104"/>
                <a:gd name="T10" fmla="*/ 2204 w 3319"/>
                <a:gd name="T11" fmla="*/ 998 h 5104"/>
                <a:gd name="T12" fmla="*/ 2204 w 3319"/>
                <a:gd name="T13" fmla="*/ 1466 h 5104"/>
                <a:gd name="T14" fmla="*/ 1733 w 3319"/>
                <a:gd name="T15" fmla="*/ 338 h 5104"/>
                <a:gd name="T16" fmla="*/ 2204 w 3319"/>
                <a:gd name="T17" fmla="*/ 807 h 5104"/>
                <a:gd name="T18" fmla="*/ 2439 w 3319"/>
                <a:gd name="T19" fmla="*/ 4108 h 5104"/>
                <a:gd name="T20" fmla="*/ 2893 w 3319"/>
                <a:gd name="T21" fmla="*/ 4108 h 5104"/>
                <a:gd name="T22" fmla="*/ 2893 w 3319"/>
                <a:gd name="T23" fmla="*/ 3449 h 5104"/>
                <a:gd name="T24" fmla="*/ 2893 w 3319"/>
                <a:gd name="T25" fmla="*/ 2992 h 5104"/>
                <a:gd name="T26" fmla="*/ 2893 w 3319"/>
                <a:gd name="T27" fmla="*/ 3449 h 5104"/>
                <a:gd name="T28" fmla="*/ 2439 w 3319"/>
                <a:gd name="T29" fmla="*/ 2318 h 5104"/>
                <a:gd name="T30" fmla="*/ 2893 w 3319"/>
                <a:gd name="T31" fmla="*/ 2786 h 5104"/>
                <a:gd name="T32" fmla="*/ 2439 w 3319"/>
                <a:gd name="T33" fmla="*/ 2126 h 5104"/>
                <a:gd name="T34" fmla="*/ 2893 w 3319"/>
                <a:gd name="T35" fmla="*/ 2126 h 5104"/>
                <a:gd name="T36" fmla="*/ 2893 w 3319"/>
                <a:gd name="T37" fmla="*/ 1466 h 5104"/>
                <a:gd name="T38" fmla="*/ 2893 w 3319"/>
                <a:gd name="T39" fmla="*/ 998 h 5104"/>
                <a:gd name="T40" fmla="*/ 2893 w 3319"/>
                <a:gd name="T41" fmla="*/ 1466 h 5104"/>
                <a:gd name="T42" fmla="*/ 2439 w 3319"/>
                <a:gd name="T43" fmla="*/ 338 h 5104"/>
                <a:gd name="T44" fmla="*/ 2893 w 3319"/>
                <a:gd name="T45" fmla="*/ 807 h 5104"/>
                <a:gd name="T46" fmla="*/ 0 w 3319"/>
                <a:gd name="T47" fmla="*/ 5104 h 5104"/>
                <a:gd name="T48" fmla="*/ 0 w 3319"/>
                <a:gd name="T49" fmla="*/ 2010 h 5104"/>
                <a:gd name="T50" fmla="*/ 881 w 3319"/>
                <a:gd name="T51" fmla="*/ 4783 h 5104"/>
                <a:gd name="T52" fmla="*/ 881 w 3319"/>
                <a:gd name="T53" fmla="*/ 4314 h 5104"/>
                <a:gd name="T54" fmla="*/ 881 w 3319"/>
                <a:gd name="T55" fmla="*/ 4783 h 5104"/>
                <a:gd name="T56" fmla="*/ 426 w 3319"/>
                <a:gd name="T57" fmla="*/ 3652 h 5104"/>
                <a:gd name="T58" fmla="*/ 881 w 3319"/>
                <a:gd name="T59" fmla="*/ 4108 h 5104"/>
                <a:gd name="T60" fmla="*/ 426 w 3319"/>
                <a:gd name="T61" fmla="*/ 3449 h 5104"/>
                <a:gd name="T62" fmla="*/ 881 w 3319"/>
                <a:gd name="T63" fmla="*/ 3449 h 5104"/>
                <a:gd name="T64" fmla="*/ 881 w 3319"/>
                <a:gd name="T65" fmla="*/ 2786 h 5104"/>
                <a:gd name="T66" fmla="*/ 881 w 3319"/>
                <a:gd name="T67" fmla="*/ 2318 h 5104"/>
                <a:gd name="T68" fmla="*/ 881 w 3319"/>
                <a:gd name="T69" fmla="*/ 2786 h 5104"/>
                <a:gd name="T70" fmla="*/ 1118 w 3319"/>
                <a:gd name="T71" fmla="*/ 4314 h 5104"/>
                <a:gd name="T72" fmla="*/ 1586 w 3319"/>
                <a:gd name="T73" fmla="*/ 4783 h 5104"/>
                <a:gd name="T74" fmla="*/ 1118 w 3319"/>
                <a:gd name="T75" fmla="*/ 4108 h 5104"/>
                <a:gd name="T76" fmla="*/ 1586 w 3319"/>
                <a:gd name="T77" fmla="*/ 4108 h 5104"/>
                <a:gd name="T78" fmla="*/ 1586 w 3319"/>
                <a:gd name="T79" fmla="*/ 3449 h 5104"/>
                <a:gd name="T80" fmla="*/ 1586 w 3319"/>
                <a:gd name="T81" fmla="*/ 2992 h 5104"/>
                <a:gd name="T82" fmla="*/ 1586 w 3319"/>
                <a:gd name="T83" fmla="*/ 3449 h 5104"/>
                <a:gd name="T84" fmla="*/ 1118 w 3319"/>
                <a:gd name="T85" fmla="*/ 2318 h 5104"/>
                <a:gd name="T86" fmla="*/ 1586 w 3319"/>
                <a:gd name="T87" fmla="*/ 2786 h 5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19" h="5104">
                  <a:moveTo>
                    <a:pt x="1307" y="0"/>
                  </a:moveTo>
                  <a:lnTo>
                    <a:pt x="1307" y="1819"/>
                  </a:lnTo>
                  <a:lnTo>
                    <a:pt x="1733" y="1819"/>
                  </a:lnTo>
                  <a:lnTo>
                    <a:pt x="1733" y="1658"/>
                  </a:lnTo>
                  <a:lnTo>
                    <a:pt x="2204" y="1658"/>
                  </a:lnTo>
                  <a:lnTo>
                    <a:pt x="2204" y="1819"/>
                  </a:lnTo>
                  <a:lnTo>
                    <a:pt x="2204" y="2010"/>
                  </a:lnTo>
                  <a:lnTo>
                    <a:pt x="2204" y="2126"/>
                  </a:lnTo>
                  <a:lnTo>
                    <a:pt x="2204" y="5104"/>
                  </a:lnTo>
                  <a:lnTo>
                    <a:pt x="3319" y="5104"/>
                  </a:lnTo>
                  <a:lnTo>
                    <a:pt x="3319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7" y="0"/>
                  </a:lnTo>
                  <a:close/>
                  <a:moveTo>
                    <a:pt x="2204" y="1466"/>
                  </a:moveTo>
                  <a:lnTo>
                    <a:pt x="1733" y="1466"/>
                  </a:lnTo>
                  <a:lnTo>
                    <a:pt x="1733" y="998"/>
                  </a:lnTo>
                  <a:lnTo>
                    <a:pt x="2204" y="998"/>
                  </a:lnTo>
                  <a:lnTo>
                    <a:pt x="2204" y="1466"/>
                  </a:lnTo>
                  <a:lnTo>
                    <a:pt x="2204" y="1466"/>
                  </a:lnTo>
                  <a:lnTo>
                    <a:pt x="2204" y="1466"/>
                  </a:lnTo>
                  <a:close/>
                  <a:moveTo>
                    <a:pt x="2204" y="807"/>
                  </a:moveTo>
                  <a:lnTo>
                    <a:pt x="1733" y="807"/>
                  </a:lnTo>
                  <a:lnTo>
                    <a:pt x="1733" y="338"/>
                  </a:lnTo>
                  <a:lnTo>
                    <a:pt x="2204" y="338"/>
                  </a:lnTo>
                  <a:lnTo>
                    <a:pt x="2204" y="807"/>
                  </a:lnTo>
                  <a:lnTo>
                    <a:pt x="2204" y="807"/>
                  </a:lnTo>
                  <a:lnTo>
                    <a:pt x="2204" y="807"/>
                  </a:lnTo>
                  <a:close/>
                  <a:moveTo>
                    <a:pt x="2893" y="4108"/>
                  </a:moveTo>
                  <a:lnTo>
                    <a:pt x="2439" y="4108"/>
                  </a:lnTo>
                  <a:lnTo>
                    <a:pt x="2439" y="3652"/>
                  </a:lnTo>
                  <a:lnTo>
                    <a:pt x="2893" y="3652"/>
                  </a:lnTo>
                  <a:lnTo>
                    <a:pt x="2893" y="4108"/>
                  </a:lnTo>
                  <a:lnTo>
                    <a:pt x="2893" y="4108"/>
                  </a:lnTo>
                  <a:lnTo>
                    <a:pt x="2893" y="4108"/>
                  </a:lnTo>
                  <a:close/>
                  <a:moveTo>
                    <a:pt x="2893" y="3449"/>
                  </a:moveTo>
                  <a:lnTo>
                    <a:pt x="2439" y="3449"/>
                  </a:lnTo>
                  <a:lnTo>
                    <a:pt x="2439" y="2992"/>
                  </a:lnTo>
                  <a:lnTo>
                    <a:pt x="2893" y="2992"/>
                  </a:lnTo>
                  <a:lnTo>
                    <a:pt x="2893" y="3449"/>
                  </a:lnTo>
                  <a:lnTo>
                    <a:pt x="2893" y="3449"/>
                  </a:lnTo>
                  <a:lnTo>
                    <a:pt x="2893" y="3449"/>
                  </a:lnTo>
                  <a:close/>
                  <a:moveTo>
                    <a:pt x="2893" y="2786"/>
                  </a:moveTo>
                  <a:lnTo>
                    <a:pt x="2439" y="2786"/>
                  </a:lnTo>
                  <a:lnTo>
                    <a:pt x="2439" y="2318"/>
                  </a:lnTo>
                  <a:lnTo>
                    <a:pt x="2893" y="2318"/>
                  </a:lnTo>
                  <a:lnTo>
                    <a:pt x="2893" y="2786"/>
                  </a:lnTo>
                  <a:lnTo>
                    <a:pt x="2893" y="2786"/>
                  </a:lnTo>
                  <a:lnTo>
                    <a:pt x="2893" y="2786"/>
                  </a:lnTo>
                  <a:close/>
                  <a:moveTo>
                    <a:pt x="2893" y="2126"/>
                  </a:moveTo>
                  <a:lnTo>
                    <a:pt x="2439" y="2126"/>
                  </a:lnTo>
                  <a:lnTo>
                    <a:pt x="2439" y="1658"/>
                  </a:lnTo>
                  <a:lnTo>
                    <a:pt x="2893" y="1658"/>
                  </a:lnTo>
                  <a:lnTo>
                    <a:pt x="2893" y="2126"/>
                  </a:lnTo>
                  <a:lnTo>
                    <a:pt x="2893" y="2126"/>
                  </a:lnTo>
                  <a:lnTo>
                    <a:pt x="2893" y="2126"/>
                  </a:lnTo>
                  <a:close/>
                  <a:moveTo>
                    <a:pt x="2893" y="1466"/>
                  </a:moveTo>
                  <a:lnTo>
                    <a:pt x="2439" y="1466"/>
                  </a:lnTo>
                  <a:lnTo>
                    <a:pt x="2439" y="998"/>
                  </a:lnTo>
                  <a:lnTo>
                    <a:pt x="2893" y="998"/>
                  </a:lnTo>
                  <a:lnTo>
                    <a:pt x="2893" y="1466"/>
                  </a:lnTo>
                  <a:lnTo>
                    <a:pt x="2893" y="1466"/>
                  </a:lnTo>
                  <a:lnTo>
                    <a:pt x="2893" y="1466"/>
                  </a:lnTo>
                  <a:close/>
                  <a:moveTo>
                    <a:pt x="2893" y="807"/>
                  </a:moveTo>
                  <a:lnTo>
                    <a:pt x="2439" y="807"/>
                  </a:lnTo>
                  <a:lnTo>
                    <a:pt x="2439" y="338"/>
                  </a:lnTo>
                  <a:lnTo>
                    <a:pt x="2893" y="338"/>
                  </a:lnTo>
                  <a:lnTo>
                    <a:pt x="2893" y="807"/>
                  </a:lnTo>
                  <a:lnTo>
                    <a:pt x="2893" y="807"/>
                  </a:lnTo>
                  <a:lnTo>
                    <a:pt x="2893" y="807"/>
                  </a:lnTo>
                  <a:close/>
                  <a:moveTo>
                    <a:pt x="0" y="2010"/>
                  </a:moveTo>
                  <a:lnTo>
                    <a:pt x="0" y="5104"/>
                  </a:lnTo>
                  <a:lnTo>
                    <a:pt x="2013" y="5104"/>
                  </a:lnTo>
                  <a:lnTo>
                    <a:pt x="2013" y="2010"/>
                  </a:lnTo>
                  <a:lnTo>
                    <a:pt x="0" y="2010"/>
                  </a:lnTo>
                  <a:lnTo>
                    <a:pt x="0" y="2010"/>
                  </a:lnTo>
                  <a:lnTo>
                    <a:pt x="0" y="2010"/>
                  </a:lnTo>
                  <a:close/>
                  <a:moveTo>
                    <a:pt x="881" y="4783"/>
                  </a:moveTo>
                  <a:lnTo>
                    <a:pt x="426" y="4783"/>
                  </a:lnTo>
                  <a:lnTo>
                    <a:pt x="426" y="4314"/>
                  </a:lnTo>
                  <a:lnTo>
                    <a:pt x="881" y="4314"/>
                  </a:lnTo>
                  <a:lnTo>
                    <a:pt x="881" y="4783"/>
                  </a:lnTo>
                  <a:lnTo>
                    <a:pt x="881" y="4783"/>
                  </a:lnTo>
                  <a:lnTo>
                    <a:pt x="881" y="4783"/>
                  </a:lnTo>
                  <a:close/>
                  <a:moveTo>
                    <a:pt x="881" y="4108"/>
                  </a:moveTo>
                  <a:lnTo>
                    <a:pt x="426" y="4108"/>
                  </a:lnTo>
                  <a:lnTo>
                    <a:pt x="426" y="3652"/>
                  </a:lnTo>
                  <a:lnTo>
                    <a:pt x="881" y="3652"/>
                  </a:lnTo>
                  <a:lnTo>
                    <a:pt x="881" y="4108"/>
                  </a:lnTo>
                  <a:lnTo>
                    <a:pt x="881" y="4108"/>
                  </a:lnTo>
                  <a:lnTo>
                    <a:pt x="881" y="4108"/>
                  </a:lnTo>
                  <a:close/>
                  <a:moveTo>
                    <a:pt x="881" y="3449"/>
                  </a:moveTo>
                  <a:lnTo>
                    <a:pt x="426" y="3449"/>
                  </a:lnTo>
                  <a:lnTo>
                    <a:pt x="426" y="2992"/>
                  </a:lnTo>
                  <a:lnTo>
                    <a:pt x="881" y="2992"/>
                  </a:lnTo>
                  <a:lnTo>
                    <a:pt x="881" y="3449"/>
                  </a:lnTo>
                  <a:lnTo>
                    <a:pt x="881" y="3449"/>
                  </a:lnTo>
                  <a:lnTo>
                    <a:pt x="881" y="3449"/>
                  </a:lnTo>
                  <a:close/>
                  <a:moveTo>
                    <a:pt x="881" y="2786"/>
                  </a:moveTo>
                  <a:lnTo>
                    <a:pt x="426" y="2786"/>
                  </a:lnTo>
                  <a:lnTo>
                    <a:pt x="426" y="2318"/>
                  </a:lnTo>
                  <a:lnTo>
                    <a:pt x="881" y="2318"/>
                  </a:lnTo>
                  <a:lnTo>
                    <a:pt x="881" y="2786"/>
                  </a:lnTo>
                  <a:lnTo>
                    <a:pt x="881" y="2786"/>
                  </a:lnTo>
                  <a:lnTo>
                    <a:pt x="881" y="2786"/>
                  </a:lnTo>
                  <a:close/>
                  <a:moveTo>
                    <a:pt x="1586" y="4783"/>
                  </a:moveTo>
                  <a:lnTo>
                    <a:pt x="1118" y="4783"/>
                  </a:lnTo>
                  <a:lnTo>
                    <a:pt x="1118" y="4314"/>
                  </a:lnTo>
                  <a:lnTo>
                    <a:pt x="1586" y="4314"/>
                  </a:lnTo>
                  <a:lnTo>
                    <a:pt x="1586" y="4783"/>
                  </a:lnTo>
                  <a:lnTo>
                    <a:pt x="1586" y="4783"/>
                  </a:lnTo>
                  <a:lnTo>
                    <a:pt x="1586" y="4783"/>
                  </a:lnTo>
                  <a:close/>
                  <a:moveTo>
                    <a:pt x="1586" y="4108"/>
                  </a:moveTo>
                  <a:lnTo>
                    <a:pt x="1118" y="4108"/>
                  </a:lnTo>
                  <a:lnTo>
                    <a:pt x="1118" y="3652"/>
                  </a:lnTo>
                  <a:lnTo>
                    <a:pt x="1586" y="3652"/>
                  </a:lnTo>
                  <a:lnTo>
                    <a:pt x="1586" y="4108"/>
                  </a:lnTo>
                  <a:lnTo>
                    <a:pt x="1586" y="4108"/>
                  </a:lnTo>
                  <a:lnTo>
                    <a:pt x="1586" y="4108"/>
                  </a:lnTo>
                  <a:close/>
                  <a:moveTo>
                    <a:pt x="1586" y="3449"/>
                  </a:moveTo>
                  <a:lnTo>
                    <a:pt x="1118" y="3449"/>
                  </a:lnTo>
                  <a:lnTo>
                    <a:pt x="1118" y="2992"/>
                  </a:lnTo>
                  <a:lnTo>
                    <a:pt x="1586" y="2992"/>
                  </a:lnTo>
                  <a:lnTo>
                    <a:pt x="1586" y="3449"/>
                  </a:lnTo>
                  <a:lnTo>
                    <a:pt x="1586" y="3449"/>
                  </a:lnTo>
                  <a:lnTo>
                    <a:pt x="1586" y="3449"/>
                  </a:lnTo>
                  <a:close/>
                  <a:moveTo>
                    <a:pt x="1586" y="2786"/>
                  </a:moveTo>
                  <a:lnTo>
                    <a:pt x="1118" y="2786"/>
                  </a:lnTo>
                  <a:lnTo>
                    <a:pt x="1118" y="2318"/>
                  </a:lnTo>
                  <a:lnTo>
                    <a:pt x="1586" y="2318"/>
                  </a:lnTo>
                  <a:lnTo>
                    <a:pt x="1586" y="2786"/>
                  </a:lnTo>
                  <a:lnTo>
                    <a:pt x="1586" y="2786"/>
                  </a:lnTo>
                  <a:lnTo>
                    <a:pt x="1586" y="278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7208" tIns="33604" rIns="67208" bIns="33604" numCol="1" anchor="t" anchorCtr="0" compatLnSpc="1">
              <a:prstTxWarp prst="textNoShape">
                <a:avLst/>
              </a:prstTxWarp>
            </a:bodyPr>
            <a:lstStyle/>
            <a:p>
              <a:pPr defTabSz="685511"/>
              <a:endParaRPr lang="en-US" sz="1323" kern="0" dirty="0">
                <a:solidFill>
                  <a:srgbClr val="1E1E1E"/>
                </a:solidFill>
                <a:latin typeface="Segoe UI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24974" y="6313173"/>
            <a:ext cx="9142055" cy="544308"/>
            <a:chOff x="0" y="6055238"/>
            <a:chExt cx="12436475" cy="940874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0" y="6354074"/>
              <a:ext cx="3679825" cy="642037"/>
            </a:xfrm>
            <a:custGeom>
              <a:avLst/>
              <a:gdLst>
                <a:gd name="T0" fmla="*/ 408 w 661"/>
                <a:gd name="T1" fmla="*/ 25 h 155"/>
                <a:gd name="T2" fmla="*/ 408 w 661"/>
                <a:gd name="T3" fmla="*/ 25 h 155"/>
                <a:gd name="T4" fmla="*/ 0 w 661"/>
                <a:gd name="T5" fmla="*/ 155 h 155"/>
                <a:gd name="T6" fmla="*/ 234 w 661"/>
                <a:gd name="T7" fmla="*/ 155 h 155"/>
                <a:gd name="T8" fmla="*/ 661 w 661"/>
                <a:gd name="T9" fmla="*/ 155 h 155"/>
                <a:gd name="T10" fmla="*/ 408 w 661"/>
                <a:gd name="T11" fmla="*/ 2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1" h="155">
                  <a:moveTo>
                    <a:pt x="408" y="25"/>
                  </a:moveTo>
                  <a:cubicBezTo>
                    <a:pt x="408" y="25"/>
                    <a:pt x="408" y="25"/>
                    <a:pt x="408" y="25"/>
                  </a:cubicBezTo>
                  <a:cubicBezTo>
                    <a:pt x="264" y="0"/>
                    <a:pt x="111" y="44"/>
                    <a:pt x="0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661" y="155"/>
                    <a:pt x="661" y="155"/>
                    <a:pt x="661" y="155"/>
                  </a:cubicBezTo>
                  <a:cubicBezTo>
                    <a:pt x="589" y="84"/>
                    <a:pt x="501" y="40"/>
                    <a:pt x="408" y="25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1670049" y="6055238"/>
              <a:ext cx="8040007" cy="940873"/>
            </a:xfrm>
            <a:custGeom>
              <a:avLst/>
              <a:gdLst>
                <a:gd name="T0" fmla="*/ 0 w 1014"/>
                <a:gd name="T1" fmla="*/ 296 h 296"/>
                <a:gd name="T2" fmla="*/ 0 w 1014"/>
                <a:gd name="T3" fmla="*/ 296 h 296"/>
                <a:gd name="T4" fmla="*/ 1014 w 1014"/>
                <a:gd name="T5" fmla="*/ 296 h 296"/>
                <a:gd name="T6" fmla="*/ 1014 w 1014"/>
                <a:gd name="T7" fmla="*/ 238 h 296"/>
                <a:gd name="T8" fmla="*/ 0 w 101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296">
                  <a:moveTo>
                    <a:pt x="0" y="296"/>
                  </a:moveTo>
                  <a:cubicBezTo>
                    <a:pt x="0" y="296"/>
                    <a:pt x="0" y="296"/>
                    <a:pt x="0" y="296"/>
                  </a:cubicBezTo>
                  <a:cubicBezTo>
                    <a:pt x="1014" y="296"/>
                    <a:pt x="1014" y="296"/>
                    <a:pt x="1014" y="296"/>
                  </a:cubicBezTo>
                  <a:cubicBezTo>
                    <a:pt x="1014" y="238"/>
                    <a:pt x="1014" y="238"/>
                    <a:pt x="1014" y="238"/>
                  </a:cubicBezTo>
                  <a:cubicBezTo>
                    <a:pt x="714" y="0"/>
                    <a:pt x="277" y="19"/>
                    <a:pt x="0" y="296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5488668" y="6457364"/>
              <a:ext cx="3095625" cy="538748"/>
            </a:xfrm>
            <a:custGeom>
              <a:avLst/>
              <a:gdLst>
                <a:gd name="T0" fmla="*/ 344 w 556"/>
                <a:gd name="T1" fmla="*/ 21 h 130"/>
                <a:gd name="T2" fmla="*/ 344 w 556"/>
                <a:gd name="T3" fmla="*/ 21 h 130"/>
                <a:gd name="T4" fmla="*/ 0 w 556"/>
                <a:gd name="T5" fmla="*/ 130 h 130"/>
                <a:gd name="T6" fmla="*/ 197 w 556"/>
                <a:gd name="T7" fmla="*/ 130 h 130"/>
                <a:gd name="T8" fmla="*/ 556 w 556"/>
                <a:gd name="T9" fmla="*/ 130 h 130"/>
                <a:gd name="T10" fmla="*/ 344 w 556"/>
                <a:gd name="T11" fmla="*/ 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130">
                  <a:moveTo>
                    <a:pt x="344" y="21"/>
                  </a:moveTo>
                  <a:cubicBezTo>
                    <a:pt x="344" y="21"/>
                    <a:pt x="344" y="21"/>
                    <a:pt x="344" y="21"/>
                  </a:cubicBezTo>
                  <a:cubicBezTo>
                    <a:pt x="223" y="0"/>
                    <a:pt x="94" y="37"/>
                    <a:pt x="0" y="130"/>
                  </a:cubicBezTo>
                  <a:cubicBezTo>
                    <a:pt x="197" y="130"/>
                    <a:pt x="197" y="130"/>
                    <a:pt x="197" y="130"/>
                  </a:cubicBezTo>
                  <a:cubicBezTo>
                    <a:pt x="556" y="130"/>
                    <a:pt x="556" y="130"/>
                    <a:pt x="556" y="130"/>
                  </a:cubicBezTo>
                  <a:cubicBezTo>
                    <a:pt x="496" y="70"/>
                    <a:pt x="422" y="34"/>
                    <a:pt x="344" y="21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9042400" y="6259001"/>
              <a:ext cx="3394075" cy="737111"/>
            </a:xfrm>
            <a:custGeom>
              <a:avLst/>
              <a:gdLst>
                <a:gd name="T0" fmla="*/ 0 w 442"/>
                <a:gd name="T1" fmla="*/ 178 h 178"/>
                <a:gd name="T2" fmla="*/ 0 w 442"/>
                <a:gd name="T3" fmla="*/ 178 h 178"/>
                <a:gd name="T4" fmla="*/ 290 w 442"/>
                <a:gd name="T5" fmla="*/ 178 h 178"/>
                <a:gd name="T6" fmla="*/ 442 w 442"/>
                <a:gd name="T7" fmla="*/ 178 h 178"/>
                <a:gd name="T8" fmla="*/ 442 w 442"/>
                <a:gd name="T9" fmla="*/ 9 h 178"/>
                <a:gd name="T10" fmla="*/ 0 w 442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178">
                  <a:moveTo>
                    <a:pt x="0" y="178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290" y="178"/>
                    <a:pt x="290" y="178"/>
                    <a:pt x="290" y="178"/>
                  </a:cubicBezTo>
                  <a:cubicBezTo>
                    <a:pt x="442" y="178"/>
                    <a:pt x="442" y="178"/>
                    <a:pt x="442" y="178"/>
                  </a:cubicBezTo>
                  <a:cubicBezTo>
                    <a:pt x="442" y="9"/>
                    <a:pt x="442" y="9"/>
                    <a:pt x="442" y="9"/>
                  </a:cubicBezTo>
                  <a:cubicBezTo>
                    <a:pt x="283" y="0"/>
                    <a:pt x="121" y="57"/>
                    <a:pt x="0" y="17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00896" y="6430467"/>
            <a:ext cx="305631" cy="407295"/>
            <a:chOff x="1358536" y="5468258"/>
            <a:chExt cx="905694" cy="1206954"/>
          </a:xfrm>
        </p:grpSpPr>
        <p:sp>
          <p:nvSpPr>
            <p:cNvPr id="59" name="Oval 58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34" tIns="107548" rIns="134434" bIns="1075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67" name="Group 66"/>
          <p:cNvGrpSpPr/>
          <p:nvPr/>
        </p:nvGrpSpPr>
        <p:grpSpPr>
          <a:xfrm>
            <a:off x="1691102" y="6251759"/>
            <a:ext cx="391560" cy="521804"/>
            <a:chOff x="1358536" y="5468258"/>
            <a:chExt cx="905694" cy="1206954"/>
          </a:xfrm>
        </p:grpSpPr>
        <p:sp>
          <p:nvSpPr>
            <p:cNvPr id="68" name="Oval 67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34" tIns="107548" rIns="134434" bIns="1075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6" name="Group 75"/>
          <p:cNvGrpSpPr/>
          <p:nvPr/>
        </p:nvGrpSpPr>
        <p:grpSpPr>
          <a:xfrm>
            <a:off x="10171668" y="6243272"/>
            <a:ext cx="305631" cy="407295"/>
            <a:chOff x="1358536" y="5468258"/>
            <a:chExt cx="905694" cy="1206954"/>
          </a:xfrm>
        </p:grpSpPr>
        <p:sp>
          <p:nvSpPr>
            <p:cNvPr id="77" name="Oval 76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34" tIns="107548" rIns="134434" bIns="1075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85" name="Group 84"/>
          <p:cNvGrpSpPr/>
          <p:nvPr/>
        </p:nvGrpSpPr>
        <p:grpSpPr>
          <a:xfrm>
            <a:off x="2474795" y="6318767"/>
            <a:ext cx="262070" cy="349242"/>
            <a:chOff x="1358536" y="5468258"/>
            <a:chExt cx="905694" cy="1206954"/>
          </a:xfrm>
        </p:grpSpPr>
        <p:sp>
          <p:nvSpPr>
            <p:cNvPr id="86" name="Oval 85"/>
            <p:cNvSpPr/>
            <p:nvPr/>
          </p:nvSpPr>
          <p:spPr bwMode="auto">
            <a:xfrm>
              <a:off x="1358536" y="5468258"/>
              <a:ext cx="905694" cy="798288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34" tIns="107548" rIns="134434" bIns="1075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44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ound Same Side Corner Rectangle 207"/>
            <p:cNvSpPr/>
            <p:nvPr/>
          </p:nvSpPr>
          <p:spPr bwMode="auto">
            <a:xfrm>
              <a:off x="1787250" y="6104526"/>
              <a:ext cx="91440" cy="570686"/>
            </a:xfrm>
            <a:custGeom>
              <a:avLst/>
              <a:gdLst>
                <a:gd name="connsiteX0" fmla="*/ 25594 w 51188"/>
                <a:gd name="connsiteY0" fmla="*/ 0 h 565149"/>
                <a:gd name="connsiteX1" fmla="*/ 25594 w 51188"/>
                <a:gd name="connsiteY1" fmla="*/ 0 h 565149"/>
                <a:gd name="connsiteX2" fmla="*/ 51188 w 51188"/>
                <a:gd name="connsiteY2" fmla="*/ 25594 h 565149"/>
                <a:gd name="connsiteX3" fmla="*/ 51188 w 51188"/>
                <a:gd name="connsiteY3" fmla="*/ 565149 h 565149"/>
                <a:gd name="connsiteX4" fmla="*/ 51188 w 51188"/>
                <a:gd name="connsiteY4" fmla="*/ 565149 h 565149"/>
                <a:gd name="connsiteX5" fmla="*/ 0 w 51188"/>
                <a:gd name="connsiteY5" fmla="*/ 565149 h 565149"/>
                <a:gd name="connsiteX6" fmla="*/ 0 w 51188"/>
                <a:gd name="connsiteY6" fmla="*/ 565149 h 565149"/>
                <a:gd name="connsiteX7" fmla="*/ 0 w 51188"/>
                <a:gd name="connsiteY7" fmla="*/ 25594 h 565149"/>
                <a:gd name="connsiteX8" fmla="*/ 25594 w 51188"/>
                <a:gd name="connsiteY8" fmla="*/ 0 h 565149"/>
                <a:gd name="connsiteX0" fmla="*/ 0 w 51188"/>
                <a:gd name="connsiteY0" fmla="*/ 49710 h 589265"/>
                <a:gd name="connsiteX1" fmla="*/ 25594 w 51188"/>
                <a:gd name="connsiteY1" fmla="*/ 24116 h 589265"/>
                <a:gd name="connsiteX2" fmla="*/ 51188 w 51188"/>
                <a:gd name="connsiteY2" fmla="*/ 49710 h 589265"/>
                <a:gd name="connsiteX3" fmla="*/ 51188 w 51188"/>
                <a:gd name="connsiteY3" fmla="*/ 589265 h 589265"/>
                <a:gd name="connsiteX4" fmla="*/ 51188 w 51188"/>
                <a:gd name="connsiteY4" fmla="*/ 589265 h 589265"/>
                <a:gd name="connsiteX5" fmla="*/ 0 w 51188"/>
                <a:gd name="connsiteY5" fmla="*/ 589265 h 589265"/>
                <a:gd name="connsiteX6" fmla="*/ 0 w 51188"/>
                <a:gd name="connsiteY6" fmla="*/ 589265 h 589265"/>
                <a:gd name="connsiteX7" fmla="*/ 0 w 51188"/>
                <a:gd name="connsiteY7" fmla="*/ 49710 h 589265"/>
                <a:gd name="connsiteX0" fmla="*/ 0 w 51188"/>
                <a:gd name="connsiteY0" fmla="*/ 67444 h 606999"/>
                <a:gd name="connsiteX1" fmla="*/ 51188 w 51188"/>
                <a:gd name="connsiteY1" fmla="*/ 67444 h 606999"/>
                <a:gd name="connsiteX2" fmla="*/ 51188 w 51188"/>
                <a:gd name="connsiteY2" fmla="*/ 606999 h 606999"/>
                <a:gd name="connsiteX3" fmla="*/ 51188 w 51188"/>
                <a:gd name="connsiteY3" fmla="*/ 606999 h 606999"/>
                <a:gd name="connsiteX4" fmla="*/ 0 w 51188"/>
                <a:gd name="connsiteY4" fmla="*/ 606999 h 606999"/>
                <a:gd name="connsiteX5" fmla="*/ 0 w 51188"/>
                <a:gd name="connsiteY5" fmla="*/ 606999 h 606999"/>
                <a:gd name="connsiteX6" fmla="*/ 0 w 51188"/>
                <a:gd name="connsiteY6" fmla="*/ 67444 h 606999"/>
                <a:gd name="connsiteX0" fmla="*/ 0 w 51188"/>
                <a:gd name="connsiteY0" fmla="*/ 41471 h 581026"/>
                <a:gd name="connsiteX1" fmla="*/ 51188 w 51188"/>
                <a:gd name="connsiteY1" fmla="*/ 41471 h 581026"/>
                <a:gd name="connsiteX2" fmla="*/ 51188 w 51188"/>
                <a:gd name="connsiteY2" fmla="*/ 581026 h 581026"/>
                <a:gd name="connsiteX3" fmla="*/ 51188 w 51188"/>
                <a:gd name="connsiteY3" fmla="*/ 581026 h 581026"/>
                <a:gd name="connsiteX4" fmla="*/ 0 w 51188"/>
                <a:gd name="connsiteY4" fmla="*/ 581026 h 581026"/>
                <a:gd name="connsiteX5" fmla="*/ 0 w 51188"/>
                <a:gd name="connsiteY5" fmla="*/ 581026 h 581026"/>
                <a:gd name="connsiteX6" fmla="*/ 0 w 51188"/>
                <a:gd name="connsiteY6" fmla="*/ 41471 h 581026"/>
                <a:gd name="connsiteX0" fmla="*/ 0 w 51188"/>
                <a:gd name="connsiteY0" fmla="*/ 4937 h 544492"/>
                <a:gd name="connsiteX1" fmla="*/ 51188 w 51188"/>
                <a:gd name="connsiteY1" fmla="*/ 4937 h 544492"/>
                <a:gd name="connsiteX2" fmla="*/ 51188 w 51188"/>
                <a:gd name="connsiteY2" fmla="*/ 544492 h 544492"/>
                <a:gd name="connsiteX3" fmla="*/ 51188 w 51188"/>
                <a:gd name="connsiteY3" fmla="*/ 544492 h 544492"/>
                <a:gd name="connsiteX4" fmla="*/ 0 w 51188"/>
                <a:gd name="connsiteY4" fmla="*/ 544492 h 544492"/>
                <a:gd name="connsiteX5" fmla="*/ 0 w 51188"/>
                <a:gd name="connsiteY5" fmla="*/ 544492 h 544492"/>
                <a:gd name="connsiteX6" fmla="*/ 0 w 51188"/>
                <a:gd name="connsiteY6" fmla="*/ 4937 h 5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8" h="544492">
                  <a:moveTo>
                    <a:pt x="0" y="4937"/>
                  </a:moveTo>
                  <a:cubicBezTo>
                    <a:pt x="34725" y="-1645"/>
                    <a:pt x="33132" y="-1645"/>
                    <a:pt x="51188" y="4937"/>
                  </a:cubicBezTo>
                  <a:lnTo>
                    <a:pt x="51188" y="544492"/>
                  </a:lnTo>
                  <a:lnTo>
                    <a:pt x="51188" y="544492"/>
                  </a:lnTo>
                  <a:lnTo>
                    <a:pt x="0" y="544492"/>
                  </a:lnTo>
                  <a:lnTo>
                    <a:pt x="0" y="544492"/>
                  </a:lnTo>
                  <a:lnTo>
                    <a:pt x="0" y="4937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67217" tIns="33609" rIns="67217" bIns="33609" numCol="1" anchor="t" anchorCtr="0" compatLnSpc="1">
              <a:prstTxWarp prst="textNoShape">
                <a:avLst/>
              </a:prstTxWarp>
            </a:bodyPr>
            <a:lstStyle/>
            <a:p>
              <a:pPr defTabSz="685642"/>
              <a:endParaRPr lang="en-US" sz="1323" kern="0" dirty="0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638534" y="5957662"/>
              <a:ext cx="354805" cy="170089"/>
              <a:chOff x="6512925" y="6276975"/>
              <a:chExt cx="293527" cy="170089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6580103" y="6291263"/>
                <a:ext cx="81563" cy="154782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6679775" y="6276975"/>
                <a:ext cx="104617" cy="170089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6669769" y="6281738"/>
                <a:ext cx="54768" cy="6667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6512925" y="6365081"/>
                <a:ext cx="104408" cy="5487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715012" y="6365081"/>
                <a:ext cx="91440" cy="9525"/>
              </a:xfrm>
              <a:prstGeom prst="line">
                <a:avLst/>
              </a:prstGeom>
              <a:solidFill>
                <a:srgbClr val="969696"/>
              </a:solidFill>
              <a:ln w="28575">
                <a:solidFill>
                  <a:srgbClr val="969696"/>
                </a:solidFill>
                <a:round/>
                <a:headEnd/>
                <a:tailEnd/>
              </a:ln>
            </p:spPr>
          </p:cxnSp>
        </p:grpSp>
      </p:grpSp>
      <p:sp>
        <p:nvSpPr>
          <p:cNvPr id="111" name="Title 3"/>
          <p:cNvSpPr txBox="1">
            <a:spLocks/>
          </p:cNvSpPr>
          <p:nvPr/>
        </p:nvSpPr>
        <p:spPr>
          <a:xfrm>
            <a:off x="1102563" y="1851516"/>
            <a:ext cx="8975928" cy="1137970"/>
          </a:xfrm>
          <a:prstGeom prst="rect">
            <a:avLst/>
          </a:prstGeom>
        </p:spPr>
        <p:txBody>
          <a:bodyPr/>
          <a:lstStyle>
            <a:lvl1pPr algn="l" defTabSz="6993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49" b="0" kern="1200" cap="none" spc="-76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570"/>
            <a:r>
              <a:rPr lang="en-US" sz="5882" spc="-75" dirty="0">
                <a:solidFill>
                  <a:srgbClr val="FFFFFF"/>
                </a:solidFill>
                <a:latin typeface="Segoe UI"/>
              </a:rPr>
              <a:t>Cortana Intelligence Workshop</a:t>
            </a:r>
            <a:endParaRPr lang="en-US" sz="3529" spc="-75" dirty="0">
              <a:solidFill>
                <a:srgbClr val="FFFFFF"/>
              </a:solidFill>
              <a:latin typeface="Segoe UI Light"/>
            </a:endParaRPr>
          </a:p>
        </p:txBody>
      </p:sp>
      <p:pic>
        <p:nvPicPr>
          <p:cNvPr id="114" name="Picture 113" descr="StoreSimple_Buildings_0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68" b="468"/>
          <a:stretch/>
        </p:blipFill>
        <p:spPr>
          <a:xfrm>
            <a:off x="7878819" y="3798617"/>
            <a:ext cx="2788210" cy="30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/>
          <p:cNvSpPr/>
          <p:nvPr/>
        </p:nvSpPr>
        <p:spPr bwMode="auto">
          <a:xfrm>
            <a:off x="90020" y="1297251"/>
            <a:ext cx="11982390" cy="3824724"/>
          </a:xfrm>
          <a:prstGeom prst="roundRect">
            <a:avLst>
              <a:gd name="adj" fmla="val 6347"/>
            </a:avLst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we will build!</a:t>
            </a:r>
          </a:p>
        </p:txBody>
      </p:sp>
      <p:sp>
        <p:nvSpPr>
          <p:cNvPr id="29" name="Arrow: Right 28"/>
          <p:cNvSpPr/>
          <p:nvPr/>
        </p:nvSpPr>
        <p:spPr bwMode="auto">
          <a:xfrm>
            <a:off x="3765321" y="1822047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Arrow: Right 31"/>
          <p:cNvSpPr/>
          <p:nvPr/>
        </p:nvSpPr>
        <p:spPr bwMode="auto">
          <a:xfrm>
            <a:off x="5647793" y="1822047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4" name="Arrow: Right 33"/>
          <p:cNvSpPr/>
          <p:nvPr/>
        </p:nvSpPr>
        <p:spPr bwMode="auto">
          <a:xfrm>
            <a:off x="7709547" y="1822047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5" name="Arrow: Right 34"/>
          <p:cNvSpPr/>
          <p:nvPr/>
        </p:nvSpPr>
        <p:spPr bwMode="auto">
          <a:xfrm rot="5400000">
            <a:off x="8692122" y="2895995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7" name="Arrow: Right 36"/>
          <p:cNvSpPr/>
          <p:nvPr/>
        </p:nvSpPr>
        <p:spPr bwMode="auto">
          <a:xfrm>
            <a:off x="9681660" y="1822047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8" name="Arrow: Right 37"/>
          <p:cNvSpPr/>
          <p:nvPr/>
        </p:nvSpPr>
        <p:spPr bwMode="auto">
          <a:xfrm>
            <a:off x="9663833" y="3670813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1" name="Arrow: Left-Right 30"/>
          <p:cNvSpPr/>
          <p:nvPr/>
        </p:nvSpPr>
        <p:spPr bwMode="auto">
          <a:xfrm>
            <a:off x="5551121" y="3670813"/>
            <a:ext cx="418474" cy="27588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2" name="Arrow: Left-Right 41"/>
          <p:cNvSpPr/>
          <p:nvPr/>
        </p:nvSpPr>
        <p:spPr bwMode="auto">
          <a:xfrm>
            <a:off x="7607477" y="3670813"/>
            <a:ext cx="418474" cy="27588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3" name="Arrow: Right 42"/>
          <p:cNvSpPr/>
          <p:nvPr/>
        </p:nvSpPr>
        <p:spPr bwMode="auto">
          <a:xfrm rot="5400000">
            <a:off x="6654074" y="4926441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4" name="Arrow: Right 43"/>
          <p:cNvSpPr/>
          <p:nvPr/>
        </p:nvSpPr>
        <p:spPr bwMode="auto">
          <a:xfrm rot="10800000">
            <a:off x="5672230" y="5632635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5" name="Arrow: Left-Right 44"/>
          <p:cNvSpPr/>
          <p:nvPr/>
        </p:nvSpPr>
        <p:spPr bwMode="auto">
          <a:xfrm rot="5400000">
            <a:off x="4522943" y="2881411"/>
            <a:ext cx="418474" cy="27588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6" name="Arrow: Right 45"/>
          <p:cNvSpPr/>
          <p:nvPr/>
        </p:nvSpPr>
        <p:spPr bwMode="auto">
          <a:xfrm rot="16200000">
            <a:off x="10650886" y="2895995"/>
            <a:ext cx="268925" cy="2758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52961" y="1577070"/>
            <a:ext cx="765843" cy="1166867"/>
            <a:chOff x="3849748" y="1608196"/>
            <a:chExt cx="781200" cy="1190265"/>
          </a:xfrm>
        </p:grpSpPr>
        <p:pic>
          <p:nvPicPr>
            <p:cNvPr id="2050" name="Picture 2" descr="https://bot-framework.azureedge.net/bot-icons-v1/bot-framework-default-7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748" y="1608196"/>
              <a:ext cx="781200" cy="7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4069344" y="2531859"/>
              <a:ext cx="342008" cy="266602"/>
            </a:xfrm>
            <a:prstGeom prst="rect">
              <a:avLst/>
            </a:prstGeom>
            <a:noFill/>
          </p:spPr>
          <p:txBody>
            <a:bodyPr wrap="non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Bot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19241" y="1577515"/>
            <a:ext cx="855448" cy="1166421"/>
            <a:chOff x="5463561" y="1608651"/>
            <a:chExt cx="872602" cy="11898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717" y="1608651"/>
              <a:ext cx="780290" cy="78029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5463561" y="2531859"/>
              <a:ext cx="872602" cy="266602"/>
            </a:xfrm>
            <a:prstGeom prst="rect">
              <a:avLst/>
            </a:prstGeom>
            <a:noFill/>
          </p:spPr>
          <p:txBody>
            <a:bodyPr wrap="non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Logic App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63940" y="1577515"/>
            <a:ext cx="1249192" cy="1166421"/>
            <a:chOff x="7029301" y="1608651"/>
            <a:chExt cx="1274241" cy="118981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6276" y="1608651"/>
              <a:ext cx="780290" cy="78029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 flipH="1">
              <a:off x="7029301" y="2531859"/>
              <a:ext cx="1274241" cy="2666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Event Hub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68113" y="1577515"/>
            <a:ext cx="1431633" cy="1166421"/>
            <a:chOff x="8516235" y="1608651"/>
            <a:chExt cx="1460340" cy="11898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56260" y="1608651"/>
              <a:ext cx="780290" cy="78029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8516235" y="2531859"/>
              <a:ext cx="1460340" cy="2666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Stream Analytics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8948" y="3426281"/>
            <a:ext cx="1771887" cy="1257700"/>
            <a:chOff x="8342697" y="3494488"/>
            <a:chExt cx="1807417" cy="128292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6260" y="3494488"/>
              <a:ext cx="780290" cy="78029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8342697" y="4316906"/>
              <a:ext cx="1807417" cy="4605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Data Lake</a:t>
              </a:r>
              <a:b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Store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899405" y="3426281"/>
            <a:ext cx="1771887" cy="1257700"/>
            <a:chOff x="10063581" y="3494488"/>
            <a:chExt cx="1807417" cy="12829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77144" y="3494488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063581" y="4316906"/>
              <a:ext cx="1807417" cy="4605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SQL Data</a:t>
              </a:r>
              <a:b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Warehouse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02593" y="3426281"/>
            <a:ext cx="1771887" cy="1257700"/>
            <a:chOff x="6762713" y="3494488"/>
            <a:chExt cx="1807417" cy="12829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76276" y="3494488"/>
              <a:ext cx="780290" cy="78029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762713" y="4316906"/>
              <a:ext cx="1807417" cy="4605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Data Lake</a:t>
              </a:r>
              <a:b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Analytics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73211" y="5422600"/>
            <a:ext cx="1230649" cy="1085558"/>
            <a:chOff x="7041188" y="5530838"/>
            <a:chExt cx="1255326" cy="110732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78706" y="5530838"/>
              <a:ext cx="780290" cy="78029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041188" y="6371562"/>
              <a:ext cx="1255326" cy="2666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Azure Storage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3199" y="5422600"/>
            <a:ext cx="977963" cy="1085558"/>
            <a:chOff x="5303847" y="5530838"/>
            <a:chExt cx="997573" cy="110732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2488" y="5530838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303847" y="6371562"/>
              <a:ext cx="997573" cy="2666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Azure ML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24075" y="3426281"/>
            <a:ext cx="1223616" cy="1257700"/>
            <a:chOff x="3657945" y="3494488"/>
            <a:chExt cx="1248152" cy="128292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91876" y="3494488"/>
              <a:ext cx="780290" cy="78029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3657945" y="4316906"/>
              <a:ext cx="1248152" cy="4605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Azure ML</a:t>
              </a:r>
              <a:b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Service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46237" y="3426281"/>
            <a:ext cx="1771887" cy="1257700"/>
            <a:chOff x="4998515" y="3494488"/>
            <a:chExt cx="1807417" cy="128292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12078" y="3494488"/>
              <a:ext cx="780290" cy="78029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998515" y="4316906"/>
              <a:ext cx="1807417" cy="4605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Text Analytics Cognitive Service</a:t>
              </a:r>
            </a:p>
          </p:txBody>
        </p:sp>
      </p:grpSp>
      <p:sp>
        <p:nvSpPr>
          <p:cNvPr id="2049" name="TextBox 2048"/>
          <p:cNvSpPr txBox="1"/>
          <p:nvPr/>
        </p:nvSpPr>
        <p:spPr>
          <a:xfrm>
            <a:off x="3722442" y="2793630"/>
            <a:ext cx="835906" cy="451377"/>
          </a:xfrm>
          <a:prstGeom prst="rect">
            <a:avLst/>
          </a:prstGeom>
          <a:noFill/>
        </p:spPr>
        <p:txBody>
          <a:bodyPr wrap="none" lIns="35292" tIns="35292" rIns="35292" bIns="35292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l" defTabSz="914367">
              <a:spcAft>
                <a:spcPts val="588"/>
              </a:spcAft>
            </a:pPr>
            <a: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Sentiment</a:t>
            </a:r>
            <a:b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</a:br>
            <a: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analysis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68012" y="3159257"/>
            <a:ext cx="898633" cy="451449"/>
          </a:xfrm>
          <a:prstGeom prst="rect">
            <a:avLst/>
          </a:prstGeom>
          <a:noFill/>
        </p:spPr>
        <p:txBody>
          <a:bodyPr wrap="none" lIns="35292" tIns="35292" rIns="35292" bIns="35292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l" defTabSz="914367">
              <a:spcAft>
                <a:spcPts val="588"/>
              </a:spcAft>
            </a:pPr>
            <a: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Key phrase</a:t>
            </a:r>
            <a:b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</a:br>
            <a: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extraction</a:t>
            </a:r>
          </a:p>
        </p:txBody>
      </p:sp>
      <p:sp>
        <p:nvSpPr>
          <p:cNvPr id="2051" name="TextBox 2050"/>
          <p:cNvSpPr txBox="1"/>
          <p:nvPr/>
        </p:nvSpPr>
        <p:spPr>
          <a:xfrm rot="16200000">
            <a:off x="11081456" y="3748922"/>
            <a:ext cx="1515043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COLD PATH</a:t>
            </a:r>
            <a:endParaRPr lang="en-US" sz="1765" dirty="0" err="1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1138468" y="1878190"/>
            <a:ext cx="1380524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HOT PATH</a:t>
            </a:r>
            <a:endParaRPr lang="en-US" sz="1765" dirty="0" err="1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757709" y="5907371"/>
            <a:ext cx="1105379" cy="261361"/>
          </a:xfrm>
          <a:prstGeom prst="rect">
            <a:avLst/>
          </a:prstGeom>
          <a:noFill/>
        </p:spPr>
        <p:txBody>
          <a:bodyPr wrap="none" lIns="35292" tIns="35292" rIns="35292" bIns="35292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l" defTabSz="914367">
              <a:spcAft>
                <a:spcPts val="588"/>
              </a:spcAft>
            </a:pPr>
            <a: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Orchestration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967790" y="5261638"/>
            <a:ext cx="1635117" cy="1496093"/>
            <a:chOff x="10155768" y="5366648"/>
            <a:chExt cx="1667905" cy="1526093"/>
          </a:xfrm>
        </p:grpSpPr>
        <p:sp>
          <p:nvSpPr>
            <p:cNvPr id="69" name="Rectangle: Rounded Corners 68"/>
            <p:cNvSpPr/>
            <p:nvPr/>
          </p:nvSpPr>
          <p:spPr bwMode="auto">
            <a:xfrm>
              <a:off x="10155768" y="5366648"/>
              <a:ext cx="1667905" cy="152609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342566" y="6371562"/>
              <a:ext cx="1294309" cy="2666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Data Factory</a:t>
              </a: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99575" y="5530838"/>
              <a:ext cx="780290" cy="780290"/>
            </a:xfrm>
            <a:prstGeom prst="rect">
              <a:avLst/>
            </a:prstGeom>
          </p:spPr>
        </p:pic>
      </p:grpSp>
      <p:sp>
        <p:nvSpPr>
          <p:cNvPr id="75" name="Arrow: Left-Right 74"/>
          <p:cNvSpPr/>
          <p:nvPr/>
        </p:nvSpPr>
        <p:spPr bwMode="auto">
          <a:xfrm rot="5400000">
            <a:off x="2726647" y="2881411"/>
            <a:ext cx="418474" cy="27588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6" name="Arrow: Bent 75"/>
          <p:cNvSpPr/>
          <p:nvPr/>
        </p:nvSpPr>
        <p:spPr bwMode="auto">
          <a:xfrm rot="16200000">
            <a:off x="2981555" y="4710875"/>
            <a:ext cx="958721" cy="1325947"/>
          </a:xfrm>
          <a:prstGeom prst="bentArrow">
            <a:avLst>
              <a:gd name="adj1" fmla="val 15531"/>
              <a:gd name="adj2" fmla="val 14940"/>
              <a:gd name="adj3" fmla="val 19082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33095" y="5907371"/>
            <a:ext cx="1762576" cy="261361"/>
          </a:xfrm>
          <a:prstGeom prst="rect">
            <a:avLst/>
          </a:prstGeom>
          <a:noFill/>
        </p:spPr>
        <p:txBody>
          <a:bodyPr wrap="none" lIns="35292" tIns="35292" rIns="35292" bIns="35292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l" defTabSz="914367">
              <a:spcAft>
                <a:spcPts val="588"/>
              </a:spcAft>
            </a:pPr>
            <a: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Operationalize model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972491" y="2786925"/>
            <a:ext cx="785958" cy="451377"/>
          </a:xfrm>
          <a:prstGeom prst="rect">
            <a:avLst/>
          </a:prstGeom>
          <a:noFill/>
        </p:spPr>
        <p:txBody>
          <a:bodyPr wrap="square" lIns="35292" tIns="35292" rIns="35292" bIns="35292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l" defTabSz="914367">
              <a:spcAft>
                <a:spcPts val="588"/>
              </a:spcAft>
            </a:pPr>
            <a:r>
              <a:rPr lang="en-US" sz="1372" i="1" dirty="0">
                <a:solidFill>
                  <a:srgbClr val="00BCF2">
                    <a:lumMod val="60000"/>
                    <a:lumOff val="40000"/>
                  </a:srgbClr>
                </a:solidFill>
                <a:latin typeface="Segoe UI"/>
              </a:rPr>
              <a:t>Select best offer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8944" y="1577515"/>
            <a:ext cx="1413077" cy="1299181"/>
            <a:chOff x="1879907" y="1608651"/>
            <a:chExt cx="1441412" cy="1325232"/>
          </a:xfrm>
        </p:grpSpPr>
        <p:pic>
          <p:nvPicPr>
            <p:cNvPr id="2055" name="Picture 205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10468" y="1608651"/>
              <a:ext cx="780290" cy="78029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1879907" y="2396437"/>
              <a:ext cx="1441412" cy="537446"/>
            </a:xfrm>
            <a:prstGeom prst="rect">
              <a:avLst/>
            </a:prstGeom>
            <a:noFill/>
          </p:spPr>
          <p:txBody>
            <a:bodyPr wrap="non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LUIS</a:t>
              </a:r>
            </a:p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Cognitive Service</a:t>
              </a:r>
            </a:p>
          </p:txBody>
        </p:sp>
      </p:grpSp>
      <p:sp>
        <p:nvSpPr>
          <p:cNvPr id="83" name="Arrow: Left-Right 82"/>
          <p:cNvSpPr/>
          <p:nvPr/>
        </p:nvSpPr>
        <p:spPr bwMode="auto">
          <a:xfrm>
            <a:off x="1793208" y="1822047"/>
            <a:ext cx="418474" cy="275889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340629" y="1577070"/>
            <a:ext cx="889437" cy="1166867"/>
            <a:chOff x="10511665" y="1608196"/>
            <a:chExt cx="907272" cy="1190265"/>
          </a:xfrm>
        </p:grpSpPr>
        <p:sp>
          <p:nvSpPr>
            <p:cNvPr id="54" name="TextBox 53"/>
            <p:cNvSpPr txBox="1"/>
            <p:nvPr/>
          </p:nvSpPr>
          <p:spPr>
            <a:xfrm>
              <a:off x="10511665" y="2531859"/>
              <a:ext cx="907272" cy="266602"/>
            </a:xfrm>
            <a:prstGeom prst="rect">
              <a:avLst/>
            </a:prstGeom>
            <a:noFill/>
          </p:spPr>
          <p:txBody>
            <a:bodyPr wrap="square" lIns="35292" tIns="35292" rIns="35292" bIns="35292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Power BI</a:t>
              </a:r>
            </a:p>
          </p:txBody>
        </p:sp>
        <p:pic>
          <p:nvPicPr>
            <p:cNvPr id="2056" name="Picture 4" descr="https://lh3.googleusercontent.com/TwlQ8-DQ9D52XN6QSJekBe8Gd-h2yNwky-SwcKgCtkDsYGTA_Q_4yIXfO92AAX4dmg=w3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4701" y="1608196"/>
              <a:ext cx="781200" cy="7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Arrow: Bent 86"/>
          <p:cNvSpPr/>
          <p:nvPr/>
        </p:nvSpPr>
        <p:spPr bwMode="auto">
          <a:xfrm rot="16200000">
            <a:off x="8795431" y="4785547"/>
            <a:ext cx="958721" cy="1172304"/>
          </a:xfrm>
          <a:prstGeom prst="bentArrow">
            <a:avLst>
              <a:gd name="adj1" fmla="val 15531"/>
              <a:gd name="adj2" fmla="val 14940"/>
              <a:gd name="adj3" fmla="val 19082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50557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Requirements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654398"/>
          </a:xfrm>
        </p:spPr>
        <p:txBody>
          <a:bodyPr/>
          <a:lstStyle/>
          <a:p>
            <a:pPr marL="560241" indent="-560241">
              <a:buFont typeface="Arial" panose="020B0604020202020204" pitchFamily="34" charset="0"/>
              <a:buChar char="•"/>
            </a:pPr>
            <a:r>
              <a:rPr lang="en-GB" sz="1961" dirty="0"/>
              <a:t>Create a VM with Visual Studio Community Edition already installed:</a:t>
            </a:r>
          </a:p>
          <a:p>
            <a:pPr marL="560241" indent="-560241">
              <a:buFont typeface="+mj-lt"/>
              <a:buAutoNum type="arabicPeriod"/>
            </a:pPr>
            <a:r>
              <a:rPr lang="en-GB" sz="1961" dirty="0"/>
              <a:t>In Azure hit the +</a:t>
            </a:r>
          </a:p>
          <a:p>
            <a:pPr marL="560241" indent="-560241">
              <a:buFont typeface="+mj-lt"/>
              <a:buAutoNum type="arabicPeriod"/>
            </a:pPr>
            <a:r>
              <a:rPr lang="en-GB" sz="1961" dirty="0"/>
              <a:t>Search the marketplace for: Visual Studio Community 2015</a:t>
            </a:r>
          </a:p>
          <a:p>
            <a:pPr marL="560241" indent="-560241">
              <a:buFont typeface="+mj-lt"/>
              <a:buAutoNum type="arabicPeriod"/>
            </a:pPr>
            <a:r>
              <a:rPr lang="en-GB" sz="1961" dirty="0"/>
              <a:t>Choose this one: </a:t>
            </a:r>
          </a:p>
          <a:p>
            <a:pPr marL="560241" indent="-560241">
              <a:buFont typeface="+mj-lt"/>
              <a:buAutoNum type="arabicPeriod"/>
            </a:pPr>
            <a:r>
              <a:rPr lang="en-GB" sz="1961" dirty="0"/>
              <a:t>For the VM size, choose D2_V2</a:t>
            </a:r>
          </a:p>
          <a:p>
            <a:pPr marL="560241" indent="-560241">
              <a:buFont typeface="+mj-lt"/>
              <a:buAutoNum type="arabicPeriod"/>
            </a:pPr>
            <a:r>
              <a:rPr lang="en-GB" sz="1961" dirty="0"/>
              <a:t>Install the software prerequisites on the next slide</a:t>
            </a:r>
          </a:p>
          <a:p>
            <a:endParaRPr lang="en-GB" sz="1961" dirty="0"/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GB" sz="1961" dirty="0"/>
              <a:t>Make sure you use a </a:t>
            </a:r>
            <a:r>
              <a:rPr lang="en-GB" sz="1961" b="1" u="sng" dirty="0"/>
              <a:t>Windows</a:t>
            </a:r>
            <a:r>
              <a:rPr lang="en-GB" sz="1961" dirty="0"/>
              <a:t> machine. One step requires the use of a Visual Studio module that only works on Windows.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GB" sz="1961" b="1" u="sng" dirty="0"/>
              <a:t>Do not use the Edge </a:t>
            </a:r>
            <a:r>
              <a:rPr lang="en-GB" sz="1961" dirty="0"/>
              <a:t>browser as there are compatibility issues with some Azure UIs. Internet Explorer 11, Chrome or Firefox will 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50D71-8AA8-4228-B225-A4009329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58" y="2243138"/>
            <a:ext cx="2871019" cy="3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57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967619"/>
            <a:ext cx="11653523" cy="5356018"/>
          </a:xfrm>
        </p:spPr>
        <p:txBody>
          <a:bodyPr/>
          <a:lstStyle/>
          <a:p>
            <a:pPr marL="560241" indent="-560241">
              <a:buFont typeface="Arial" panose="020B0604020202020204" pitchFamily="34" charset="0"/>
              <a:buChar char="•"/>
            </a:pPr>
            <a:r>
              <a:rPr lang="en-GB" sz="1961" dirty="0"/>
              <a:t>Windows system with Internet connection without troublesome corporate proxy (e.g. create a Windows virtual machine on Azure).  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Azure Subscription (e.g. from MSDN or free trial)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Power BI Subscription (free tier is OK)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Install Chrome browser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From Server Manager-&gt;Local Server, IE Enhanced Security Configuration to Off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GB" sz="1961" dirty="0"/>
              <a:t>Download the Web Platform Installer from </a:t>
            </a:r>
            <a:r>
              <a:rPr lang="en-GB" sz="1961" dirty="0">
                <a:hlinkClick r:id="rId2"/>
              </a:rPr>
              <a:t>https://www.microsoft.com/web/downloads/platform.aspx</a:t>
            </a:r>
            <a:r>
              <a:rPr lang="en-GB" sz="1961" dirty="0"/>
              <a:t>. Run the Web Platform Installer. Install the following components:</a:t>
            </a:r>
          </a:p>
          <a:p>
            <a:pPr marL="1008435" lvl="3" indent="-560241">
              <a:buFont typeface="Arial" panose="020B0604020202020204" pitchFamily="34" charset="0"/>
              <a:buChar char="•"/>
            </a:pPr>
            <a:r>
              <a:rPr lang="en-GB" sz="1372" dirty="0"/>
              <a:t>Microsoft Azure PowerShell</a:t>
            </a:r>
          </a:p>
          <a:p>
            <a:pPr marL="1008435" lvl="3" indent="-560241">
              <a:buFont typeface="Arial" panose="020B0604020202020204" pitchFamily="34" charset="0"/>
              <a:buChar char="•"/>
            </a:pPr>
            <a:r>
              <a:rPr lang="en-GB" sz="1372" dirty="0"/>
              <a:t>Visual Studio Community 2015 with Microsoft Azure SDK – 2.9.6 </a:t>
            </a:r>
            <a:r>
              <a:rPr lang="en-GB" sz="1372" i="1" dirty="0"/>
              <a:t>(or later)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Download and install</a:t>
            </a:r>
            <a:r>
              <a:rPr lang="en-GB" sz="1961" dirty="0"/>
              <a:t> Data Factory Tools for Visual Studio 2015 at:</a:t>
            </a:r>
            <a:r>
              <a:rPr lang="en-US" sz="1961" dirty="0"/>
              <a:t> </a:t>
            </a:r>
            <a:r>
              <a:rPr lang="en-US" sz="1961" dirty="0">
                <a:hlinkClick r:id="rId3"/>
              </a:rPr>
              <a:t>https://marketplace.visualstudio.com/items?itemName=AzureDataFactory.MicrosoftAzureDataFactoryToolsforVisualStudio2015</a:t>
            </a:r>
            <a:endParaRPr lang="en-US" sz="1961" dirty="0"/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Download and install</a:t>
            </a:r>
            <a:r>
              <a:rPr lang="en-GB" sz="1961" dirty="0"/>
              <a:t> Data Lake Tools for Visual Studio 2015 at:</a:t>
            </a:r>
            <a:r>
              <a:rPr lang="en-US" sz="1961" dirty="0"/>
              <a:t> </a:t>
            </a:r>
            <a:r>
              <a:rPr lang="en-US" sz="1961" dirty="0">
                <a:hlinkClick r:id="rId4"/>
              </a:rPr>
              <a:t>https://www.microsoft.com/en-us/download/details.aspx?id=49504</a:t>
            </a:r>
            <a:r>
              <a:rPr lang="en-US" sz="1961" dirty="0"/>
              <a:t> (select </a:t>
            </a:r>
            <a:r>
              <a:rPr lang="en-US" sz="1765" dirty="0">
                <a:latin typeface="Lucida Console" panose="020B0609040504020204" pitchFamily="49" charset="0"/>
              </a:rPr>
              <a:t>Microsoft.Azure.DataLakeToolsForVS2015.msi</a:t>
            </a:r>
            <a:r>
              <a:rPr lang="en-US" sz="1961" dirty="0"/>
              <a:t>)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Optional – if you wish to run most of the steps automatically using PowerShell: </a:t>
            </a:r>
            <a:endParaRPr lang="en-GB" sz="1961" dirty="0"/>
          </a:p>
          <a:p>
            <a:pPr marL="1008435" lvl="3" indent="-560241">
              <a:buFont typeface="Arial" panose="020B0604020202020204" pitchFamily="34" charset="0"/>
              <a:buChar char="•"/>
            </a:pPr>
            <a:r>
              <a:rPr lang="en-GB" sz="1372" dirty="0"/>
              <a:t>Install PowerShell Extensions for Microsoft SQL Server 2016: from </a:t>
            </a:r>
            <a:r>
              <a:rPr lang="en-GB" sz="1372" dirty="0">
                <a:hlinkClick r:id="rId5"/>
              </a:rPr>
              <a:t>https://www.microsoft.com/en-us/download/details.aspx?id=52676</a:t>
            </a:r>
            <a:r>
              <a:rPr lang="en-GB" sz="1372" dirty="0"/>
              <a:t>, download and install </a:t>
            </a:r>
            <a:r>
              <a:rPr lang="en-GB" sz="1372" dirty="0">
                <a:latin typeface="Lucida Console" panose="020B0609040504020204" pitchFamily="49" charset="0"/>
              </a:rPr>
              <a:t>ENU\x64\PowerShellTools.msi</a:t>
            </a:r>
            <a:endParaRPr lang="en-US" sz="1961" dirty="0"/>
          </a:p>
        </p:txBody>
      </p:sp>
    </p:spTree>
    <p:extLst>
      <p:ext uri="{BB962C8B-B14F-4D97-AF65-F5344CB8AC3E}">
        <p14:creationId xmlns:p14="http://schemas.microsoft.com/office/powerpoint/2010/main" val="1658775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Cont.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967619"/>
            <a:ext cx="11653523" cy="1119987"/>
          </a:xfrm>
        </p:spPr>
        <p:txBody>
          <a:bodyPr/>
          <a:lstStyle/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Download the bot emulator: </a:t>
            </a:r>
            <a:r>
              <a:rPr lang="en-US" sz="1961" dirty="0">
                <a:hlinkClick r:id="rId2"/>
              </a:rPr>
              <a:t>https://docs.microsoft.com/en-us/bot-framework/debug-bots-emulator</a:t>
            </a:r>
            <a:endParaRPr lang="en-US" sz="1961" dirty="0"/>
          </a:p>
          <a:p>
            <a:pPr marL="560241" indent="-560241">
              <a:buFont typeface="Arial" panose="020B0604020202020204" pitchFamily="34" charset="0"/>
              <a:buChar char="•"/>
            </a:pPr>
            <a:r>
              <a:rPr lang="en-US" sz="1961" dirty="0"/>
              <a:t>Latest PowerShell</a:t>
            </a:r>
          </a:p>
          <a:p>
            <a:pPr marL="560241" indent="-560241">
              <a:buFont typeface="Arial" panose="020B0604020202020204" pitchFamily="34" charset="0"/>
              <a:buChar char="•"/>
            </a:pPr>
            <a:endParaRPr lang="en-US" sz="1961" dirty="0"/>
          </a:p>
        </p:txBody>
      </p:sp>
    </p:spTree>
    <p:extLst>
      <p:ext uri="{BB962C8B-B14F-4D97-AF65-F5344CB8AC3E}">
        <p14:creationId xmlns:p14="http://schemas.microsoft.com/office/powerpoint/2010/main" val="10717153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6-50029_S4_Q1_FY17_Dark_Template">
  <a:themeElements>
    <a:clrScheme name="S$ Dark Template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0078D7"/>
      </a:accent1>
      <a:accent2>
        <a:srgbClr val="32145A"/>
      </a:accent2>
      <a:accent3>
        <a:srgbClr val="107C10"/>
      </a:accent3>
      <a:accent4>
        <a:srgbClr val="00BCF2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7_Dark_Template" id="{82A030BC-1EAE-4841-BD11-67FB1DDC4DB9}" vid="{08080E70-7DD0-493A-AFB3-A6456393923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411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Console</vt:lpstr>
      <vt:lpstr>Segoe UI</vt:lpstr>
      <vt:lpstr>Segoe UI Light</vt:lpstr>
      <vt:lpstr>Server and Cloud 2013</vt:lpstr>
      <vt:lpstr>6-50029_S4_Q1_FY17_Dark_Template</vt:lpstr>
      <vt:lpstr>PowerPoint Presentation</vt:lpstr>
      <vt:lpstr>This is what we will build!</vt:lpstr>
      <vt:lpstr>Virtual Machine Requirements</vt:lpstr>
      <vt:lpstr>Software Requirements</vt:lpstr>
      <vt:lpstr>Software Requirements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Wilburn</dc:creator>
  <cp:lastModifiedBy>George Wilburn</cp:lastModifiedBy>
  <cp:revision>10</cp:revision>
  <dcterms:created xsi:type="dcterms:W3CDTF">2017-06-05T15:39:05Z</dcterms:created>
  <dcterms:modified xsi:type="dcterms:W3CDTF">2017-08-16T12:03:48Z</dcterms:modified>
</cp:coreProperties>
</file>