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3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6" r:id="rId27"/>
  </p:sldIdLst>
  <p:sldSz cx="12192000" cy="6858000"/>
  <p:notesSz cx="6858000" cy="9144000"/>
  <p:defaultTextStyle>
    <a:defPPr>
      <a:defRPr lang="en-US"/>
    </a:defPPr>
    <a:lvl1pPr marL="0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3" autoAdjust="0"/>
    <p:restoredTop sz="94660"/>
  </p:normalViewPr>
  <p:slideViewPr>
    <p:cSldViewPr snapToGrid="0">
      <p:cViewPr>
        <p:scale>
          <a:sx n="66" d="100"/>
          <a:sy n="66" d="100"/>
        </p:scale>
        <p:origin x="-2367" y="-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8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BE82528-B3FB-4E47-91E5-C20D4C1362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A3B30F-EA84-5D42-9F45-FD1B8B289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71B0-A183-9047-9AAD-7FB5280C5ED1}" type="datetimeFigureOut">
              <a:rPr lang="en-US" smtClean="0">
                <a:latin typeface="Roboto Regular" panose="02000000000000000000" pitchFamily="2" charset="0"/>
              </a:rPr>
              <a:t>11/3/2018</a:t>
            </a:fld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06E69-4518-CE46-A03E-9FCFFFCDC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 Regular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F5DD23-AAA9-E348-AEF5-A9B987967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97DC-0151-6545-81DB-5B8394248CEE}" type="slidenum">
              <a:rPr lang="en-US" smtClean="0">
                <a:latin typeface="Roboto Regular" panose="02000000000000000000" pitchFamily="2" charset="0"/>
              </a:rPr>
              <a:t>‹#›</a:t>
            </a:fld>
            <a:endParaRPr lang="en-US" dirty="0">
              <a:latin typeface="Roboto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11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D9877D3A-1FA8-434B-90C9-6FE35E033EAE}" type="datetimeFigureOut">
              <a:rPr lang="en-US" smtClean="0"/>
              <a:pPr/>
              <a:t>11/3/2018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Regular" panose="02000000000000000000" pitchFamily="2" charset="0"/>
              </a:defRPr>
            </a:lvl1pPr>
          </a:lstStyle>
          <a:p>
            <a:fld id="{20416294-ABF7-2947-B07D-FFCC9B99E8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 Regular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F3031-336B-F74A-B3D1-4F65134190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511633E-FEBD-2949-BD79-8D900D07E46D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0E3D7E7-63BB-B34C-9FBB-4FBCAE19C9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9043" y="2308253"/>
            <a:ext cx="1950720" cy="379787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xmlns="" id="{0DB5C354-9B8C-114C-AE00-5E6E2A02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xmlns="" id="{32A1B6AD-B087-604C-9213-AEF790A05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xmlns="" id="{63C1721D-F51B-4A4F-B916-D1BDB3629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9B633485-9AF1-274D-9E20-5B0E543C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30E6FB59-4178-DB4A-ADF1-A932B7A4B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F548BCD4-7652-5B44-B9E6-A3FC08BB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21121940-27DA-0843-8EC7-DD27664D2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89AAC998-EE7A-D442-B36B-3880BE30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0" i="0" dirty="0">
                <a:solidFill>
                  <a:srgbClr val="20282E"/>
                </a:solidFill>
                <a:latin typeface="Roboto Regular" panose="02000000000000000000" pitchFamily="2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BAD1C3F-D581-8245-8612-C8E78DB9B25E}"/>
              </a:ext>
            </a:extLst>
          </p:cNvPr>
          <p:cNvCxnSpPr>
            <a:cxnSpLocks/>
          </p:cNvCxnSpPr>
          <p:nvPr userDrawn="1"/>
        </p:nvCxnSpPr>
        <p:spPr>
          <a:xfrm>
            <a:off x="503408" y="3119036"/>
            <a:ext cx="205740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47">
            <a:extLst>
              <a:ext uri="{FF2B5EF4-FFF2-40B4-BE49-F238E27FC236}">
                <a16:creationId xmlns:a16="http://schemas.microsoft.com/office/drawing/2014/main" xmlns="" id="{07B204BD-86BE-0A46-8494-0C8DC431D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30" y="2340139"/>
            <a:ext cx="10054256" cy="560153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>
            <a:lvl1pPr algn="l">
              <a:defRPr sz="3800" b="0" i="0" cap="all" spc="53" baseline="0">
                <a:solidFill>
                  <a:schemeClr val="tx1"/>
                </a:solidFill>
                <a:latin typeface="Lato Light" panose="020F0502020204030203" pitchFamily="34" charset="77"/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27" name="Text Placeholder 150">
            <a:extLst>
              <a:ext uri="{FF2B5EF4-FFF2-40B4-BE49-F238E27FC236}">
                <a16:creationId xmlns:a16="http://schemas.microsoft.com/office/drawing/2014/main" xmlns="" id="{EA8A2313-0435-6449-B08B-E647E4697D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330" y="3317321"/>
            <a:ext cx="10054256" cy="410633"/>
          </a:xfrm>
          <a:prstGeom prst="rect">
            <a:avLst/>
          </a:prstGeom>
        </p:spPr>
        <p:txBody>
          <a:bodyPr lIns="0" tIns="22860"/>
          <a:lstStyle>
            <a:lvl1pPr marL="0" indent="0">
              <a:buNone/>
              <a:defRPr sz="2200"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18" indent="0">
              <a:buNone/>
              <a:defRPr sz="2133">
                <a:solidFill>
                  <a:schemeClr val="accent1"/>
                </a:solidFill>
              </a:defRPr>
            </a:lvl2pPr>
            <a:lvl3pPr marL="681020" indent="0">
              <a:buNone/>
              <a:defRPr sz="2133">
                <a:solidFill>
                  <a:schemeClr val="accent1"/>
                </a:solidFill>
              </a:defRPr>
            </a:lvl3pPr>
            <a:lvl4pPr marL="1031849" indent="0">
              <a:buNone/>
              <a:defRPr sz="2133">
                <a:solidFill>
                  <a:schemeClr val="accent1"/>
                </a:solidFill>
              </a:defRPr>
            </a:lvl4pPr>
            <a:lvl5pPr marL="1425539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733C6C2-2D8E-A54F-91CE-BADE3941F58A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5797A24-1E9D-C84C-9E22-1089985DF7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78"/>
          <a:stretch/>
        </p:blipFill>
        <p:spPr>
          <a:xfrm>
            <a:off x="480682" y="6279597"/>
            <a:ext cx="3634259" cy="5091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363BA16-8EBF-7449-A55C-1C92BB0A0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92" y="219610"/>
            <a:ext cx="1948084" cy="716136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E13AE6EA-CD1A-F248-AEDD-2074E8A8A03F}"/>
              </a:ext>
            </a:extLst>
          </p:cNvPr>
          <p:cNvCxnSpPr>
            <a:cxnSpLocks/>
          </p:cNvCxnSpPr>
          <p:nvPr userDrawn="1"/>
        </p:nvCxnSpPr>
        <p:spPr>
          <a:xfrm>
            <a:off x="2577500" y="367990"/>
            <a:ext cx="0" cy="5119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3F58DC-C84D-9E42-8895-CCE379F0FCC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44280" y="2163286"/>
            <a:ext cx="5778919" cy="5778919"/>
          </a:xfrm>
          <a:prstGeom prst="rect">
            <a:avLst/>
          </a:prstGeom>
        </p:spPr>
      </p:pic>
      <p:pic>
        <p:nvPicPr>
          <p:cNvPr id="17" name="그림 16" descr="텍스트이(가) 표시된 사진&#10;&#10;&#10;&#10;자동 생성된 설명">
            <a:extLst>
              <a:ext uri="{FF2B5EF4-FFF2-40B4-BE49-F238E27FC236}">
                <a16:creationId xmlns:a16="http://schemas.microsoft.com/office/drawing/2014/main" xmlns="" id="{0D3B5F22-BBF0-824C-BB54-E942EB8D6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4876" t="-2075" r="27124" b="4157"/>
          <a:stretch/>
        </p:blipFill>
        <p:spPr>
          <a:xfrm>
            <a:off x="2696586" y="219610"/>
            <a:ext cx="1014223" cy="7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A38CE8-89A9-B94D-B2D8-C9DA2AB27735}"/>
              </a:ext>
            </a:extLst>
          </p:cNvPr>
          <p:cNvCxnSpPr>
            <a:cxnSpLocks/>
          </p:cNvCxnSpPr>
          <p:nvPr userDrawn="1"/>
        </p:nvCxnSpPr>
        <p:spPr>
          <a:xfrm>
            <a:off x="548640" y="2872368"/>
            <a:ext cx="1109472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47">
            <a:extLst>
              <a:ext uri="{FF2B5EF4-FFF2-40B4-BE49-F238E27FC236}">
                <a16:creationId xmlns:a16="http://schemas.microsoft.com/office/drawing/2014/main" xmlns="" id="{82EF3B6F-38F5-5A42-B946-5961AD72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3043348"/>
            <a:ext cx="11094720" cy="610682"/>
          </a:xfrm>
          <a:prstGeom prst="rect">
            <a:avLst/>
          </a:prstGeom>
          <a:noFill/>
        </p:spPr>
        <p:txBody>
          <a:bodyPr wrap="square" lIns="0" anchor="t" anchorCtr="0">
            <a:noAutofit/>
          </a:bodyPr>
          <a:lstStyle>
            <a:lvl1pPr algn="l">
              <a:defRPr sz="3000" b="0" i="0" cap="all" spc="53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SECTION TITLE IN LATO REGULAR (ALL CAPS)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D72C22D2-F039-9947-B55C-9834E53C959E}"/>
              </a:ext>
            </a:extLst>
          </p:cNvPr>
          <p:cNvSpPr txBox="1">
            <a:spLocks/>
          </p:cNvSpPr>
          <p:nvPr userDrawn="1"/>
        </p:nvSpPr>
        <p:spPr>
          <a:xfrm>
            <a:off x="11305051" y="6509495"/>
            <a:ext cx="340849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3C99D647-D262-A044-BB8D-2AC8E7815178}"/>
              </a:ext>
            </a:extLst>
          </p:cNvPr>
          <p:cNvSpPr txBox="1">
            <a:spLocks/>
          </p:cNvSpPr>
          <p:nvPr userDrawn="1"/>
        </p:nvSpPr>
        <p:spPr>
          <a:xfrm>
            <a:off x="9494360" y="6509495"/>
            <a:ext cx="1879547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89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w/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33008F98-996F-B94C-B3A6-2BFA0787F8D6}"/>
              </a:ext>
            </a:extLst>
          </p:cNvPr>
          <p:cNvSpPr txBox="1">
            <a:spLocks/>
          </p:cNvSpPr>
          <p:nvPr userDrawn="1"/>
        </p:nvSpPr>
        <p:spPr>
          <a:xfrm>
            <a:off x="11305051" y="6509495"/>
            <a:ext cx="340849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3811AAA-31B3-8347-9AC8-36DEEB43E775}" type="slidenum">
              <a:rPr lang="en-US" sz="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Medium" charset="0"/>
              </a:rPr>
              <a:pPr algn="r"/>
              <a:t>‹#›</a:t>
            </a:fld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Medium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DD003FA8-0861-BE41-A5C3-8AC86372378B}"/>
              </a:ext>
            </a:extLst>
          </p:cNvPr>
          <p:cNvSpPr txBox="1">
            <a:spLocks/>
          </p:cNvSpPr>
          <p:nvPr userDrawn="1"/>
        </p:nvSpPr>
        <p:spPr>
          <a:xfrm>
            <a:off x="9494360" y="6509495"/>
            <a:ext cx="1879547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B14C458-0FEA-604A-B28E-74950287D221}"/>
              </a:ext>
            </a:extLst>
          </p:cNvPr>
          <p:cNvCxnSpPr>
            <a:cxnSpLocks/>
          </p:cNvCxnSpPr>
          <p:nvPr userDrawn="1"/>
        </p:nvCxnSpPr>
        <p:spPr>
          <a:xfrm>
            <a:off x="548640" y="549560"/>
            <a:ext cx="11094720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47">
            <a:extLst>
              <a:ext uri="{FF2B5EF4-FFF2-40B4-BE49-F238E27FC236}">
                <a16:creationId xmlns:a16="http://schemas.microsoft.com/office/drawing/2014/main" xmlns="" id="{FB0FA1C5-AA37-C54A-84C9-355914BD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6195"/>
            <a:ext cx="11094720" cy="523366"/>
          </a:xfrm>
          <a:prstGeom prst="rect">
            <a:avLst/>
          </a:prstGeom>
          <a:noFill/>
        </p:spPr>
        <p:txBody>
          <a:bodyPr wrap="square" lIns="0" anchor="b" anchorCtr="0">
            <a:normAutofit/>
          </a:bodyPr>
          <a:lstStyle>
            <a:lvl1pPr algn="l">
              <a:defRPr sz="3000" b="0" i="0" cap="all" spc="53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50">
            <a:extLst>
              <a:ext uri="{FF2B5EF4-FFF2-40B4-BE49-F238E27FC236}">
                <a16:creationId xmlns:a16="http://schemas.microsoft.com/office/drawing/2014/main" xmlns="" id="{3407401A-552E-7241-BB57-C2827A76D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662293"/>
            <a:ext cx="11094720" cy="5537785"/>
          </a:xfrm>
          <a:prstGeom prst="rect">
            <a:avLst/>
          </a:prstGeom>
        </p:spPr>
        <p:txBody>
          <a:bodyPr lIns="0" tIns="22860">
            <a:normAutofit/>
          </a:bodyPr>
          <a:lstStyle>
            <a:lvl1pPr marL="0" indent="0">
              <a:buNone/>
              <a:defRPr sz="2200"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18" indent="0">
              <a:buNone/>
              <a:defRPr sz="2133">
                <a:solidFill>
                  <a:schemeClr val="accent1"/>
                </a:solidFill>
              </a:defRPr>
            </a:lvl2pPr>
            <a:lvl3pPr marL="681020" indent="0">
              <a:buNone/>
              <a:defRPr sz="2133">
                <a:solidFill>
                  <a:schemeClr val="accent1"/>
                </a:solidFill>
              </a:defRPr>
            </a:lvl3pPr>
            <a:lvl4pPr marL="1031849" indent="0">
              <a:buNone/>
              <a:defRPr sz="2133">
                <a:solidFill>
                  <a:schemeClr val="accent1"/>
                </a:solidFill>
              </a:defRPr>
            </a:lvl4pPr>
            <a:lvl5pPr marL="1425539" indent="0">
              <a:buNone/>
              <a:defRPr sz="2133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(if needed)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E8FC5DF-B24F-7843-8BAF-7957BAABB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" y="6336926"/>
            <a:ext cx="1253656" cy="460857"/>
          </a:xfrm>
          <a:prstGeom prst="rect">
            <a:avLst/>
          </a:prstGeom>
        </p:spPr>
      </p:pic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xmlns="" id="{822C91E6-F294-F445-A28E-6573F456BDE7}"/>
              </a:ext>
            </a:extLst>
          </p:cNvPr>
          <p:cNvCxnSpPr>
            <a:cxnSpLocks/>
          </p:cNvCxnSpPr>
          <p:nvPr userDrawn="1"/>
        </p:nvCxnSpPr>
        <p:spPr>
          <a:xfrm>
            <a:off x="1865001" y="6406765"/>
            <a:ext cx="0" cy="3464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9D6EBE8-D8B6-D64D-A042-F11C39ACA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78"/>
          <a:stretch/>
        </p:blipFill>
        <p:spPr>
          <a:xfrm>
            <a:off x="9167726" y="138386"/>
            <a:ext cx="2532814" cy="354808"/>
          </a:xfrm>
          <a:prstGeom prst="rect">
            <a:avLst/>
          </a:prstGeom>
        </p:spPr>
      </p:pic>
      <p:pic>
        <p:nvPicPr>
          <p:cNvPr id="12" name="그림 11" descr="텍스트이(가) 표시된 사진&#10;&#10;&#10;&#10;자동 생성된 설명">
            <a:extLst>
              <a:ext uri="{FF2B5EF4-FFF2-40B4-BE49-F238E27FC236}">
                <a16:creationId xmlns:a16="http://schemas.microsoft.com/office/drawing/2014/main" xmlns="" id="{5F711D8E-D5A6-AB44-82BB-44FF035966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4876" t="-2075" r="27124" b="4157"/>
          <a:stretch/>
        </p:blipFill>
        <p:spPr>
          <a:xfrm>
            <a:off x="1927707" y="6282903"/>
            <a:ext cx="771248" cy="5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51A63B-C4C4-E142-A68F-2F5503F1683A}"/>
              </a:ext>
            </a:extLst>
          </p:cNvPr>
          <p:cNvSpPr txBox="1"/>
          <p:nvPr userDrawn="1"/>
        </p:nvSpPr>
        <p:spPr>
          <a:xfrm>
            <a:off x="1651221" y="2494881"/>
            <a:ext cx="8889559" cy="1200329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pPr marL="0" indent="0" algn="ctr">
              <a:buClr>
                <a:schemeClr val="accent6">
                  <a:lumMod val="20000"/>
                  <a:lumOff val="80000"/>
                </a:schemeClr>
              </a:buClr>
              <a:buNone/>
            </a:pPr>
            <a:r>
              <a:rPr lang="en-US" sz="7200" b="0" i="0" cap="all" baseline="0" dirty="0">
                <a:solidFill>
                  <a:schemeClr val="tx1"/>
                </a:solidFill>
                <a:latin typeface="Lato Light" panose="020F030202020403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xmlns="" id="{BC34BC8C-88AD-464F-9B76-58428A43BA4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410624" y="5619599"/>
            <a:ext cx="1370753" cy="274320"/>
          </a:xfrm>
          <a:custGeom>
            <a:avLst/>
            <a:gdLst>
              <a:gd name="T0" fmla="*/ 5863 w 7139"/>
              <a:gd name="T1" fmla="*/ 386 h 1428"/>
              <a:gd name="T2" fmla="*/ 5610 w 7139"/>
              <a:gd name="T3" fmla="*/ 323 h 1428"/>
              <a:gd name="T4" fmla="*/ 5883 w 7139"/>
              <a:gd name="T5" fmla="*/ 848 h 1428"/>
              <a:gd name="T6" fmla="*/ 6223 w 7139"/>
              <a:gd name="T7" fmla="*/ 600 h 1428"/>
              <a:gd name="T8" fmla="*/ 6157 w 7139"/>
              <a:gd name="T9" fmla="*/ 323 h 1428"/>
              <a:gd name="T10" fmla="*/ 1072 w 7139"/>
              <a:gd name="T11" fmla="*/ 1377 h 1428"/>
              <a:gd name="T12" fmla="*/ 1307 w 7139"/>
              <a:gd name="T13" fmla="*/ 135 h 1428"/>
              <a:gd name="T14" fmla="*/ 1033 w 7139"/>
              <a:gd name="T15" fmla="*/ 0 h 1428"/>
              <a:gd name="T16" fmla="*/ 1677 w 7139"/>
              <a:gd name="T17" fmla="*/ 866 h 1428"/>
              <a:gd name="T18" fmla="*/ 2367 w 7139"/>
              <a:gd name="T19" fmla="*/ 862 h 1428"/>
              <a:gd name="T20" fmla="*/ 1889 w 7139"/>
              <a:gd name="T21" fmla="*/ 296 h 1428"/>
              <a:gd name="T22" fmla="*/ 476 w 7139"/>
              <a:gd name="T23" fmla="*/ 535 h 1428"/>
              <a:gd name="T24" fmla="*/ 477 w 7139"/>
              <a:gd name="T25" fmla="*/ 296 h 1428"/>
              <a:gd name="T26" fmla="*/ 932 w 7139"/>
              <a:gd name="T27" fmla="*/ 1072 h 1428"/>
              <a:gd name="T28" fmla="*/ 476 w 7139"/>
              <a:gd name="T29" fmla="*/ 1194 h 1428"/>
              <a:gd name="T30" fmla="*/ 3107 w 7139"/>
              <a:gd name="T31" fmla="*/ 321 h 1428"/>
              <a:gd name="T32" fmla="*/ 2923 w 7139"/>
              <a:gd name="T33" fmla="*/ 1195 h 1428"/>
              <a:gd name="T34" fmla="*/ 2739 w 7139"/>
              <a:gd name="T35" fmla="*/ 461 h 1428"/>
              <a:gd name="T36" fmla="*/ 2471 w 7139"/>
              <a:gd name="T37" fmla="*/ 321 h 1428"/>
              <a:gd name="T38" fmla="*/ 2924 w 7139"/>
              <a:gd name="T39" fmla="*/ 1425 h 1428"/>
              <a:gd name="T40" fmla="*/ 3378 w 7139"/>
              <a:gd name="T41" fmla="*/ 460 h 1428"/>
              <a:gd name="T42" fmla="*/ 4323 w 7139"/>
              <a:gd name="T43" fmla="*/ 0 h 1428"/>
              <a:gd name="T44" fmla="*/ 3924 w 7139"/>
              <a:gd name="T45" fmla="*/ 296 h 1428"/>
              <a:gd name="T46" fmla="*/ 4455 w 7139"/>
              <a:gd name="T47" fmla="*/ 866 h 1428"/>
              <a:gd name="T48" fmla="*/ 4323 w 7139"/>
              <a:gd name="T49" fmla="*/ 0 h 1428"/>
              <a:gd name="T50" fmla="*/ 4185 w 7139"/>
              <a:gd name="T51" fmla="*/ 862 h 1428"/>
              <a:gd name="T52" fmla="*/ 3753 w 7139"/>
              <a:gd name="T53" fmla="*/ 866 h 1428"/>
              <a:gd name="T54" fmla="*/ 5474 w 7139"/>
              <a:gd name="T55" fmla="*/ 896 h 1428"/>
              <a:gd name="T56" fmla="*/ 5034 w 7139"/>
              <a:gd name="T57" fmla="*/ 1194 h 1428"/>
              <a:gd name="T58" fmla="*/ 5488 w 7139"/>
              <a:gd name="T59" fmla="*/ 1071 h 1428"/>
              <a:gd name="T60" fmla="*/ 5033 w 7139"/>
              <a:gd name="T61" fmla="*/ 295 h 1428"/>
              <a:gd name="T62" fmla="*/ 5510 w 7139"/>
              <a:gd name="T63" fmla="*/ 799 h 1428"/>
              <a:gd name="T64" fmla="*/ 5035 w 7139"/>
              <a:gd name="T65" fmla="*/ 535 h 1428"/>
              <a:gd name="T66" fmla="*/ 7024 w 7139"/>
              <a:gd name="T67" fmla="*/ 373 h 1428"/>
              <a:gd name="T68" fmla="*/ 6286 w 7139"/>
              <a:gd name="T69" fmla="*/ 600 h 1428"/>
              <a:gd name="T70" fmla="*/ 6708 w 7139"/>
              <a:gd name="T71" fmla="*/ 518 h 1428"/>
              <a:gd name="T72" fmla="*/ 6708 w 7139"/>
              <a:gd name="T73" fmla="*/ 714 h 1428"/>
              <a:gd name="T74" fmla="*/ 6363 w 7139"/>
              <a:gd name="T75" fmla="*/ 1335 h 1428"/>
              <a:gd name="T76" fmla="*/ 7135 w 7139"/>
              <a:gd name="T77" fmla="*/ 1111 h 1428"/>
              <a:gd name="T78" fmla="*/ 6672 w 7139"/>
              <a:gd name="T79" fmla="*/ 1195 h 1428"/>
              <a:gd name="T80" fmla="*/ 6539 w 7139"/>
              <a:gd name="T81" fmla="*/ 999 h 1428"/>
              <a:gd name="T82" fmla="*/ 6883 w 7139"/>
              <a:gd name="T83" fmla="*/ 953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39" h="1428">
                <a:moveTo>
                  <a:pt x="6157" y="323"/>
                </a:moveTo>
                <a:cubicBezTo>
                  <a:pt x="6087" y="323"/>
                  <a:pt x="6019" y="333"/>
                  <a:pt x="5952" y="352"/>
                </a:cubicBezTo>
                <a:cubicBezTo>
                  <a:pt x="5921" y="360"/>
                  <a:pt x="5891" y="372"/>
                  <a:pt x="5863" y="386"/>
                </a:cubicBezTo>
                <a:cubicBezTo>
                  <a:pt x="5858" y="377"/>
                  <a:pt x="5851" y="370"/>
                  <a:pt x="5844" y="362"/>
                </a:cubicBezTo>
                <a:cubicBezTo>
                  <a:pt x="5818" y="336"/>
                  <a:pt x="5787" y="323"/>
                  <a:pt x="5750" y="323"/>
                </a:cubicBezTo>
                <a:lnTo>
                  <a:pt x="5610" y="323"/>
                </a:lnTo>
                <a:lnTo>
                  <a:pt x="5610" y="1416"/>
                </a:lnTo>
                <a:lnTo>
                  <a:pt x="5883" y="1416"/>
                </a:lnTo>
                <a:lnTo>
                  <a:pt x="5883" y="848"/>
                </a:lnTo>
                <a:cubicBezTo>
                  <a:pt x="5883" y="738"/>
                  <a:pt x="5901" y="696"/>
                  <a:pt x="5938" y="657"/>
                </a:cubicBezTo>
                <a:cubicBezTo>
                  <a:pt x="5975" y="619"/>
                  <a:pt x="6030" y="600"/>
                  <a:pt x="6105" y="600"/>
                </a:cubicBezTo>
                <a:lnTo>
                  <a:pt x="6223" y="600"/>
                </a:lnTo>
                <a:lnTo>
                  <a:pt x="6223" y="322"/>
                </a:lnTo>
                <a:lnTo>
                  <a:pt x="6157" y="322"/>
                </a:lnTo>
                <a:lnTo>
                  <a:pt x="6157" y="323"/>
                </a:lnTo>
                <a:close/>
                <a:moveTo>
                  <a:pt x="1033" y="0"/>
                </a:moveTo>
                <a:lnTo>
                  <a:pt x="1033" y="1281"/>
                </a:lnTo>
                <a:cubicBezTo>
                  <a:pt x="1033" y="1319"/>
                  <a:pt x="1046" y="1351"/>
                  <a:pt x="1072" y="1377"/>
                </a:cubicBezTo>
                <a:cubicBezTo>
                  <a:pt x="1098" y="1403"/>
                  <a:pt x="1129" y="1416"/>
                  <a:pt x="1166" y="1416"/>
                </a:cubicBezTo>
                <a:lnTo>
                  <a:pt x="1307" y="1416"/>
                </a:lnTo>
                <a:lnTo>
                  <a:pt x="1307" y="135"/>
                </a:lnTo>
                <a:cubicBezTo>
                  <a:pt x="1307" y="97"/>
                  <a:pt x="1294" y="64"/>
                  <a:pt x="1268" y="38"/>
                </a:cubicBezTo>
                <a:cubicBezTo>
                  <a:pt x="1241" y="12"/>
                  <a:pt x="1209" y="0"/>
                  <a:pt x="1174" y="0"/>
                </a:cubicBezTo>
                <a:lnTo>
                  <a:pt x="1033" y="0"/>
                </a:lnTo>
                <a:close/>
                <a:moveTo>
                  <a:pt x="2102" y="866"/>
                </a:moveTo>
                <a:cubicBezTo>
                  <a:pt x="2102" y="715"/>
                  <a:pt x="2051" y="535"/>
                  <a:pt x="1889" y="535"/>
                </a:cubicBezTo>
                <a:cubicBezTo>
                  <a:pt x="1727" y="535"/>
                  <a:pt x="1677" y="715"/>
                  <a:pt x="1677" y="866"/>
                </a:cubicBezTo>
                <a:cubicBezTo>
                  <a:pt x="1677" y="1017"/>
                  <a:pt x="1726" y="1194"/>
                  <a:pt x="1889" y="1194"/>
                </a:cubicBezTo>
                <a:cubicBezTo>
                  <a:pt x="2051" y="1194"/>
                  <a:pt x="2102" y="1016"/>
                  <a:pt x="2102" y="866"/>
                </a:cubicBezTo>
                <a:close/>
                <a:moveTo>
                  <a:pt x="2367" y="862"/>
                </a:moveTo>
                <a:cubicBezTo>
                  <a:pt x="2367" y="1215"/>
                  <a:pt x="2196" y="1427"/>
                  <a:pt x="1889" y="1427"/>
                </a:cubicBezTo>
                <a:cubicBezTo>
                  <a:pt x="1574" y="1427"/>
                  <a:pt x="1411" y="1215"/>
                  <a:pt x="1411" y="862"/>
                </a:cubicBezTo>
                <a:cubicBezTo>
                  <a:pt x="1411" y="509"/>
                  <a:pt x="1574" y="296"/>
                  <a:pt x="1889" y="296"/>
                </a:cubicBezTo>
                <a:cubicBezTo>
                  <a:pt x="2196" y="296"/>
                  <a:pt x="2367" y="509"/>
                  <a:pt x="2367" y="862"/>
                </a:cubicBezTo>
                <a:close/>
                <a:moveTo>
                  <a:pt x="265" y="866"/>
                </a:moveTo>
                <a:cubicBezTo>
                  <a:pt x="265" y="715"/>
                  <a:pt x="314" y="535"/>
                  <a:pt x="476" y="535"/>
                </a:cubicBezTo>
                <a:cubicBezTo>
                  <a:pt x="560" y="535"/>
                  <a:pt x="614" y="584"/>
                  <a:pt x="648" y="652"/>
                </a:cubicBezTo>
                <a:lnTo>
                  <a:pt x="932" y="652"/>
                </a:lnTo>
                <a:cubicBezTo>
                  <a:pt x="875" y="426"/>
                  <a:pt x="718" y="296"/>
                  <a:pt x="477" y="296"/>
                </a:cubicBezTo>
                <a:cubicBezTo>
                  <a:pt x="163" y="296"/>
                  <a:pt x="0" y="509"/>
                  <a:pt x="0" y="862"/>
                </a:cubicBezTo>
                <a:cubicBezTo>
                  <a:pt x="0" y="1215"/>
                  <a:pt x="163" y="1427"/>
                  <a:pt x="477" y="1427"/>
                </a:cubicBezTo>
                <a:cubicBezTo>
                  <a:pt x="718" y="1427"/>
                  <a:pt x="875" y="1297"/>
                  <a:pt x="932" y="1072"/>
                </a:cubicBezTo>
                <a:lnTo>
                  <a:pt x="746" y="1072"/>
                </a:lnTo>
                <a:cubicBezTo>
                  <a:pt x="746" y="1072"/>
                  <a:pt x="696" y="1073"/>
                  <a:pt x="667" y="1101"/>
                </a:cubicBezTo>
                <a:cubicBezTo>
                  <a:pt x="618" y="1150"/>
                  <a:pt x="578" y="1194"/>
                  <a:pt x="476" y="1194"/>
                </a:cubicBezTo>
                <a:cubicBezTo>
                  <a:pt x="314" y="1194"/>
                  <a:pt x="265" y="1016"/>
                  <a:pt x="265" y="866"/>
                </a:cubicBezTo>
                <a:close/>
                <a:moveTo>
                  <a:pt x="3243" y="321"/>
                </a:moveTo>
                <a:lnTo>
                  <a:pt x="3107" y="321"/>
                </a:lnTo>
                <a:lnTo>
                  <a:pt x="3107" y="1007"/>
                </a:lnTo>
                <a:cubicBezTo>
                  <a:pt x="3107" y="1072"/>
                  <a:pt x="3088" y="1120"/>
                  <a:pt x="3050" y="1150"/>
                </a:cubicBezTo>
                <a:cubicBezTo>
                  <a:pt x="3013" y="1180"/>
                  <a:pt x="2971" y="1195"/>
                  <a:pt x="2923" y="1195"/>
                </a:cubicBezTo>
                <a:cubicBezTo>
                  <a:pt x="2877" y="1195"/>
                  <a:pt x="2833" y="1180"/>
                  <a:pt x="2796" y="1150"/>
                </a:cubicBezTo>
                <a:cubicBezTo>
                  <a:pt x="2758" y="1119"/>
                  <a:pt x="2739" y="1072"/>
                  <a:pt x="2739" y="1007"/>
                </a:cubicBezTo>
                <a:lnTo>
                  <a:pt x="2739" y="461"/>
                </a:lnTo>
                <a:cubicBezTo>
                  <a:pt x="2739" y="423"/>
                  <a:pt x="2728" y="390"/>
                  <a:pt x="2703" y="362"/>
                </a:cubicBezTo>
                <a:cubicBezTo>
                  <a:pt x="2678" y="335"/>
                  <a:pt x="2647" y="321"/>
                  <a:pt x="2608" y="321"/>
                </a:cubicBezTo>
                <a:lnTo>
                  <a:pt x="2471" y="321"/>
                </a:lnTo>
                <a:lnTo>
                  <a:pt x="2471" y="956"/>
                </a:lnTo>
                <a:cubicBezTo>
                  <a:pt x="2471" y="1150"/>
                  <a:pt x="2522" y="1269"/>
                  <a:pt x="2615" y="1335"/>
                </a:cubicBezTo>
                <a:cubicBezTo>
                  <a:pt x="2707" y="1402"/>
                  <a:pt x="2809" y="1425"/>
                  <a:pt x="2924" y="1425"/>
                </a:cubicBezTo>
                <a:cubicBezTo>
                  <a:pt x="3038" y="1425"/>
                  <a:pt x="3141" y="1402"/>
                  <a:pt x="3233" y="1335"/>
                </a:cubicBezTo>
                <a:cubicBezTo>
                  <a:pt x="3326" y="1268"/>
                  <a:pt x="3378" y="1148"/>
                  <a:pt x="3378" y="956"/>
                </a:cubicBezTo>
                <a:lnTo>
                  <a:pt x="3378" y="460"/>
                </a:lnTo>
                <a:cubicBezTo>
                  <a:pt x="3377" y="423"/>
                  <a:pt x="3364" y="390"/>
                  <a:pt x="3339" y="362"/>
                </a:cubicBezTo>
                <a:cubicBezTo>
                  <a:pt x="3314" y="335"/>
                  <a:pt x="3283" y="321"/>
                  <a:pt x="3243" y="321"/>
                </a:cubicBezTo>
                <a:close/>
                <a:moveTo>
                  <a:pt x="4323" y="0"/>
                </a:moveTo>
                <a:lnTo>
                  <a:pt x="4185" y="0"/>
                </a:lnTo>
                <a:lnTo>
                  <a:pt x="4185" y="406"/>
                </a:lnTo>
                <a:cubicBezTo>
                  <a:pt x="4144" y="366"/>
                  <a:pt x="4057" y="296"/>
                  <a:pt x="3924" y="296"/>
                </a:cubicBezTo>
                <a:cubicBezTo>
                  <a:pt x="3645" y="296"/>
                  <a:pt x="3486" y="509"/>
                  <a:pt x="3486" y="861"/>
                </a:cubicBezTo>
                <a:cubicBezTo>
                  <a:pt x="3486" y="1214"/>
                  <a:pt x="3650" y="1426"/>
                  <a:pt x="3969" y="1426"/>
                </a:cubicBezTo>
                <a:cubicBezTo>
                  <a:pt x="4281" y="1426"/>
                  <a:pt x="4454" y="1217"/>
                  <a:pt x="4455" y="866"/>
                </a:cubicBezTo>
                <a:lnTo>
                  <a:pt x="4455" y="133"/>
                </a:lnTo>
                <a:cubicBezTo>
                  <a:pt x="4455" y="97"/>
                  <a:pt x="4442" y="64"/>
                  <a:pt x="4416" y="38"/>
                </a:cubicBezTo>
                <a:cubicBezTo>
                  <a:pt x="4391" y="12"/>
                  <a:pt x="4359" y="0"/>
                  <a:pt x="4323" y="0"/>
                </a:cubicBezTo>
                <a:close/>
                <a:moveTo>
                  <a:pt x="3753" y="866"/>
                </a:moveTo>
                <a:cubicBezTo>
                  <a:pt x="3753" y="715"/>
                  <a:pt x="3803" y="535"/>
                  <a:pt x="3968" y="535"/>
                </a:cubicBezTo>
                <a:cubicBezTo>
                  <a:pt x="4132" y="535"/>
                  <a:pt x="4184" y="713"/>
                  <a:pt x="4185" y="862"/>
                </a:cubicBezTo>
                <a:lnTo>
                  <a:pt x="4185" y="866"/>
                </a:lnTo>
                <a:cubicBezTo>
                  <a:pt x="4185" y="1017"/>
                  <a:pt x="4132" y="1194"/>
                  <a:pt x="3968" y="1194"/>
                </a:cubicBezTo>
                <a:cubicBezTo>
                  <a:pt x="3803" y="1194"/>
                  <a:pt x="3753" y="1016"/>
                  <a:pt x="3753" y="866"/>
                </a:cubicBezTo>
                <a:close/>
                <a:moveTo>
                  <a:pt x="5510" y="799"/>
                </a:moveTo>
                <a:cubicBezTo>
                  <a:pt x="5510" y="822"/>
                  <a:pt x="5506" y="843"/>
                  <a:pt x="5496" y="862"/>
                </a:cubicBezTo>
                <a:cubicBezTo>
                  <a:pt x="5491" y="874"/>
                  <a:pt x="5482" y="886"/>
                  <a:pt x="5474" y="896"/>
                </a:cubicBezTo>
                <a:cubicBezTo>
                  <a:pt x="5449" y="923"/>
                  <a:pt x="5419" y="937"/>
                  <a:pt x="5382" y="937"/>
                </a:cubicBezTo>
                <a:lnTo>
                  <a:pt x="4827" y="937"/>
                </a:lnTo>
                <a:cubicBezTo>
                  <a:pt x="4833" y="1068"/>
                  <a:pt x="4897" y="1194"/>
                  <a:pt x="5034" y="1194"/>
                </a:cubicBezTo>
                <a:cubicBezTo>
                  <a:pt x="5136" y="1194"/>
                  <a:pt x="5176" y="1148"/>
                  <a:pt x="5224" y="1100"/>
                </a:cubicBezTo>
                <a:cubicBezTo>
                  <a:pt x="5252" y="1072"/>
                  <a:pt x="5302" y="1071"/>
                  <a:pt x="5302" y="1071"/>
                </a:cubicBezTo>
                <a:lnTo>
                  <a:pt x="5488" y="1071"/>
                </a:lnTo>
                <a:cubicBezTo>
                  <a:pt x="5430" y="1295"/>
                  <a:pt x="5274" y="1426"/>
                  <a:pt x="5033" y="1426"/>
                </a:cubicBezTo>
                <a:cubicBezTo>
                  <a:pt x="4719" y="1426"/>
                  <a:pt x="4556" y="1214"/>
                  <a:pt x="4556" y="861"/>
                </a:cubicBezTo>
                <a:cubicBezTo>
                  <a:pt x="4556" y="508"/>
                  <a:pt x="4719" y="295"/>
                  <a:pt x="5033" y="295"/>
                </a:cubicBezTo>
                <a:cubicBezTo>
                  <a:pt x="5274" y="295"/>
                  <a:pt x="5430" y="425"/>
                  <a:pt x="5488" y="651"/>
                </a:cubicBezTo>
                <a:cubicBezTo>
                  <a:pt x="5498" y="691"/>
                  <a:pt x="5505" y="734"/>
                  <a:pt x="5508" y="780"/>
                </a:cubicBezTo>
                <a:lnTo>
                  <a:pt x="5510" y="799"/>
                </a:lnTo>
                <a:close/>
                <a:moveTo>
                  <a:pt x="4839" y="725"/>
                </a:moveTo>
                <a:lnTo>
                  <a:pt x="5233" y="725"/>
                </a:lnTo>
                <a:cubicBezTo>
                  <a:pt x="5232" y="623"/>
                  <a:pt x="5145" y="535"/>
                  <a:pt x="5035" y="535"/>
                </a:cubicBezTo>
                <a:cubicBezTo>
                  <a:pt x="4922" y="535"/>
                  <a:pt x="4847" y="623"/>
                  <a:pt x="4839" y="725"/>
                </a:cubicBezTo>
                <a:close/>
                <a:moveTo>
                  <a:pt x="7138" y="600"/>
                </a:moveTo>
                <a:cubicBezTo>
                  <a:pt x="7138" y="503"/>
                  <a:pt x="7100" y="427"/>
                  <a:pt x="7024" y="373"/>
                </a:cubicBezTo>
                <a:cubicBezTo>
                  <a:pt x="6952" y="322"/>
                  <a:pt x="6842" y="296"/>
                  <a:pt x="6697" y="296"/>
                </a:cubicBezTo>
                <a:cubicBezTo>
                  <a:pt x="6566" y="296"/>
                  <a:pt x="6467" y="328"/>
                  <a:pt x="6397" y="389"/>
                </a:cubicBezTo>
                <a:cubicBezTo>
                  <a:pt x="6334" y="443"/>
                  <a:pt x="6296" y="517"/>
                  <a:pt x="6286" y="600"/>
                </a:cubicBezTo>
                <a:lnTo>
                  <a:pt x="6547" y="600"/>
                </a:lnTo>
                <a:cubicBezTo>
                  <a:pt x="6560" y="566"/>
                  <a:pt x="6583" y="545"/>
                  <a:pt x="6611" y="534"/>
                </a:cubicBezTo>
                <a:cubicBezTo>
                  <a:pt x="6639" y="523"/>
                  <a:pt x="6672" y="518"/>
                  <a:pt x="6708" y="518"/>
                </a:cubicBezTo>
                <a:cubicBezTo>
                  <a:pt x="6753" y="518"/>
                  <a:pt x="6786" y="524"/>
                  <a:pt x="6819" y="536"/>
                </a:cubicBezTo>
                <a:cubicBezTo>
                  <a:pt x="6859" y="550"/>
                  <a:pt x="6879" y="575"/>
                  <a:pt x="6879" y="615"/>
                </a:cubicBezTo>
                <a:cubicBezTo>
                  <a:pt x="6879" y="658"/>
                  <a:pt x="6822" y="699"/>
                  <a:pt x="6708" y="714"/>
                </a:cubicBezTo>
                <a:cubicBezTo>
                  <a:pt x="6571" y="732"/>
                  <a:pt x="6462" y="748"/>
                  <a:pt x="6362" y="823"/>
                </a:cubicBezTo>
                <a:cubicBezTo>
                  <a:pt x="6299" y="872"/>
                  <a:pt x="6259" y="962"/>
                  <a:pt x="6259" y="1075"/>
                </a:cubicBezTo>
                <a:cubicBezTo>
                  <a:pt x="6259" y="1196"/>
                  <a:pt x="6294" y="1282"/>
                  <a:pt x="6363" y="1335"/>
                </a:cubicBezTo>
                <a:cubicBezTo>
                  <a:pt x="6425" y="1384"/>
                  <a:pt x="6525" y="1425"/>
                  <a:pt x="6688" y="1425"/>
                </a:cubicBezTo>
                <a:cubicBezTo>
                  <a:pt x="6834" y="1425"/>
                  <a:pt x="6943" y="1391"/>
                  <a:pt x="7016" y="1341"/>
                </a:cubicBezTo>
                <a:cubicBezTo>
                  <a:pt x="7091" y="1287"/>
                  <a:pt x="7133" y="1225"/>
                  <a:pt x="7135" y="1111"/>
                </a:cubicBezTo>
                <a:lnTo>
                  <a:pt x="7135" y="600"/>
                </a:lnTo>
                <a:lnTo>
                  <a:pt x="7138" y="600"/>
                </a:lnTo>
                <a:close/>
                <a:moveTo>
                  <a:pt x="6672" y="1195"/>
                </a:moveTo>
                <a:cubicBezTo>
                  <a:pt x="6649" y="1195"/>
                  <a:pt x="6579" y="1190"/>
                  <a:pt x="6548" y="1159"/>
                </a:cubicBezTo>
                <a:cubicBezTo>
                  <a:pt x="6527" y="1138"/>
                  <a:pt x="6512" y="1115"/>
                  <a:pt x="6512" y="1075"/>
                </a:cubicBezTo>
                <a:cubicBezTo>
                  <a:pt x="6512" y="1046"/>
                  <a:pt x="6522" y="1018"/>
                  <a:pt x="6539" y="999"/>
                </a:cubicBezTo>
                <a:cubicBezTo>
                  <a:pt x="6578" y="957"/>
                  <a:pt x="6620" y="951"/>
                  <a:pt x="6711" y="930"/>
                </a:cubicBezTo>
                <a:cubicBezTo>
                  <a:pt x="6771" y="916"/>
                  <a:pt x="6845" y="894"/>
                  <a:pt x="6883" y="871"/>
                </a:cubicBezTo>
                <a:lnTo>
                  <a:pt x="6883" y="953"/>
                </a:lnTo>
                <a:cubicBezTo>
                  <a:pt x="6884" y="1028"/>
                  <a:pt x="6886" y="1089"/>
                  <a:pt x="6844" y="1131"/>
                </a:cubicBezTo>
                <a:cubicBezTo>
                  <a:pt x="6802" y="1173"/>
                  <a:pt x="6744" y="1195"/>
                  <a:pt x="6672" y="1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1404CE-BD33-CB44-9A47-D25C92A428BA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xmlns="" id="{CCCDC204-6D63-F244-8764-124382F8D05D}"/>
              </a:ext>
            </a:extLst>
          </p:cNvPr>
          <p:cNvSpPr/>
          <p:nvPr userDrawn="1"/>
        </p:nvSpPr>
        <p:spPr>
          <a:xfrm>
            <a:off x="0" y="6210300"/>
            <a:ext cx="12192000" cy="6477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C7CA5-8974-C849-AB46-04919B22E606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12198096" cy="6266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1EA06081-5147-8F49-A245-8577FE37501F}"/>
              </a:ext>
            </a:extLst>
          </p:cNvPr>
          <p:cNvSpPr txBox="1">
            <a:spLocks/>
          </p:cNvSpPr>
          <p:nvPr userDrawn="1"/>
        </p:nvSpPr>
        <p:spPr>
          <a:xfrm>
            <a:off x="7728668" y="6512861"/>
            <a:ext cx="364523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charset="0"/>
              </a:rPr>
              <a:t>© Cloudera,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6D54A1-3EF4-D34B-9AC0-6C761D48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710502"/>
            <a:ext cx="11094720" cy="5556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68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6" r:id="rId2"/>
    <p:sldLayoutId id="2147483676" r:id="rId3"/>
    <p:sldLayoutId id="214748370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189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tx2"/>
          </a:solidFill>
          <a:latin typeface="Roboto Light" charset="0"/>
          <a:ea typeface="+mj-ea"/>
          <a:cs typeface="Calibri Light"/>
        </a:defRPr>
      </a:lvl1pPr>
    </p:titleStyle>
    <p:bodyStyle>
      <a:lvl1pPr marL="347472" indent="-347472" algn="l" defTabSz="457189" rtl="0" eaLnBrk="1" latinLnBrk="0" hangingPunct="1">
        <a:spcBef>
          <a:spcPts val="600"/>
        </a:spcBef>
        <a:buClr>
          <a:schemeClr val="accent6"/>
        </a:buClr>
        <a:buSzPct val="80000"/>
        <a:buFont typeface="Arial"/>
        <a:buChar char="•"/>
        <a:tabLst/>
        <a:defRPr sz="24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1pPr>
      <a:lvl2pPr marL="685800" indent="-347472" algn="l" defTabSz="457189" rtl="0" eaLnBrk="1" latinLnBrk="0" hangingPunct="1">
        <a:spcBef>
          <a:spcPts val="500"/>
        </a:spcBef>
        <a:buClr>
          <a:schemeClr val="accent6"/>
        </a:buClr>
        <a:buSzPct val="80000"/>
        <a:buFont typeface="Arial"/>
        <a:buChar char="•"/>
        <a:tabLst/>
        <a:defRPr sz="20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2pPr>
      <a:lvl3pPr marL="1024128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/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3pPr>
      <a:lvl4pPr marL="1380744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>
          <a:tab pos="1887538" algn="l"/>
        </a:tabLst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4pPr>
      <a:lvl5pPr marL="1719072" indent="-347472" algn="l" defTabSz="457189" rtl="0" eaLnBrk="1" latinLnBrk="0" hangingPunct="1">
        <a:spcBef>
          <a:spcPts val="400"/>
        </a:spcBef>
        <a:buClr>
          <a:schemeClr val="accent6"/>
        </a:buClr>
        <a:buSzPct val="80000"/>
        <a:buFont typeface="Arial"/>
        <a:buChar char="•"/>
        <a:tabLst/>
        <a:defRPr sz="1600" b="0" i="0" kern="1200">
          <a:solidFill>
            <a:schemeClr val="accent6"/>
          </a:solidFill>
          <a:latin typeface="Roboto" panose="02000000000000000000" pitchFamily="2" charset="0"/>
          <a:ea typeface="Roboto" panose="02000000000000000000" pitchFamily="2" charset="0"/>
          <a:cs typeface="Calibri Ligh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2" pos="344" userDrawn="1">
          <p15:clr>
            <a:srgbClr val="9FCC3B"/>
          </p15:clr>
        </p15:guide>
        <p15:guide id="3" pos="7336" userDrawn="1">
          <p15:clr>
            <a:srgbClr val="9FCC3B"/>
          </p15:clr>
        </p15:guide>
        <p15:guide id="6" orient="horz" pos="391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oecd.org/competition/algorithms-collusion-competition-policy-in-the-digital-age.ht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yonhapnews.co.kr/bulletin/2018/10/31/0200000000AKR20181031005300072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CY3t11vuuOM&amp;t=1956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3t11vuuOM&amp;t=1956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eilly.com/learning/introduction-to-local-interpretable-model-agnostic-explanations-lim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kclee.github.io/model/model-cloudera-logistic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D5FE3-CB45-BA4B-AC46-8340832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30" y="2340139"/>
            <a:ext cx="10054256" cy="560153"/>
          </a:xfrm>
        </p:spPr>
        <p:txBody>
          <a:bodyPr/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기계의 역습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설명가능한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기계학습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022A9B-978B-BE45-9A4B-B6389436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Software Carpentry /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이광춘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 descr="software carpentry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3" y="3857625"/>
            <a:ext cx="2171502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알고리즘 담합유형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ODEC </a:t>
            </a:r>
            <a:r>
              <a:rPr lang="en-US" altLang="ko-KR" dirty="0">
                <a:hlinkClick r:id="rId2"/>
              </a:rPr>
              <a:t>(2017), </a:t>
            </a:r>
            <a:r>
              <a:rPr lang="en-US" altLang="ko-KR" dirty="0" smtClean="0">
                <a:hlinkClick r:id="rId2"/>
              </a:rPr>
              <a:t>"</a:t>
            </a:r>
            <a:r>
              <a:rPr lang="en-US" altLang="ko-KR" dirty="0">
                <a:hlinkClick r:id="rId2"/>
              </a:rPr>
              <a:t>ALGORITHMS AND COLLUSION - Competition policy in the digital age</a:t>
            </a:r>
            <a:r>
              <a:rPr lang="en-US" altLang="ko-KR" dirty="0" smtClean="0">
                <a:hlinkClick r:id="rId2"/>
              </a:rPr>
              <a:t>"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6" y="628259"/>
            <a:ext cx="6353194" cy="52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/>
              </a:rPr>
              <a:t>알고리즘 담합 </a:t>
            </a:r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사례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000" y="632667"/>
            <a:ext cx="106920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2400" b="1" dirty="0" smtClean="0">
                <a:solidFill>
                  <a:srgbClr val="000000"/>
                </a:solidFill>
                <a:latin typeface="+mn-ea"/>
              </a:rPr>
              <a:t>포스터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레볼루션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병행 알고리즘으로 가격담합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온라인에서 포스터를 판매하는 미국기업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포스터레볼루션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PosterRevolution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의 창업자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데이빗톱킨스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(David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Topkins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사업자들과 일부 고전영화포스터의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가격을 고정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하기로 합의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톱킨스와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공모기업들은 병행알고리즘 형태로 가격담합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결국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년 미국법무부는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톱킨스에게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만 달러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벌금부과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이투라스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암묵적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동의하에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이루어진 담합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온라인 여행예약 사이트를 운영하는 리투아니아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Eturas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자사 플랫폼에서 사업을 영위하는 여행사들에게 소비자에게 적용되는 최대할인율을 공통적으로 제한한다는 메시지를 보내고 예약시스템의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최대할인율을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3%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로 일괄조정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리투아니아 최고행정법원은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여행사간 암묵적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동의하에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이루어진 담합이라 판단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이투라스와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여행사에 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과징금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150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만 유로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 부과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우버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Hub-and-Spoke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모델로 가격담합 논란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공유경제 생태계에서 플랫폼 역할을 하는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최적화 알고리즘을 통해 가격을 결정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법적으로 사업관계인 운전드라이버들이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동일가격 알고리즘을 이용하는 것이 담합에 해당되는지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담합에 해당되지 않는지 논란됨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뉴욕남부지법은 중재를 해달라는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우버의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주장을 기각하고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집단소송 원고적격을 인정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지금은 연방항소법원에서 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심리중</a:t>
            </a: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9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알고리즘 담합에</a:t>
            </a:r>
            <a:r>
              <a:rPr lang="en-US" altLang="ko-KR" b="1" dirty="0" smtClean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Malgun Gothic"/>
              </a:rPr>
              <a:t>대한 법규 준수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00800" y="95448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가격 상관계수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&gt; 0.9999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&amp;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case_when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회사 알고리즘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모니터링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병행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신호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TRUE,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+mj-ea"/>
              </a:rPr>
              <a:t>                       자가학습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알고리즘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~ TRUE)) {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return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공정거래법 위반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else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{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  <a:ea typeface="+mj-ea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return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공정거래법 위반 없음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88800" y="5186973"/>
            <a:ext cx="686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연합뉴스 (2018/10/31), '전설적인 美 보스턴 </a:t>
            </a:r>
            <a:r>
              <a:rPr kumimoji="1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갱두목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, 비참한 최후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"/>
                <a:ea typeface="맑은 고딕" pitchFamily="50" charset="-127"/>
                <a:cs typeface="굴림" pitchFamily="50" charset="-127"/>
                <a:hlinkClick r:id="rId2"/>
              </a:rPr>
              <a:t>…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  <a:hlinkClick r:id="rId2"/>
              </a:rPr>
              <a:t>"종신형 감옥서 피살"'</a:t>
            </a:r>
            <a:endParaRPr kumimoji="1" lang="ko-KR" altLang="ko-KR" sz="2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3074" name="Picture 2" descr="제임스 화이티 벌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58" y="2429913"/>
            <a:ext cx="3973592" cy="28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75" y="3577558"/>
            <a:ext cx="2409325" cy="21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b="1" dirty="0"/>
              <a:t>EU GDPR(</a:t>
            </a:r>
            <a:r>
              <a:rPr lang="ko-KR" altLang="en-US" b="1" dirty="0"/>
              <a:t>개인정보보호규정</a:t>
            </a:r>
            <a:r>
              <a:rPr lang="en-US" altLang="ko-KR" b="1" dirty="0"/>
              <a:t>) </a:t>
            </a:r>
            <a:r>
              <a:rPr lang="ko-KR" altLang="en-US" b="1" dirty="0" smtClean="0"/>
              <a:t>도입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5200" y="624339"/>
            <a:ext cx="11344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Malgun Gothic"/>
              </a:rPr>
              <a:t>GDPR(General Data Protection Regulation)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2018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년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5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25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일부터 시행되는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EU(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유럽연합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의 개인정보보호 법령이며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동 법령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위반시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과징금 등 행정처분이 부과될 수 있어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EU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와 거래하는 우리나라 기업도 동법에 영향을 받는다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법을 위반할 경우 해당 기업은 세계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연매출의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4% 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또는 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2,000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만 유로 중 높은 쪽의 과징금을 </a:t>
            </a:r>
            <a:r>
              <a:rPr lang="ko-KR" altLang="en-US" sz="1600" dirty="0" err="1">
                <a:solidFill>
                  <a:srgbClr val="000000"/>
                </a:solidFill>
                <a:latin typeface="Malgun Gothic"/>
              </a:rPr>
              <a:t>부과받게</a:t>
            </a:r>
            <a:r>
              <a:rPr lang="ko-KR" altLang="en-US" sz="1600" dirty="0">
                <a:solidFill>
                  <a:srgbClr val="000000"/>
                </a:solidFill>
                <a:latin typeface="Malgun Gothic"/>
              </a:rPr>
              <a:t> 된다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ko-KR" altLang="en-US" sz="16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1200" y="3764511"/>
            <a:ext cx="57432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설명을 요구할 권리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(Right to Explanation)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정보주체는 알고리즘에 의해 행해진 결정에 대해 질문하고 반박할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데이터를 다루는 사람은 개인에게 언제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왜 데이터를 모으고 처리하는지 알려야 함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79388" indent="-179388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정보주체는 권리행사를 위해 </a:t>
            </a:r>
            <a:r>
              <a:rPr lang="ko-KR" altLang="en-US" sz="1400" b="1" dirty="0">
                <a:solidFill>
                  <a:srgbClr val="FF0000"/>
                </a:solidFill>
                <a:latin typeface="Malgun Gothic"/>
              </a:rPr>
              <a:t>정보의 투명성과 쉬운 의사소통을 요구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800" y="3764511"/>
            <a:ext cx="60960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EU GDPR(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개인정보보호규정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) 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주요내용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개인정보 규정 집행력 강화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본인 개인정보 열람 및 이용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본인의 개인정보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이전권</a:t>
            </a:r>
            <a:endParaRPr lang="ko-KR" altLang="en-US" sz="1400" dirty="0">
              <a:solidFill>
                <a:srgbClr val="000000"/>
              </a:solidFill>
              <a:latin typeface="Malgun Gothic"/>
            </a:endParaRP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정보유출을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고지받을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권리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설계 및 기본설정에 의한 정보보호</a:t>
            </a:r>
          </a:p>
          <a:p>
            <a:pPr marL="627063" lvl="1" indent="-169863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잊혀질권리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94400" y="208087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"[...] the controller shall provide [...] the following information: the existence of automated decision-making, including profiling, [...] meaningful information about the logic involved, as well as the significance and the envisaged consequences of such processing for the data subject."</a:t>
            </a:r>
          </a:p>
        </p:txBody>
      </p:sp>
    </p:spTree>
    <p:extLst>
      <p:ext uri="{BB962C8B-B14F-4D97-AF65-F5344CB8AC3E}">
        <p14:creationId xmlns:p14="http://schemas.microsoft.com/office/powerpoint/2010/main" val="101255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smtClean="0"/>
              <a:t>늑대와 허스키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에스키모 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늑대와 허스키</a:t>
            </a:r>
            <a:r>
              <a:rPr lang="en-US" altLang="ko-KR" b="1" dirty="0"/>
              <a:t>(</a:t>
            </a:r>
            <a:r>
              <a:rPr lang="ko-KR" altLang="en-US" b="1" dirty="0"/>
              <a:t>에스키모 개</a:t>
            </a:r>
            <a:r>
              <a:rPr lang="en-US" altLang="ko-KR" b="1" dirty="0"/>
              <a:t>) </a:t>
            </a:r>
            <a:r>
              <a:rPr lang="ko-KR" altLang="en-US" b="1" dirty="0" smtClean="0"/>
              <a:t>분류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810285"/>
            <a:ext cx="1230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/>
              <a:t>Marco </a:t>
            </a:r>
            <a:r>
              <a:rPr lang="en-US" altLang="ko-KR" dirty="0" err="1"/>
              <a:t>Tulio</a:t>
            </a:r>
            <a:r>
              <a:rPr lang="en-US" altLang="ko-KR" dirty="0"/>
              <a:t> Ribeiro, Sameer Singh, Carlos </a:t>
            </a:r>
            <a:r>
              <a:rPr lang="en-US" altLang="ko-KR" dirty="0" err="1"/>
              <a:t>Guestrin</a:t>
            </a:r>
            <a:r>
              <a:rPr lang="en-US" altLang="ko-KR" dirty="0"/>
              <a:t>(2016), "Why Should I Trust You?": Explaining the Predictions of Any Classifier", 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 </a:t>
            </a:r>
            <a:r>
              <a:rPr lang="en-US" altLang="ko-KR" dirty="0" smtClean="0">
                <a:hlinkClick r:id="rId2"/>
              </a:rPr>
              <a:t>      arXiv:1602.04938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0" y="557950"/>
            <a:ext cx="4680000" cy="53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늑대와 허스키</a:t>
            </a:r>
            <a:r>
              <a:rPr lang="en-US" altLang="ko-KR" b="1" dirty="0"/>
              <a:t>(</a:t>
            </a:r>
            <a:r>
              <a:rPr lang="ko-KR" altLang="en-US" b="1" dirty="0"/>
              <a:t>에스키모 개</a:t>
            </a:r>
            <a:r>
              <a:rPr lang="en-US" altLang="ko-KR" b="1" dirty="0"/>
              <a:t>) </a:t>
            </a:r>
            <a:r>
              <a:rPr lang="ko-KR" altLang="en-US" b="1" dirty="0" smtClean="0"/>
              <a:t>분류</a:t>
            </a:r>
            <a:endParaRPr lang="en-US" dirty="0"/>
          </a:p>
        </p:txBody>
      </p:sp>
      <p:sp>
        <p:nvSpPr>
          <p:cNvPr id="5" name="직사각형 4">
            <a:hlinkClick r:id="rId2"/>
          </p:cNvPr>
          <p:cNvSpPr/>
          <p:nvPr/>
        </p:nvSpPr>
        <p:spPr>
          <a:xfrm>
            <a:off x="304800" y="5810285"/>
            <a:ext cx="97104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Kasia</a:t>
            </a:r>
            <a:r>
              <a:rPr lang="en-US" altLang="ko-KR" dirty="0" smtClean="0"/>
              <a:t> </a:t>
            </a:r>
            <a:r>
              <a:rPr lang="en-US" altLang="ko-KR" dirty="0" err="1"/>
              <a:t>Kulma</a:t>
            </a:r>
            <a:r>
              <a:rPr lang="en-US" altLang="ko-KR" dirty="0"/>
              <a:t> (PhD, Data Scientist, Aviva, 2017), "Interpretable Machine Learning Using LIME Framework", </a:t>
            </a:r>
            <a:r>
              <a:rPr lang="en-US" altLang="ko-KR" dirty="0" smtClean="0"/>
              <a:t>H2O.ai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2" y="680654"/>
            <a:ext cx="9304008" cy="50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err="1" smtClean="0"/>
              <a:t>설명가능한</a:t>
            </a:r>
            <a:r>
              <a:rPr lang="ko-KR" altLang="en-US" dirty="0" smtClean="0"/>
              <a:t> 기계학습</a:t>
            </a:r>
            <a:r>
              <a:rPr lang="en-US" altLang="ko-KR" dirty="0" smtClean="0"/>
              <a:t>(Explainable Machine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기계학습 모형 </a:t>
            </a:r>
            <a:r>
              <a:rPr lang="ko-KR" altLang="en-US" b="1" dirty="0" smtClean="0"/>
              <a:t>작업흐름도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7600" y="4652135"/>
            <a:ext cx="1064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아키텍처</a:t>
            </a:r>
            <a:r>
              <a:rPr lang="en-US" altLang="ko-KR" sz="2400" dirty="0"/>
              <a:t>: GLM, Random Forest, SVM, </a:t>
            </a:r>
            <a:r>
              <a:rPr lang="en-US" altLang="ko-KR" sz="2400" dirty="0" err="1"/>
              <a:t>xgBoost</a:t>
            </a:r>
            <a:r>
              <a:rPr lang="en-US" altLang="ko-KR" sz="2400" dirty="0"/>
              <a:t>, ...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설명</a:t>
            </a:r>
            <a:r>
              <a:rPr lang="en-US" altLang="ko-KR" sz="2400" dirty="0"/>
              <a:t>: </a:t>
            </a:r>
            <a:r>
              <a:rPr lang="ko-KR" altLang="en-US" sz="2400" dirty="0"/>
              <a:t>기계학습 알고리즘 측면</a:t>
            </a:r>
            <a:r>
              <a:rPr lang="en-US" altLang="ko-KR" sz="2400" dirty="0"/>
              <a:t>, </a:t>
            </a:r>
            <a:r>
              <a:rPr lang="ko-KR" altLang="en-US" sz="2400" dirty="0"/>
              <a:t>사업측면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양산 </a:t>
            </a:r>
            <a:r>
              <a:rPr lang="ko-KR" altLang="en-US" sz="2400" dirty="0"/>
              <a:t>배포측면</a:t>
            </a:r>
            <a:r>
              <a:rPr lang="en-US" altLang="ko-KR" sz="2400" dirty="0"/>
              <a:t>: DBMS </a:t>
            </a:r>
            <a:r>
              <a:rPr lang="ko-KR" altLang="en-US" sz="2400" dirty="0"/>
              <a:t>배치</a:t>
            </a:r>
            <a:r>
              <a:rPr lang="en-US" altLang="ko-KR" sz="2400" dirty="0"/>
              <a:t>, Restful API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 예측모형 </a:t>
            </a:r>
            <a:r>
              <a:rPr lang="ko-KR" altLang="en-US" sz="2400" dirty="0"/>
              <a:t>평가</a:t>
            </a:r>
            <a:r>
              <a:rPr lang="en-US" altLang="ko-KR" sz="2400" dirty="0"/>
              <a:t>: A/B </a:t>
            </a:r>
            <a:r>
              <a:rPr lang="ko-KR" altLang="en-US" sz="2400" dirty="0"/>
              <a:t>검정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9" y="703044"/>
            <a:ext cx="11128801" cy="35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 </a:t>
            </a:r>
            <a:r>
              <a:rPr lang="en-US" altLang="ko-KR" b="1" dirty="0"/>
              <a:t>3</a:t>
            </a:r>
            <a:r>
              <a:rPr lang="ko-KR" altLang="en-US" b="1" dirty="0"/>
              <a:t>가지 </a:t>
            </a:r>
            <a:r>
              <a:rPr lang="ko-KR" altLang="en-US" b="1" dirty="0" smtClean="0"/>
              <a:t>측면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7600" y="4652135"/>
            <a:ext cx="10646400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믿음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(Trust)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기계가 예측한 것을 사람이 어떻게 신뢰할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다양한 예측모형을 비교하고 기계예측을 설명할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예측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(Predict)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 예측 행동을 어떻게 이해하고 예측할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기계예측모형을 바탕으로 예측모형의 행동과 평가를 수행할 수 있음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개선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(Improve)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잠재적 기계예측 실수를 어떻게 개선할 수 있는가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설명가능한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algun Gothic"/>
              </a:rPr>
              <a:t>비기계학습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 전문가 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vs. </a:t>
            </a:r>
            <a:r>
              <a:rPr lang="ko-KR" altLang="en-US" sz="1400" dirty="0">
                <a:solidFill>
                  <a:srgbClr val="000000"/>
                </a:solidFill>
                <a:latin typeface="Malgun Gothic"/>
              </a:rPr>
              <a:t>설명 못하는 기계학습 전문가</a:t>
            </a:r>
            <a:r>
              <a:rPr lang="en-US" altLang="ko-KR" sz="14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99" y="496800"/>
            <a:ext cx="9454605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smtClean="0"/>
              <a:t>비즈니스 기회창출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 </a:t>
            </a:r>
            <a:r>
              <a:rPr lang="ko-KR" altLang="en-US" b="1" dirty="0" smtClean="0"/>
              <a:t>알고리</a:t>
            </a:r>
            <a:r>
              <a:rPr lang="ko-KR" altLang="en-US" b="1" dirty="0"/>
              <a:t>즘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7" y="842400"/>
            <a:ext cx="10729128" cy="5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설명가능한</a:t>
            </a:r>
            <a:r>
              <a:rPr lang="ko-KR" altLang="en-US" b="1" dirty="0"/>
              <a:t> 기계학습</a:t>
            </a:r>
            <a:r>
              <a:rPr lang="en-US" altLang="ko-KR" b="1" dirty="0"/>
              <a:t>: LIME (</a:t>
            </a:r>
            <a:r>
              <a:rPr lang="ko-KR" altLang="en-US" b="1" dirty="0"/>
              <a:t>동작원리</a:t>
            </a:r>
            <a:r>
              <a:rPr lang="en-US" altLang="ko-KR" b="1" dirty="0"/>
              <a:t>)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79" y="576000"/>
            <a:ext cx="8523563" cy="5144082"/>
          </a:xfrm>
          <a:prstGeom prst="rect">
            <a:avLst/>
          </a:prstGeom>
        </p:spPr>
      </p:pic>
      <p:sp>
        <p:nvSpPr>
          <p:cNvPr id="6" name="직사각형 5">
            <a:hlinkClick r:id="rId3"/>
          </p:cNvPr>
          <p:cNvSpPr/>
          <p:nvPr/>
        </p:nvSpPr>
        <p:spPr>
          <a:xfrm>
            <a:off x="304800" y="5695085"/>
            <a:ext cx="1171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Marco </a:t>
            </a:r>
            <a:r>
              <a:rPr lang="en-US" altLang="ko-KR" dirty="0" err="1">
                <a:hlinkClick r:id="rId4"/>
              </a:rPr>
              <a:t>Tulio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RibeiroSameer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SinghCarlos</a:t>
            </a:r>
            <a:r>
              <a:rPr lang="en-US" altLang="ko-KR" dirty="0">
                <a:hlinkClick r:id="rId4"/>
              </a:rPr>
              <a:t> </a:t>
            </a:r>
            <a:r>
              <a:rPr lang="en-US" altLang="ko-KR" dirty="0" err="1">
                <a:hlinkClick r:id="rId4"/>
              </a:rPr>
              <a:t>Guestrin</a:t>
            </a:r>
            <a:r>
              <a:rPr lang="en-US" altLang="ko-KR" dirty="0">
                <a:hlinkClick r:id="rId4"/>
              </a:rPr>
              <a:t> (August 12, 2016), "Introduction to Local Interpretable Model-Agnostic Explanations (LIME)</a:t>
            </a:r>
          </a:p>
          <a:p>
            <a:r>
              <a:rPr lang="en-US" altLang="ko-KR" dirty="0">
                <a:hlinkClick r:id="rId4"/>
              </a:rPr>
              <a:t>A technique to explain the predictions of any machine learning classifier</a:t>
            </a:r>
            <a:r>
              <a:rPr lang="en-US" altLang="ko-KR" dirty="0" smtClean="0">
                <a:hlinkClick r:id="rId4"/>
              </a:rPr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ko-KR" altLang="en-US" dirty="0" err="1" smtClean="0"/>
              <a:t>설명가능한</a:t>
            </a:r>
            <a:r>
              <a:rPr lang="ko-KR" altLang="en-US" dirty="0" smtClean="0"/>
              <a:t> 기계학습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전통적인 회귀모형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" y="1108801"/>
            <a:ext cx="11521109" cy="326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717748" y="5798959"/>
            <a:ext cx="68278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xwMOOC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Cloudera – </a:t>
            </a:r>
            <a:r>
              <a:rPr lang="ko-KR" altLang="en-US" i="1" dirty="0" smtClean="0"/>
              <a:t>고객이탈</a:t>
            </a:r>
            <a:r>
              <a:rPr lang="en-US" altLang="ko-KR" i="1" dirty="0" smtClean="0"/>
              <a:t>,</a:t>
            </a:r>
            <a:r>
              <a:rPr lang="ko-KR" altLang="en-US" i="1" dirty="0" smtClean="0"/>
              <a:t> </a:t>
            </a:r>
            <a:r>
              <a:rPr lang="en-US" altLang="ko-KR" i="1" dirty="0" smtClean="0"/>
              <a:t> </a:t>
            </a:r>
            <a:r>
              <a:rPr lang="ko-KR" altLang="en-US" i="1" dirty="0" err="1"/>
              <a:t>로지스틱</a:t>
            </a:r>
            <a:r>
              <a:rPr lang="ko-KR" altLang="en-US" i="1" dirty="0"/>
              <a:t> </a:t>
            </a:r>
            <a:r>
              <a:rPr lang="ko-KR" altLang="en-US" i="1" dirty="0" smtClean="0"/>
              <a:t>회귀모형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Dalex</a:t>
            </a:r>
            <a:r>
              <a:rPr lang="en-US" altLang="ko-KR" dirty="0" smtClean="0"/>
              <a:t>, lime…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</a:t>
            </a:r>
            <a:r>
              <a:rPr lang="ko-KR" altLang="en-US" b="1" dirty="0"/>
              <a:t>용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400" y="1272210"/>
            <a:ext cx="1131000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반복적 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중요한 의사결정을 내리는데 기계학습 알고리즘을 활용하여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거래비용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줄이고,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정보유통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활발히 하며, 양질의</a:t>
            </a:r>
            <a:r>
              <a:rPr lang="ko-KR" altLang="ko-KR" sz="24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2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제품/서비스 정보</a:t>
            </a:r>
            <a:r>
              <a:rPr lang="ko-KR" altLang="ko-KR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고객에게 제공</a:t>
            </a:r>
            <a:r>
              <a:rPr lang="ko-KR" altLang="ko-KR" sz="2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defTabSz="914400">
              <a:lnSpc>
                <a:spcPct val="150000"/>
              </a:lnSpc>
            </a:pPr>
            <a:endParaRPr lang="en-US" altLang="ko-KR" sz="400" dirty="0" smtClean="0"/>
          </a:p>
          <a:p>
            <a:pPr lvl="0" defTabSz="914400">
              <a:lnSpc>
                <a:spcPct val="150000"/>
              </a:lnSpc>
            </a:pPr>
            <a:endParaRPr lang="ko-KR" altLang="ko-KR" sz="400" dirty="0"/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다이내믹프라이싱</a:t>
            </a:r>
            <a:r>
              <a:rPr lang="ko-KR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(DynamicPricing)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가격민감도가 서로 다른 고객들에게 차별화된 가격을 제시. 이를 통해 알고리즘 기반으로 실시간 가격차별화를 통해</a:t>
            </a:r>
            <a:r>
              <a:rPr lang="ko-KR" altLang="ko-KR" sz="180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 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단일가격을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책정했을때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대비하여 더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큰이익을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창출</a:t>
            </a:r>
            <a:endParaRPr lang="ko-KR" altLang="ko-KR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 활용 추천시스템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사용자 행동패턴, 사용자간 관계, </a:t>
            </a:r>
            <a:r>
              <a:rPr lang="ko-KR" altLang="ko-KR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상품유사도를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바탕으로 고객의 취향과 선호를 예측, 이에 적합한 상품을 추천하여 마케팅 효과를 높임.</a:t>
            </a:r>
          </a:p>
          <a:p>
            <a:pPr marL="285750" lvl="0" indent="-285750" defTabSz="914400" eaLnBrk="0" latinLnBrk="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금융업계 알고리즘 활용 사례: </a:t>
            </a:r>
            <a:r>
              <a:rPr lang="ko-KR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트레이딩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로보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어드바이저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신용평가시스템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1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</a:t>
            </a:r>
            <a:r>
              <a:rPr lang="ko-KR" altLang="en-US" b="1" dirty="0"/>
              <a:t>용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993601"/>
            <a:ext cx="10742682" cy="4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추천 시스템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915884"/>
            <a:ext cx="8464918" cy="2223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00" y="2992624"/>
            <a:ext cx="4438646" cy="3170461"/>
          </a:xfrm>
          <a:prstGeom prst="rect">
            <a:avLst/>
          </a:prstGeom>
        </p:spPr>
      </p:pic>
      <p:pic>
        <p:nvPicPr>
          <p:cNvPr id="7" name="Picture 2" descr="arrow icon에 대한 이미지 검색결과">
            <a:extLst>
              <a:ext uri="{FF2B5EF4-FFF2-40B4-BE49-F238E27FC236}">
                <a16:creationId xmlns:a16="http://schemas.microsoft.com/office/drawing/2014/main" xmlns="" id="{C97423BB-111E-4308-9651-438D724D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4240" flipV="1">
            <a:off x="3780424" y="3317531"/>
            <a:ext cx="1957641" cy="1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추천 시스템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추천 알고리즘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00" y="703358"/>
            <a:ext cx="9093599" cy="5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기업의 기계학습 알고리즘 </a:t>
            </a:r>
            <a:r>
              <a:rPr lang="ko-KR" altLang="en-US" b="1" dirty="0" smtClean="0"/>
              <a:t>활용 사례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600" y="858942"/>
            <a:ext cx="11354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골드만삭스</a:t>
            </a:r>
            <a:r>
              <a:rPr lang="en-US" altLang="ko-KR" sz="2400" b="1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켄쇼의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Malgun Gothic"/>
              </a:rPr>
              <a:t>AI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분석 시스템 </a:t>
            </a:r>
            <a:r>
              <a:rPr lang="ko-KR" altLang="en-US" sz="2400" b="1" dirty="0" smtClean="0">
                <a:solidFill>
                  <a:srgbClr val="000000"/>
                </a:solidFill>
                <a:latin typeface="Malgun Gothic"/>
              </a:rPr>
              <a:t>활용</a:t>
            </a:r>
            <a:endParaRPr lang="ko-KR" altLang="en-US" sz="2400" b="1" dirty="0">
              <a:solidFill>
                <a:srgbClr val="000000"/>
              </a:solidFill>
              <a:latin typeface="Malgun Gothic"/>
            </a:endParaRP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디터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제체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메르세데스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벤츠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자동차그룹 회장이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2012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년 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“자동차는 이제 기름이 아니라 소프트웨어로 달린다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.”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라고 선언한 것과 유사하게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골드만삭스의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로이드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블랭크페인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회장은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2015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년 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"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골드만삭스는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IT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회사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라고 선언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1085895" lvl="2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실제로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골드만삭스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전체 임직원 중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분의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1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가량이 컴퓨터 엔지니어 구성</a:t>
            </a:r>
          </a:p>
          <a:p>
            <a:pPr marL="1085895" lvl="2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과거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수백명의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딜러가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트레이딩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업무를 수행했다면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지금은 컴퓨터 엔지니어가 설계한 알고리즘에 거래를 대행하고 있다</a:t>
            </a:r>
            <a:r>
              <a:rPr lang="en-US" altLang="ko-KR" sz="1800" dirty="0" smtClean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457200" lvl="1">
              <a:lnSpc>
                <a:spcPts val="1500"/>
              </a:lnSpc>
            </a:pPr>
            <a:endParaRPr lang="en-US" altLang="ko-KR" sz="1800" dirty="0">
              <a:solidFill>
                <a:srgbClr val="000000"/>
              </a:solidFill>
              <a:latin typeface="Malgun Gothic"/>
            </a:endParaRP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2400" b="1" dirty="0">
                <a:solidFill>
                  <a:srgbClr val="000000"/>
                </a:solidFill>
                <a:latin typeface="Malgun Gothic"/>
              </a:rPr>
              <a:t> 기업의 신용평가 알고리즘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소득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직업과 같은 단순정보를 바탕으로 신용을 분석하는 시대는 저물고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수만가지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데이터를 접목시켜 정교한 신용평가 시스템을 만드는 </a:t>
            </a:r>
            <a:r>
              <a:rPr lang="ko-KR" altLang="en-US" sz="1800" dirty="0" err="1" smtClean="0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1800" dirty="0" smtClean="0">
                <a:solidFill>
                  <a:srgbClr val="000000"/>
                </a:solidFill>
                <a:latin typeface="Malgun Gothic"/>
              </a:rPr>
              <a:t> 기업이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부상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미국의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핀테크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기업인 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제스트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latin typeface="Malgun Gothic"/>
              </a:rPr>
              <a:t>파이낸스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Malgun Gothic"/>
              </a:rPr>
              <a:t>ZestFinance</a:t>
            </a:r>
            <a:r>
              <a:rPr lang="en-US" altLang="ko-KR" sz="1800" b="1" dirty="0">
                <a:solidFill>
                  <a:srgbClr val="000000"/>
                </a:solidFill>
                <a:latin typeface="Malgun Gothic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SNS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친구수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SNS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포스팅주제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대출신청서 작성에 걸린 시간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동호회 가입정보까지 각종데이터를 사용하여 신용분석을 수행하고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복잡한 관계를 대출심사에 반영하는 알고리즘을 개발하고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데이터가 갱신될 때마다 알고리즘은 자동으로 업데이트된다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</a:p>
          <a:p>
            <a:pPr marL="628696" lvl="1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기존 </a:t>
            </a:r>
            <a:r>
              <a:rPr lang="ko-KR" altLang="en-US" sz="1800" dirty="0" err="1">
                <a:solidFill>
                  <a:srgbClr val="000000"/>
                </a:solidFill>
                <a:latin typeface="Malgun Gothic"/>
              </a:rPr>
              <a:t>금융사들이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 이용하지 않은 정보까지 이용해서 평균보다 </a:t>
            </a:r>
            <a:r>
              <a:rPr lang="ko-KR" altLang="en-US" sz="1800" b="1" dirty="0">
                <a:solidFill>
                  <a:srgbClr val="000000"/>
                </a:solidFill>
                <a:latin typeface="Malgun Gothic"/>
              </a:rPr>
              <a:t>신용도가 낮은 고객들에게도 신용대출서비스</a:t>
            </a:r>
            <a:r>
              <a:rPr lang="ko-KR" altLang="en-US" sz="1800" dirty="0">
                <a:solidFill>
                  <a:srgbClr val="000000"/>
                </a:solidFill>
                <a:latin typeface="Malgun Gothic"/>
              </a:rPr>
              <a:t>를 시행</a:t>
            </a:r>
            <a:r>
              <a:rPr lang="en-US" altLang="ko-KR" sz="1800" dirty="0">
                <a:solidFill>
                  <a:srgbClr val="000000"/>
                </a:solidFill>
                <a:latin typeface="Malgun Gothic"/>
              </a:rPr>
              <a:t>.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93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83990-85B2-7248-92D6-FBAFDC7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207007"/>
            <a:ext cx="11094720" cy="610682"/>
          </a:xfrm>
        </p:spPr>
        <p:txBody>
          <a:bodyPr/>
          <a:lstStyle/>
          <a:p>
            <a:r>
              <a:rPr lang="en-US" altLang="ko-KR" dirty="0" smtClean="0"/>
              <a:t>ML/AI</a:t>
            </a:r>
            <a:r>
              <a:rPr lang="ko-KR" altLang="en-US" dirty="0" smtClean="0"/>
              <a:t>를 통한 비즈니스 </a:t>
            </a:r>
            <a:r>
              <a:rPr lang="ko-KR" altLang="en-US" dirty="0"/>
              <a:t>기회창출 관련 주요 이슈와 쟁점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7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665574-774A-2B41-927D-F53A37DF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1094720" cy="556931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기계학습 알고리즘 이슈와 </a:t>
            </a:r>
            <a:r>
              <a:rPr lang="ko-KR" altLang="en-US" b="1" dirty="0" smtClean="0"/>
              <a:t>쟁점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2400" y="1226047"/>
            <a:ext cx="105396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70C0"/>
                </a:solidFill>
                <a:latin typeface="+mn-ea"/>
                <a:ea typeface="+mn-ea"/>
              </a:rPr>
              <a:t>알고리즘 담합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  <a:ea typeface="+mn-ea"/>
              </a:rPr>
              <a:t>: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경쟁사업자들이 알고리즘을 이용하여 가격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공급량 등을 조정하거나 관련 정보를 공유하는 행태를 의미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알고리즘 담합은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  <a:ea typeface="+mn-ea"/>
              </a:rPr>
              <a:t>시장 경쟁강도를 약화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시키고 산업의 혁신을 저하시킴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EU GDPR(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개인정보보호규정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  <a:ea typeface="+mn-ea"/>
              </a:rPr>
              <a:t>도입과 알고리즘 규제 </a:t>
            </a:r>
            <a:r>
              <a:rPr lang="en-US" altLang="ko-KR" sz="2400" b="1" dirty="0" smtClean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GDPR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에는 알고리즘이 내리는 자동화된 의사결정에 대해 설명을 요구할 수 있는 권리가 포함되어 있음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따라서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, GDPR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도입에 따라 </a:t>
            </a:r>
            <a:r>
              <a:rPr lang="ko-KR" altLang="en-US" sz="2000" b="1" dirty="0" smtClean="0">
                <a:solidFill>
                  <a:srgbClr val="000000"/>
                </a:solidFill>
                <a:latin typeface="+mn-ea"/>
                <a:ea typeface="+mn-ea"/>
              </a:rPr>
              <a:t>예측은 뛰어나지만 설명이 어려운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 실무에서 많이 사용되는 블랙박스 예측 및 추천 알고리즘에 대한 완전한 점검이 필요하다는 논의가 제기되고 있음</a:t>
            </a:r>
            <a:endParaRPr lang="en-US" altLang="ko-KR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0070C0"/>
                </a:solidFill>
                <a:latin typeface="+mn-ea"/>
                <a:ea typeface="+mn-ea"/>
              </a:rPr>
              <a:t>윤리적 알고리즘 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알고리즘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  <a:ea typeface="+mn-ea"/>
              </a:rPr>
              <a:t>설계시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  <a:ea typeface="+mn-ea"/>
              </a:rPr>
              <a:t>인간의 개입에 따른 오류와 편향성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의 발생가능성이 존재하므로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각국정부와 기업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  <a:ea typeface="+mn-ea"/>
              </a:rPr>
              <a:t>학계는 알고리즘의 활용이 윤리적 방향성을 지녀야 한다는 데 공감이 확산되고 있음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5954285"/>
            <a:ext cx="115752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이효정</a:t>
            </a:r>
            <a:r>
              <a:rPr lang="en-US" altLang="ko-KR" dirty="0"/>
              <a:t>, </a:t>
            </a:r>
            <a:r>
              <a:rPr lang="ko-KR" altLang="en-US" dirty="0" err="1"/>
              <a:t>최성집</a:t>
            </a:r>
            <a:r>
              <a:rPr lang="ko-KR" altLang="en-US" dirty="0"/>
              <a:t> </a:t>
            </a:r>
            <a:r>
              <a:rPr lang="en-US" altLang="ko-KR" dirty="0"/>
              <a:t>(June 2018), "</a:t>
            </a:r>
            <a:r>
              <a:rPr lang="ko-KR" altLang="en-US" dirty="0"/>
              <a:t>비즈니스 기회창출을 위한 </a:t>
            </a:r>
            <a:r>
              <a:rPr lang="en-US" altLang="ko-KR" dirty="0"/>
              <a:t>AI</a:t>
            </a:r>
            <a:r>
              <a:rPr lang="ko-KR" altLang="en-US" dirty="0"/>
              <a:t>알고리즘의 활용</a:t>
            </a:r>
            <a:r>
              <a:rPr lang="en-US" altLang="ko-KR" dirty="0"/>
              <a:t>", </a:t>
            </a:r>
            <a:r>
              <a:rPr lang="ko-KR" altLang="en-US" dirty="0" err="1"/>
              <a:t>삼정</a:t>
            </a:r>
            <a:r>
              <a:rPr lang="en-US" altLang="ko-KR" dirty="0"/>
              <a:t>KPMG </a:t>
            </a:r>
            <a:r>
              <a:rPr lang="ko-KR" altLang="en-US" dirty="0"/>
              <a:t>경제연구원</a:t>
            </a:r>
            <a:r>
              <a:rPr lang="en-US" altLang="ko-KR" dirty="0"/>
              <a:t>, ISSUE MONITOR, </a:t>
            </a:r>
            <a:r>
              <a:rPr lang="ko-KR" altLang="en-US" dirty="0"/>
              <a:t>제</a:t>
            </a:r>
            <a:r>
              <a:rPr lang="en-US" altLang="ko-KR" dirty="0"/>
              <a:t>84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899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-White">
  <a:themeElements>
    <a:clrScheme name="Cloudera">
      <a:dk1>
        <a:srgbClr val="293C46"/>
      </a:dk1>
      <a:lt1>
        <a:srgbClr val="FFFFFF"/>
      </a:lt1>
      <a:dk2>
        <a:srgbClr val="293C46"/>
      </a:dk2>
      <a:lt2>
        <a:srgbClr val="FFFFFF"/>
      </a:lt2>
      <a:accent1>
        <a:srgbClr val="29A7DE"/>
      </a:accent1>
      <a:accent2>
        <a:srgbClr val="00619C"/>
      </a:accent2>
      <a:accent3>
        <a:srgbClr val="A4D65E"/>
      </a:accent3>
      <a:accent4>
        <a:srgbClr val="FF8F00"/>
      </a:accent4>
      <a:accent5>
        <a:srgbClr val="FFD664"/>
      </a:accent5>
      <a:accent6>
        <a:srgbClr val="828282"/>
      </a:accent6>
      <a:hlink>
        <a:srgbClr val="29A7DE"/>
      </a:hlink>
      <a:folHlink>
        <a:srgbClr val="82828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/>
      <a:lstStyle>
        <a:defPPr marL="0" indent="0" algn="l">
          <a:buClr>
            <a:schemeClr val="accent6">
              <a:lumMod val="20000"/>
              <a:lumOff val="80000"/>
            </a:schemeClr>
          </a:buClr>
          <a:buNone/>
          <a:defRPr sz="1400" dirty="0">
            <a:solidFill>
              <a:schemeClr val="accent6">
                <a:lumMod val="60000"/>
                <a:lumOff val="40000"/>
              </a:schemeClr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loudera_Toolkit_Dark_2018_030618_EV.pptx" id="{F3697C09-4429-4B89-8864-66A64E985461}" vid="{EF544AEE-E67E-4985-B590-F3BB6F01B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Cloudera_Toolkit_Dark_2018_030618_EV</Template>
  <TotalTime>3082</TotalTime>
  <Words>857</Words>
  <Application>Microsoft Office PowerPoint</Application>
  <PresentationFormat>사용자 지정</PresentationFormat>
  <Paragraphs>108</Paragraphs>
  <Slides>26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Cloudera-White</vt:lpstr>
      <vt:lpstr>기계의 역습 – 설명가능한 기계학습</vt:lpstr>
      <vt:lpstr>비즈니스 기회창출</vt:lpstr>
      <vt:lpstr>기업의 기계학습 알고리즘 활용</vt:lpstr>
      <vt:lpstr>기업의 기계학습 알고리즘 활용</vt:lpstr>
      <vt:lpstr>추천 시스템</vt:lpstr>
      <vt:lpstr>추천 시스템 – 추천 알고리즘</vt:lpstr>
      <vt:lpstr>기업의 기계학습 알고리즘 활용 사례</vt:lpstr>
      <vt:lpstr>ML/AI를 통한 비즈니스 기회창출 관련 주요 이슈와 쟁점</vt:lpstr>
      <vt:lpstr>기계학습 알고리즘 이슈와 쟁점</vt:lpstr>
      <vt:lpstr>알고리즘 담합유형</vt:lpstr>
      <vt:lpstr>알고리즘 담합 사례</vt:lpstr>
      <vt:lpstr>알고리즘 담합에 대한 법규 준수</vt:lpstr>
      <vt:lpstr>EU GDPR(개인정보보호규정) 도입</vt:lpstr>
      <vt:lpstr>늑대와 허스키(에스키모 개) 분류</vt:lpstr>
      <vt:lpstr>늑대와 허스키(에스키모 개) 분류</vt:lpstr>
      <vt:lpstr>늑대와 허스키(에스키모 개) 분류</vt:lpstr>
      <vt:lpstr>설명가능한 기계학습(Explainable Machine Learning)</vt:lpstr>
      <vt:lpstr>기계학습 모형 작업흐름도</vt:lpstr>
      <vt:lpstr>설명가능한 기계학습 3가지 측면</vt:lpstr>
      <vt:lpstr>설명가능한 기계학습 알고리즘</vt:lpstr>
      <vt:lpstr>설명가능한 기계학습: LIME (동작원리)</vt:lpstr>
      <vt:lpstr>설명가능한 기계학습 구현</vt:lpstr>
      <vt:lpstr>전통적인 회귀모형</vt:lpstr>
      <vt:lpstr>Random Forest</vt:lpstr>
      <vt:lpstr>Dalex, lime…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Toolkit (Dark) 2018</dc:title>
  <dc:creator>Deckhand</dc:creator>
  <cp:lastModifiedBy>KwangChun Lee</cp:lastModifiedBy>
  <cp:revision>99</cp:revision>
  <dcterms:created xsi:type="dcterms:W3CDTF">2018-03-07T01:22:40Z</dcterms:created>
  <dcterms:modified xsi:type="dcterms:W3CDTF">2018-11-03T03:03:46Z</dcterms:modified>
</cp:coreProperties>
</file>