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9260800" cy="36576000"/>
  <p:notesSz cx="7004050" cy="9290050"/>
  <p:defaultTextStyle>
    <a:defPPr>
      <a:defRPr lang="en-US"/>
    </a:defPPr>
    <a:lvl1pPr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1984375" indent="-1527175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3970338" indent="-3055938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5956300" indent="-4584700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7940675" indent="-6111875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14" autoAdjust="0"/>
  </p:normalViewPr>
  <p:slideViewPr>
    <p:cSldViewPr>
      <p:cViewPr>
        <p:scale>
          <a:sx n="25" d="100"/>
          <a:sy n="25" d="100"/>
        </p:scale>
        <p:origin x="1975" y="-682"/>
      </p:cViewPr>
      <p:guideLst>
        <p:guide orient="horz" pos="11520"/>
        <p:guide pos="9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D074B4A7-6B5E-444C-92A2-02F231202E0F}" type="datetimeFigureOut">
              <a:rPr lang="en-US"/>
              <a:pPr>
                <a:defRPr/>
              </a:pPr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46A0D713-6651-4DDC-A116-7DC9D8E41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3DF8-12AB-4F73-A5D9-EB1821977B8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7900" y="1162050"/>
            <a:ext cx="250825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F9ECA-1885-4B5B-BE66-6A15C92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9ECA-1885-4B5B-BE66-6A15C927F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3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1362270"/>
            <a:ext cx="2487168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0726400"/>
            <a:ext cx="2048256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5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4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27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8676-4B6E-4952-944F-D32B01C97426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7CD2C-B953-4006-8CC1-5AA8B9C53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BBCC5-1264-43C2-823F-5EA6C25B854C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DB540-2EA7-48B4-90CB-7E9CEDD821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72720" y="7814740"/>
            <a:ext cx="23698202" cy="1664377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7964" y="7814740"/>
            <a:ext cx="70617078" cy="1664377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000A6-7F49-4BC7-98CA-EC87DDC72F26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3CA00-3087-46EA-9842-5F73929C2B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A923B-F034-4BDA-9F22-5FD499B32BE8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CF7DC-3724-4E87-872A-B346854E83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3503469"/>
            <a:ext cx="24871680" cy="7264400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5502473"/>
            <a:ext cx="24871680" cy="8000997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8552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7105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3pPr>
            <a:lvl4pPr marL="59565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4211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27641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62B96-88EE-48E9-8438-412EDA792C3F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979E9-8FC2-4453-8679-3D175B56E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7962" y="45516801"/>
            <a:ext cx="47157638" cy="128735669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13282" y="45516801"/>
            <a:ext cx="47157642" cy="128735669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5E50-C484-41B2-90BF-01022E554333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95B8C-68F8-40BF-8B28-56625934D0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464736"/>
            <a:ext cx="2633472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187269"/>
            <a:ext cx="12928602" cy="3412064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11599333"/>
            <a:ext cx="12928602" cy="21073536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8187269"/>
            <a:ext cx="12933680" cy="3412064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11599333"/>
            <a:ext cx="12933680" cy="21073536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86A5C-FB77-4C17-83F3-BF7357DEC588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68BD3-37AB-4200-BC3C-4F54778D11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1B94-2100-4B5E-95F5-A8D73CBB3ECF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3B997-42B8-4E74-8FD6-5EA5249CE1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E433-20FE-4056-BDF4-E5BC41CDE3A5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5D882-8584-42C5-868A-646036B8B2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2" y="1456267"/>
            <a:ext cx="9626602" cy="6197600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456270"/>
            <a:ext cx="16357600" cy="31216603"/>
          </a:xfrm>
        </p:spPr>
        <p:txBody>
          <a:bodyPr/>
          <a:lstStyle>
            <a:lvl1pPr>
              <a:defRPr sz="13900"/>
            </a:lvl1pPr>
            <a:lvl2pPr>
              <a:defRPr sz="12200"/>
            </a:lvl2pPr>
            <a:lvl3pPr>
              <a:defRPr sz="104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2" y="7653870"/>
            <a:ext cx="9626602" cy="25019003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A9124-EFF5-4EBC-A39C-34100FFB99F8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57088-6F82-4A9F-AFD0-B3A7BC7233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5603201"/>
            <a:ext cx="17556480" cy="3022603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268133"/>
            <a:ext cx="1755648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3900"/>
            </a:lvl1pPr>
            <a:lvl2pPr marL="1985528" indent="0">
              <a:buNone/>
              <a:defRPr sz="12200"/>
            </a:lvl2pPr>
            <a:lvl3pPr marL="3971056" indent="0">
              <a:buNone/>
              <a:defRPr sz="10400"/>
            </a:lvl3pPr>
            <a:lvl4pPr marL="5956584" indent="0">
              <a:buNone/>
              <a:defRPr sz="8700"/>
            </a:lvl4pPr>
            <a:lvl5pPr marL="7942113" indent="0">
              <a:buNone/>
              <a:defRPr sz="8700"/>
            </a:lvl5pPr>
            <a:lvl6pPr marL="9927641" indent="0">
              <a:buNone/>
              <a:defRPr sz="8700"/>
            </a:lvl6pPr>
            <a:lvl7pPr marL="11913169" indent="0">
              <a:buNone/>
              <a:defRPr sz="8700"/>
            </a:lvl7pPr>
            <a:lvl8pPr marL="13898697" indent="0">
              <a:buNone/>
              <a:defRPr sz="8700"/>
            </a:lvl8pPr>
            <a:lvl9pPr marL="15884225" indent="0">
              <a:buNone/>
              <a:defRPr sz="8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28625804"/>
            <a:ext cx="17556480" cy="4292597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50D20-C078-426D-A647-8462AA0B2A85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0D37D-444F-4394-AE8F-B802213704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63675" y="1465263"/>
            <a:ext cx="263334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106" tIns="198553" rIns="397106" bIns="1985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8534400"/>
            <a:ext cx="26333450" cy="2413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106" tIns="198553" rIns="397106" bIns="1985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</p:spPr>
        <p:txBody>
          <a:bodyPr vert="horz" wrap="square" lIns="397106" tIns="198553" rIns="397106" bIns="198553" numCol="1" anchor="ctr" anchorCtr="0" compatLnSpc="1">
            <a:prstTxWarp prst="textNoShape">
              <a:avLst/>
            </a:prstTxWarp>
          </a:bodyPr>
          <a:lstStyle>
            <a:lvl1pPr>
              <a:defRPr sz="5200">
                <a:solidFill>
                  <a:srgbClr val="898989"/>
                </a:solidFill>
                <a:latin typeface="Calibri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8AC2EA99-D36F-490C-BD39-E3C482C07ADA}" type="datetime1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</p:spPr>
        <p:txBody>
          <a:bodyPr vert="horz" wrap="square" lIns="397106" tIns="198553" rIns="397106" bIns="198553" numCol="1" anchor="ctr" anchorCtr="0" compatLnSpc="1">
            <a:prstTxWarp prst="textNoShape">
              <a:avLst/>
            </a:prstTxWarp>
          </a:bodyPr>
          <a:lstStyle>
            <a:lvl1pPr algn="ctr">
              <a:defRPr sz="5200">
                <a:solidFill>
                  <a:srgbClr val="898989"/>
                </a:solidFill>
                <a:latin typeface="Calibri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</p:spPr>
        <p:txBody>
          <a:bodyPr vert="horz" wrap="square" lIns="397106" tIns="198553" rIns="397106" bIns="198553" numCol="1" anchor="ctr" anchorCtr="0" compatLnSpc="1">
            <a:prstTxWarp prst="textNoShape">
              <a:avLst/>
            </a:prstTxWarp>
          </a:bodyPr>
          <a:lstStyle>
            <a:lvl1pPr algn="r">
              <a:defRPr sz="5200">
                <a:solidFill>
                  <a:srgbClr val="898989"/>
                </a:solidFill>
                <a:latin typeface="Calibri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8F1F6918-6E9F-4266-944D-3DB3E980C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970338" rtl="0" eaLnBrk="0" fontAlgn="base" hangingPunct="0">
        <a:spcBef>
          <a:spcPct val="0"/>
        </a:spcBef>
        <a:spcAft>
          <a:spcPct val="0"/>
        </a:spcAft>
        <a:defRPr sz="19100" kern="1200">
          <a:solidFill>
            <a:schemeClr val="tx1"/>
          </a:solidFill>
          <a:latin typeface="+mj-lt"/>
          <a:ea typeface="ＭＳ Ｐゴシック" pitchFamily="-109" charset="-128"/>
          <a:cs typeface="+mj-cs"/>
        </a:defRPr>
      </a:lvl1pPr>
      <a:lvl2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ＭＳ Ｐゴシック" pitchFamily="-109" charset="-128"/>
        </a:defRPr>
      </a:lvl2pPr>
      <a:lvl3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ＭＳ Ｐゴシック" pitchFamily="-109" charset="-128"/>
        </a:defRPr>
      </a:lvl3pPr>
      <a:lvl4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ＭＳ Ｐゴシック" pitchFamily="-109" charset="-128"/>
        </a:defRPr>
      </a:lvl4pPr>
      <a:lvl5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ＭＳ Ｐゴシック" pitchFamily="-109" charset="-128"/>
        </a:defRPr>
      </a:lvl5pPr>
      <a:lvl6pPr marL="4572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6pPr>
      <a:lvl7pPr marL="9144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7pPr>
      <a:lvl8pPr marL="13716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8pPr>
      <a:lvl9pPr marL="18288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9pPr>
    </p:titleStyle>
    <p:bodyStyle>
      <a:lvl1pPr marL="1489075" indent="-1489075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9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1pPr>
      <a:lvl2pPr marL="3225800" indent="-123983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2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4962525" indent="-99218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6948488" indent="-99218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7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8934450" indent="-99218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7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10920405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05933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891461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876989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85528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71056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56584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42113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27641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13169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898697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84225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9" y="2026920"/>
            <a:ext cx="3389376" cy="3078480"/>
          </a:xfrm>
          <a:prstGeom prst="rect">
            <a:avLst/>
          </a:prstGeom>
        </p:spPr>
      </p:pic>
      <p:sp>
        <p:nvSpPr>
          <p:cNvPr id="16" name="Rectangle 15"/>
          <p:cNvSpPr>
            <a:spLocks noChangeAspect="1"/>
          </p:cNvSpPr>
          <p:nvPr/>
        </p:nvSpPr>
        <p:spPr>
          <a:xfrm>
            <a:off x="414370" y="6781800"/>
            <a:ext cx="9223343" cy="117900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642" y="6789482"/>
            <a:ext cx="9237630" cy="1015663"/>
          </a:xfrm>
          <a:prstGeom prst="rect">
            <a:avLst/>
          </a:prstGeom>
          <a:gradFill flip="none" rotWithShape="1">
            <a:gsLst>
              <a:gs pos="0">
                <a:srgbClr val="990033">
                  <a:shade val="30000"/>
                  <a:satMod val="115000"/>
                </a:srgbClr>
              </a:gs>
              <a:gs pos="50000">
                <a:srgbClr val="990033">
                  <a:shade val="67500"/>
                  <a:satMod val="115000"/>
                </a:srgbClr>
              </a:gs>
              <a:gs pos="100000">
                <a:srgbClr val="9900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  <a:cs typeface="+mn-cs"/>
              </a:rPr>
              <a:t>Abstract</a:t>
            </a:r>
          </a:p>
        </p:txBody>
      </p:sp>
      <p:sp>
        <p:nvSpPr>
          <p:cNvPr id="14341" name="TextBox 12"/>
          <p:cNvSpPr txBox="1">
            <a:spLocks noChangeArrowheads="1"/>
          </p:cNvSpPr>
          <p:nvPr/>
        </p:nvSpPr>
        <p:spPr bwMode="auto">
          <a:xfrm>
            <a:off x="932657" y="7987963"/>
            <a:ext cx="8229600" cy="104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Develop smart city surveillance system using vehicles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Crowdsources real-time urban events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Utilizes vehicle-mounted cameras and GPS for accurate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Upload data to database through cloud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Data distributed to clients through cloud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System performs with low wait times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058400" y="11056846"/>
            <a:ext cx="9144000" cy="2501969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17993" y="17556189"/>
            <a:ext cx="9143999" cy="10188624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58400" y="11056846"/>
            <a:ext cx="9144000" cy="1015663"/>
          </a:xfrm>
          <a:prstGeom prst="rect">
            <a:avLst/>
          </a:prstGeom>
          <a:gradFill flip="none" rotWithShape="1">
            <a:gsLst>
              <a:gs pos="0">
                <a:srgbClr val="990033">
                  <a:shade val="30000"/>
                  <a:satMod val="115000"/>
                </a:srgbClr>
              </a:gs>
              <a:gs pos="50000">
                <a:srgbClr val="990033">
                  <a:shade val="67500"/>
                  <a:satMod val="115000"/>
                </a:srgbClr>
              </a:gs>
              <a:gs pos="100000">
                <a:srgbClr val="9900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  <a:cs typeface="+mn-cs"/>
              </a:rPr>
              <a:t>System Design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630694" y="17556188"/>
            <a:ext cx="9143999" cy="1015663"/>
          </a:xfrm>
          <a:prstGeom prst="rect">
            <a:avLst/>
          </a:prstGeom>
          <a:gradFill flip="none" rotWithShape="1">
            <a:gsLst>
              <a:gs pos="0">
                <a:srgbClr val="990033">
                  <a:shade val="30000"/>
                  <a:satMod val="115000"/>
                </a:srgbClr>
              </a:gs>
              <a:gs pos="50000">
                <a:srgbClr val="990033">
                  <a:shade val="67500"/>
                  <a:satMod val="115000"/>
                </a:srgbClr>
              </a:gs>
              <a:gs pos="100000">
                <a:srgbClr val="9900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  <a:cs typeface="+mn-cs"/>
              </a:rPr>
              <a:t>Completed Tasks</a:t>
            </a:r>
          </a:p>
        </p:txBody>
      </p:sp>
      <p:sp>
        <p:nvSpPr>
          <p:cNvPr id="14370" name="TextBox 5"/>
          <p:cNvSpPr txBox="1">
            <a:spLocks noChangeArrowheads="1"/>
          </p:cNvSpPr>
          <p:nvPr/>
        </p:nvSpPr>
        <p:spPr bwMode="auto">
          <a:xfrm>
            <a:off x="1" y="1381304"/>
            <a:ext cx="292608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Times New Roman" pitchFamily="18" charset="0"/>
              </a:rPr>
              <a:t>Smart City Surveillance Running On Vehicles</a:t>
            </a:r>
          </a:p>
          <a:p>
            <a:pPr algn="ctr"/>
            <a:r>
              <a:rPr lang="en-US" sz="4800" b="1" dirty="0">
                <a:latin typeface="Times New Roman" pitchFamily="18" charset="0"/>
              </a:rPr>
              <a:t>Alex Canner, Sam Canner, </a:t>
            </a:r>
            <a:r>
              <a:rPr lang="en-US" sz="4800" b="1" dirty="0" err="1">
                <a:latin typeface="Times New Roman" pitchFamily="18" charset="0"/>
              </a:rPr>
              <a:t>Ma’ayan</a:t>
            </a:r>
            <a:r>
              <a:rPr lang="en-US" sz="4800" b="1" dirty="0">
                <a:latin typeface="Times New Roman" pitchFamily="18" charset="0"/>
              </a:rPr>
              <a:t> </a:t>
            </a:r>
            <a:r>
              <a:rPr lang="en-US" sz="4800" b="1" dirty="0" err="1">
                <a:latin typeface="Times New Roman" pitchFamily="18" charset="0"/>
              </a:rPr>
              <a:t>Doron</a:t>
            </a:r>
            <a:r>
              <a:rPr lang="en-US" sz="4800" b="1" dirty="0">
                <a:latin typeface="Times New Roman" pitchFamily="18" charset="0"/>
              </a:rPr>
              <a:t> and </a:t>
            </a:r>
            <a:r>
              <a:rPr lang="en-US" sz="4800" b="1" dirty="0" err="1">
                <a:latin typeface="Times New Roman" pitchFamily="18" charset="0"/>
              </a:rPr>
              <a:t>Hongbo</a:t>
            </a:r>
            <a:r>
              <a:rPr lang="en-US" sz="4800" b="1" dirty="0">
                <a:latin typeface="Times New Roman" pitchFamily="18" charset="0"/>
              </a:rPr>
              <a:t> Liu</a:t>
            </a:r>
          </a:p>
          <a:p>
            <a:pPr algn="ctr"/>
            <a:r>
              <a:rPr lang="en-US" sz="5400" b="1" dirty="0">
                <a:latin typeface="Times New Roman" pitchFamily="18" charset="0"/>
              </a:rPr>
              <a:t>Purdue University School of Engineering</a:t>
            </a:r>
          </a:p>
          <a:p>
            <a:pPr algn="ctr"/>
            <a:r>
              <a:rPr lang="en-US" sz="5400" b="1" dirty="0">
                <a:latin typeface="Times New Roman" pitchFamily="18" charset="0"/>
              </a:rPr>
              <a:t>Indiana University-Purdue University Indianapolis</a:t>
            </a:r>
          </a:p>
        </p:txBody>
      </p:sp>
      <p:sp>
        <p:nvSpPr>
          <p:cNvPr id="14351" name="TextBox 27"/>
          <p:cNvSpPr txBox="1">
            <a:spLocks noChangeArrowheads="1"/>
          </p:cNvSpPr>
          <p:nvPr/>
        </p:nvSpPr>
        <p:spPr bwMode="auto">
          <a:xfrm>
            <a:off x="20100594" y="19028337"/>
            <a:ext cx="8204200" cy="821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Server accepts clients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Clients can submit queries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Server can access database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Database saves queries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Database saves information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Server can respond to clients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Can dictate vehicle target locations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Database sends data to clients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Retrieves vehicle locations</a:t>
            </a:r>
          </a:p>
        </p:txBody>
      </p:sp>
      <p:sp>
        <p:nvSpPr>
          <p:cNvPr id="2" name="Rectangle 18"/>
          <p:cNvSpPr/>
          <p:nvPr/>
        </p:nvSpPr>
        <p:spPr>
          <a:xfrm>
            <a:off x="493713" y="19278755"/>
            <a:ext cx="9144000" cy="930928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713" y="19278755"/>
            <a:ext cx="9144000" cy="1938992"/>
          </a:xfrm>
          <a:prstGeom prst="rect">
            <a:avLst/>
          </a:prstGeom>
          <a:gradFill flip="none" rotWithShape="1">
            <a:gsLst>
              <a:gs pos="0">
                <a:srgbClr val="990033">
                  <a:shade val="30000"/>
                  <a:satMod val="115000"/>
                </a:srgbClr>
              </a:gs>
              <a:gs pos="50000">
                <a:srgbClr val="990033">
                  <a:shade val="67500"/>
                  <a:satMod val="115000"/>
                </a:srgbClr>
              </a:gs>
              <a:gs pos="100000">
                <a:srgbClr val="9900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  <a:cs typeface="+mn-cs"/>
              </a:rPr>
              <a:t>Critical Algorithms/Components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832" y="1914704"/>
            <a:ext cx="5698861" cy="3190696"/>
          </a:xfrm>
          <a:prstGeom prst="rect">
            <a:avLst/>
          </a:prstGeom>
        </p:spPr>
      </p:pic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10576953" y="18571851"/>
            <a:ext cx="82065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b="1" dirty="0">
                <a:latin typeface="Calibri" pitchFamily="34" charset="0"/>
              </a:rPr>
              <a:t>Task Data Model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79513" y="21211030"/>
            <a:ext cx="8206581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Customized User Query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Node.js’ </a:t>
            </a:r>
            <a:r>
              <a:rPr lang="en-US" sz="4800" b="1" dirty="0" err="1">
                <a:latin typeface="Calibri" pitchFamily="34" charset="0"/>
              </a:rPr>
              <a:t>asynchronicity</a:t>
            </a:r>
            <a:endParaRPr lang="en-US" sz="4800" b="1" dirty="0">
              <a:latin typeface="Calibri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err="1">
                <a:latin typeface="Calibri" pitchFamily="34" charset="0"/>
              </a:rPr>
              <a:t>Mysql</a:t>
            </a:r>
            <a:r>
              <a:rPr lang="en-US" sz="4800" b="1" dirty="0">
                <a:latin typeface="Calibri" pitchFamily="34" charset="0"/>
              </a:rPr>
              <a:t> database interaction</a:t>
            </a:r>
          </a:p>
          <a:p>
            <a:pPr marL="2670175" lvl="1" indent="-6858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itchFamily="34" charset="0"/>
              </a:rPr>
              <a:t>Holds road conditions and vehicle locations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Timestamp algorithm</a:t>
            </a:r>
          </a:p>
          <a:p>
            <a:pPr marL="2670175" lvl="1" indent="-6858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itchFamily="34" charset="0"/>
              </a:rPr>
              <a:t>Keeps track of time the requests are made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Concurrent query handling</a:t>
            </a:r>
          </a:p>
          <a:p>
            <a:pPr marL="2670175" lvl="1" indent="-6858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itchFamily="34" charset="0"/>
              </a:rPr>
              <a:t>The server allows multiple clients to connect at once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659600" y="7784426"/>
            <a:ext cx="9144000" cy="931527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800" b="1" dirty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659600" y="6781800"/>
            <a:ext cx="9144000" cy="1015663"/>
          </a:xfrm>
          <a:prstGeom prst="rect">
            <a:avLst/>
          </a:prstGeom>
          <a:gradFill flip="none" rotWithShape="1">
            <a:gsLst>
              <a:gs pos="0">
                <a:srgbClr val="990033">
                  <a:shade val="30000"/>
                  <a:satMod val="115000"/>
                </a:srgbClr>
              </a:gs>
              <a:gs pos="50000">
                <a:srgbClr val="990033">
                  <a:shade val="67500"/>
                  <a:satMod val="115000"/>
                </a:srgbClr>
              </a:gs>
              <a:gs pos="100000">
                <a:srgbClr val="9900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  <a:cs typeface="+mn-cs"/>
              </a:rPr>
              <a:t>Performance Evaluation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596099" y="28233957"/>
            <a:ext cx="9143999" cy="784674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608800" y="28233956"/>
            <a:ext cx="9143999" cy="1000274"/>
          </a:xfrm>
          <a:prstGeom prst="rect">
            <a:avLst/>
          </a:prstGeom>
          <a:gradFill flip="none" rotWithShape="1">
            <a:gsLst>
              <a:gs pos="0">
                <a:srgbClr val="990033">
                  <a:shade val="30000"/>
                  <a:satMod val="115000"/>
                </a:srgbClr>
              </a:gs>
              <a:gs pos="50000">
                <a:srgbClr val="990033">
                  <a:shade val="67500"/>
                  <a:satMod val="115000"/>
                </a:srgbClr>
              </a:gs>
              <a:gs pos="100000">
                <a:srgbClr val="9900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900" b="1" dirty="0"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  <a:cs typeface="+mn-cs"/>
              </a:rPr>
              <a:t>Future Work and References</a:t>
            </a:r>
          </a:p>
        </p:txBody>
      </p:sp>
      <p:sp>
        <p:nvSpPr>
          <p:cNvPr id="35" name="TextBox 27"/>
          <p:cNvSpPr txBox="1">
            <a:spLocks noChangeArrowheads="1"/>
          </p:cNvSpPr>
          <p:nvPr/>
        </p:nvSpPr>
        <p:spPr bwMode="auto">
          <a:xfrm>
            <a:off x="20051913" y="29460887"/>
            <a:ext cx="8204200" cy="717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>
                <a:latin typeface="Calibri" pitchFamily="34" charset="0"/>
              </a:rPr>
              <a:t>Connect the server to vehicles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>
                <a:latin typeface="Calibri" pitchFamily="34" charset="0"/>
              </a:rPr>
              <a:t>Connect server to android devices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>
                <a:latin typeface="Calibri" pitchFamily="34" charset="0"/>
              </a:rPr>
              <a:t>Trajectory dictation</a:t>
            </a:r>
          </a:p>
          <a:p>
            <a:endParaRPr lang="en-US" sz="2000" b="1" dirty="0">
              <a:latin typeface="Calibri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C. (2016, June 21). Smart City Illustration [Digital image]. Retrieved July 15, 2016, from http://www.geospatialworld.net/understanding-smart-city-solutions/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Pavlov, D. V., Dr., &amp; </a:t>
            </a:r>
            <a:r>
              <a:rPr lang="en-US" sz="2400" b="1" dirty="0" err="1">
                <a:latin typeface="Calibri" pitchFamily="34" charset="0"/>
              </a:rPr>
              <a:t>Lupu</a:t>
            </a:r>
            <a:r>
              <a:rPr lang="en-US" sz="2400" b="1" dirty="0">
                <a:latin typeface="Calibri" pitchFamily="34" charset="0"/>
              </a:rPr>
              <a:t>, E., Dr. (2013). Hive: An Extensible and Scalable Framework For Mobile Crowdsourcing (Rep.). London: London Imperial College.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Smart City [Digital image]. (</a:t>
            </a:r>
            <a:r>
              <a:rPr lang="en-US" sz="2400" b="1" dirty="0" err="1">
                <a:latin typeface="Calibri" pitchFamily="34" charset="0"/>
              </a:rPr>
              <a:t>n.d.</a:t>
            </a:r>
            <a:r>
              <a:rPr lang="en-US" sz="2400" b="1" dirty="0">
                <a:latin typeface="Calibri" pitchFamily="34" charset="0"/>
              </a:rPr>
              <a:t>). Retrieved July 15, 2016, from images.google.com 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8"/>
          <a:stretch/>
        </p:blipFill>
        <p:spPr>
          <a:xfrm>
            <a:off x="10361328" y="19574470"/>
            <a:ext cx="8258175" cy="7247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5" t="2530" r="9463" b="9234"/>
          <a:stretch/>
        </p:blipFill>
        <p:spPr>
          <a:xfrm>
            <a:off x="10576953" y="28803600"/>
            <a:ext cx="8305801" cy="6858000"/>
          </a:xfrm>
          <a:prstGeom prst="rect">
            <a:avLst/>
          </a:prstGeom>
        </p:spPr>
      </p:pic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10547858" y="27816828"/>
            <a:ext cx="82065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b="1" dirty="0">
                <a:latin typeface="Calibri" pitchFamily="34" charset="0"/>
              </a:rPr>
              <a:t>Client Architecture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298" y="7853245"/>
            <a:ext cx="8229600" cy="6172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48551" y="13963110"/>
            <a:ext cx="8394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The median </a:t>
            </a:r>
            <a:r>
              <a:rPr lang="en-US" sz="4800" b="1">
                <a:latin typeface="Calibri" pitchFamily="34" charset="0"/>
              </a:rPr>
              <a:t>wait times are </a:t>
            </a:r>
            <a:r>
              <a:rPr lang="en-US" sz="4800" b="1" dirty="0">
                <a:latin typeface="Calibri" pitchFamily="34" charset="0"/>
              </a:rPr>
              <a:t>similar as clients increase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itchFamily="34" charset="0"/>
              </a:rPr>
              <a:t>As clients increase, the extremes become more polar</a:t>
            </a:r>
          </a:p>
        </p:txBody>
      </p:sp>
      <p:pic>
        <p:nvPicPr>
          <p:cNvPr id="1026" name="Picture 2" descr="http://www.geospatialworld.net/wp-content/uploads/2016/06/smart-city-illustration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-391" r="19433" b="1"/>
          <a:stretch/>
        </p:blipFill>
        <p:spPr bwMode="auto">
          <a:xfrm>
            <a:off x="526427" y="29674240"/>
            <a:ext cx="9144001" cy="640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828" y="12658228"/>
            <a:ext cx="8648240" cy="5405150"/>
          </a:xfrm>
          <a:prstGeom prst="rect">
            <a:avLst/>
          </a:prstGeom>
        </p:spPr>
      </p:pic>
      <p:pic>
        <p:nvPicPr>
          <p:cNvPr id="7" name="Picture 2" descr="http://odishasuntimes.com/wp-content/uploads/2015/10/Smart-city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0"/>
          <a:stretch/>
        </p:blipFill>
        <p:spPr bwMode="auto">
          <a:xfrm>
            <a:off x="10134600" y="6781800"/>
            <a:ext cx="9089231" cy="38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266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Office Theme</vt:lpstr>
      <vt:lpstr>PowerPoint Presentation</vt:lpstr>
    </vt:vector>
  </TitlesOfParts>
  <Company>IUPUI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OPD</dc:creator>
  <cp:lastModifiedBy>Samuel Canner</cp:lastModifiedBy>
  <cp:revision>110</cp:revision>
  <dcterms:created xsi:type="dcterms:W3CDTF">2008-06-11T00:47:41Z</dcterms:created>
  <dcterms:modified xsi:type="dcterms:W3CDTF">2016-07-16T01:52:33Z</dcterms:modified>
</cp:coreProperties>
</file>