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9" r:id="rId2"/>
    <p:sldId id="258" r:id="rId3"/>
    <p:sldId id="271" r:id="rId4"/>
    <p:sldId id="260" r:id="rId5"/>
    <p:sldId id="261" r:id="rId6"/>
    <p:sldId id="263" r:id="rId7"/>
    <p:sldId id="264" r:id="rId8"/>
    <p:sldId id="265" r:id="rId9"/>
    <p:sldId id="267" r:id="rId10"/>
    <p:sldId id="262" r:id="rId11"/>
    <p:sldId id="270" r:id="rId12"/>
    <p:sldId id="269" r:id="rId13"/>
    <p:sldId id="274" r:id="rId14"/>
    <p:sldId id="266" r:id="rId15"/>
    <p:sldId id="272" r:id="rId16"/>
    <p:sldId id="273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4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7"/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Engineering Education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 Engineering Education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The Problem</c:v>
                </c:pt>
                <c:pt idx="1">
                  <c:v>All Other Problems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2</c:v>
                </c:pt>
              </c:numCache>
            </c:numRef>
          </c:val>
        </c:ser>
        <c:axId val="63238144"/>
        <c:axId val="63241216"/>
      </c:barChart>
      <c:catAx>
        <c:axId val="63238144"/>
        <c:scaling>
          <c:orientation val="minMax"/>
        </c:scaling>
        <c:axPos val="b"/>
        <c:tickLblPos val="nextTo"/>
        <c:crossAx val="63241216"/>
        <c:crosses val="autoZero"/>
        <c:auto val="1"/>
        <c:lblAlgn val="ctr"/>
        <c:lblOffset val="100"/>
      </c:catAx>
      <c:valAx>
        <c:axId val="63241216"/>
        <c:scaling>
          <c:orientation val="minMax"/>
        </c:scaling>
        <c:delete val="1"/>
        <c:axPos val="l"/>
        <c:numFmt formatCode="General" sourceLinked="1"/>
        <c:tickLblPos val="nextTo"/>
        <c:crossAx val="632381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title>
      <c:tx>
        <c:rich>
          <a:bodyPr/>
          <a:lstStyle/>
          <a:p>
            <a:pPr>
              <a:defRPr sz="3200"/>
            </a:pPr>
            <a:r>
              <a:rPr lang="en-US" sz="3200" dirty="0"/>
              <a:t>Students in </a:t>
            </a:r>
            <a:r>
              <a:rPr lang="en-US" sz="3200" i="1" baseline="0" dirty="0" smtClean="0"/>
              <a:t>Conversational </a:t>
            </a:r>
            <a:r>
              <a:rPr lang="en-US" sz="3200" i="1" dirty="0" smtClean="0"/>
              <a:t>Mongolian</a:t>
            </a:r>
            <a:endParaRPr lang="en-US" sz="3200" i="1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in Intro to Mongolian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Don't Speak Mongolian</c:v>
                </c:pt>
                <c:pt idx="1">
                  <c:v>Are In the Wrong Class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58341742004471664"/>
          <c:y val="0.38783834512124821"/>
          <c:w val="0.40732332069602412"/>
          <c:h val="0.35919515912967032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</c:chart>
  <c:spPr>
    <a:noFill/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title>
      <c:tx>
        <c:rich>
          <a:bodyPr/>
          <a:lstStyle/>
          <a:p>
            <a:pPr>
              <a:defRPr sz="3200"/>
            </a:pPr>
            <a:r>
              <a:rPr lang="en-US" sz="3200" dirty="0"/>
              <a:t>Students in </a:t>
            </a:r>
            <a:r>
              <a:rPr lang="en-US" sz="3200" i="1" baseline="0" dirty="0" smtClean="0"/>
              <a:t>Systems Analysis &amp; Design</a:t>
            </a:r>
            <a:endParaRPr lang="en-US" sz="3200" i="1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in Conversational Mongolian</c:v>
                </c:pt>
              </c:strCache>
            </c:strRef>
          </c:tx>
          <c:dLbls>
            <c:showPercent val="1"/>
          </c:dLbls>
          <c:cat>
            <c:strRef>
              <c:f>Sheet1!$A$2:$A$6</c:f>
              <c:strCache>
                <c:ptCount val="5"/>
                <c:pt idx="0">
                  <c:v>Think HTML is Programming</c:v>
                </c:pt>
                <c:pt idx="1">
                  <c:v>Retired COBOL Experts</c:v>
                </c:pt>
                <c:pt idx="2">
                  <c:v>VB.NET Dragger-Droppers</c:v>
                </c:pt>
                <c:pt idx="3">
                  <c:v>Java Wizards</c:v>
                </c:pt>
                <c:pt idx="4">
                  <c:v>Lisp Hackers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1.5</c:v>
                </c:pt>
                <c:pt idx="2">
                  <c:v>9</c:v>
                </c:pt>
                <c:pt idx="3">
                  <c:v>4</c:v>
                </c:pt>
                <c:pt idx="4">
                  <c:v>1.7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54483717313113633"/>
          <c:y val="0.25113113601308945"/>
          <c:w val="0.44590356760960437"/>
          <c:h val="0.56951396704826962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</c:chart>
  <c:spPr>
    <a:noFill/>
  </c:spPr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title>
      <c:tx>
        <c:rich>
          <a:bodyPr/>
          <a:lstStyle/>
          <a:p>
            <a:pPr>
              <a:defRPr sz="3200"/>
            </a:pPr>
            <a:r>
              <a:rPr lang="en-US" sz="3200" dirty="0"/>
              <a:t>Students </a:t>
            </a:r>
            <a:r>
              <a:rPr lang="en-US" sz="3200" dirty="0" smtClean="0"/>
              <a:t>After </a:t>
            </a:r>
            <a:r>
              <a:rPr lang="en-US" sz="3200" i="0" baseline="0" dirty="0" smtClean="0"/>
              <a:t>Engineering School</a:t>
            </a:r>
            <a:endParaRPr lang="en-US" sz="3200" i="0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in Conversational Mongolian</c:v>
                </c:pt>
              </c:strCache>
            </c:strRef>
          </c:tx>
          <c:dLbls>
            <c:showPercent val="1"/>
          </c:dLbls>
          <c:cat>
            <c:strRef>
              <c:f>Sheet1!$A$2:$A$6</c:f>
              <c:strCache>
                <c:ptCount val="5"/>
                <c:pt idx="0">
                  <c:v>CRUD Monkeys</c:v>
                </c:pt>
                <c:pt idx="1">
                  <c:v>Middle Managers</c:v>
                </c:pt>
                <c:pt idx="2">
                  <c:v>System Administrators</c:v>
                </c:pt>
                <c:pt idx="3">
                  <c:v>Best Buy "Blue Shirts"</c:v>
                </c:pt>
                <c:pt idx="4">
                  <c:v>Lawyers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9</c:v>
                </c:pt>
                <c:pt idx="3">
                  <c:v>4.5</c:v>
                </c:pt>
                <c:pt idx="4">
                  <c:v>1.7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54483717313113633"/>
          <c:y val="0.25113113601308923"/>
          <c:w val="0.44590356760960448"/>
          <c:h val="0.56951396704826929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</c:chart>
  <c:spPr>
    <a:noFill/>
  </c:spPr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C876-5605-4356-B436-8C73E255F0A4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952A7-E910-4919-9CF7-3C75F5D26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BCC05-A61B-41C2-80B6-C8B33DF63092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11C7-D263-4BE5-917D-AB63281089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11C7-D263-4BE5-917D-AB63281089E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C:\Documents and Settings\tgarrita\Desktop\cilt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4800"/>
            <a:ext cx="7572375" cy="23431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BEAF0-B9D2-4815-9249-C583D40ADE62}" type="datetimeFigureOut">
              <a:rPr lang="en-US" smtClean="0"/>
              <a:pPr/>
              <a:t>3/10/2009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EE29-11FB-48BD-8903-E6F2E94C9FE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pic>
          <p:nvPicPr>
            <p:cNvPr id="8" name="Picture 4" descr="http://dailysplice.com/assets/IUPUI-Impact-logo.jpg"/>
            <p:cNvPicPr>
              <a:picLocks noChangeAspect="1" noChangeArrowheads="1"/>
            </p:cNvPicPr>
            <p:nvPr/>
          </p:nvPicPr>
          <p:blipFill>
            <a:blip r:embed="rId14"/>
            <a:srcRect t="34783" b="52174"/>
            <a:stretch>
              <a:fillRect/>
            </a:stretch>
          </p:blipFill>
          <p:spPr bwMode="auto">
            <a:xfrm>
              <a:off x="5638800" y="6400800"/>
              <a:ext cx="3505200" cy="457200"/>
            </a:xfrm>
            <a:prstGeom prst="rect">
              <a:avLst/>
            </a:prstGeom>
            <a:noFill/>
          </p:spPr>
        </p:pic>
        <p:pic>
          <p:nvPicPr>
            <p:cNvPr id="9" name="Picture 4" descr="http://dailysplice.com/assets/IUPUI-Impact-logo.jpg"/>
            <p:cNvPicPr>
              <a:picLocks noChangeAspect="1" noChangeArrowheads="1"/>
            </p:cNvPicPr>
            <p:nvPr/>
          </p:nvPicPr>
          <p:blipFill>
            <a:blip r:embed="rId14"/>
            <a:srcRect l="76087" t="34783" b="52174"/>
            <a:stretch>
              <a:fillRect/>
            </a:stretch>
          </p:blipFill>
          <p:spPr bwMode="auto">
            <a:xfrm>
              <a:off x="0" y="6400800"/>
              <a:ext cx="2438400" cy="457200"/>
            </a:xfrm>
            <a:prstGeom prst="rect">
              <a:avLst/>
            </a:prstGeom>
            <a:noFill/>
          </p:spPr>
        </p:pic>
        <p:pic>
          <p:nvPicPr>
            <p:cNvPr id="10" name="Picture 4" descr="http://dailysplice.com/assets/IUPUI-Impact-logo.jpg"/>
            <p:cNvPicPr>
              <a:picLocks noChangeAspect="1" noChangeArrowheads="1"/>
            </p:cNvPicPr>
            <p:nvPr/>
          </p:nvPicPr>
          <p:blipFill>
            <a:blip r:embed="rId14"/>
            <a:srcRect l="76087" t="34783" b="52174"/>
            <a:stretch>
              <a:fillRect/>
            </a:stretch>
          </p:blipFill>
          <p:spPr bwMode="auto">
            <a:xfrm rot="10800000">
              <a:off x="2438400" y="6400800"/>
              <a:ext cx="3338286" cy="457200"/>
            </a:xfrm>
            <a:prstGeom prst="rect">
              <a:avLst/>
            </a:prstGeom>
            <a:noFill/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Teaching Ruby as a First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Robby Slaughter / robslaug@iupui.edu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Weird Result #2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/>
              <a:t>Mystery of “b := (b = false</a:t>
            </a:r>
            <a:r>
              <a:rPr lang="en-US" dirty="0" smtClean="0"/>
              <a:t>)”, </a:t>
            </a:r>
            <a:r>
              <a:rPr lang="en-US" dirty="0" err="1" smtClean="0"/>
              <a:t>Reges</a:t>
            </a:r>
            <a:r>
              <a:rPr lang="en-US" dirty="0" smtClean="0"/>
              <a:t> (2008)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One AP CS test question had a</a:t>
            </a:r>
            <a:br>
              <a:rPr lang="en-US" dirty="0" smtClean="0"/>
            </a:br>
            <a:r>
              <a:rPr lang="en-US" dirty="0" smtClean="0"/>
              <a:t>0.36 correlation with success!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Weird Result #3</a:t>
            </a:r>
            <a:endParaRPr lang="en-US" b="1" dirty="0" smtClean="0"/>
          </a:p>
          <a:p>
            <a:pPr marL="0" indent="0" algn="ctr">
              <a:buNone/>
            </a:pPr>
            <a:r>
              <a:rPr lang="en-US" sz="2600" dirty="0" smtClean="0"/>
              <a:t>Mental </a:t>
            </a:r>
            <a:r>
              <a:rPr lang="en-US" sz="2600" dirty="0" smtClean="0"/>
              <a:t>Models</a:t>
            </a:r>
            <a:r>
              <a:rPr lang="en-US" sz="2600" dirty="0" smtClean="0"/>
              <a:t>, </a:t>
            </a:r>
            <a:r>
              <a:rPr lang="en-US" sz="2600" dirty="0" smtClean="0"/>
              <a:t>Consistency </a:t>
            </a:r>
            <a:r>
              <a:rPr lang="en-US" sz="2600" dirty="0" smtClean="0"/>
              <a:t>and </a:t>
            </a:r>
            <a:r>
              <a:rPr lang="en-US" sz="2600" dirty="0" smtClean="0"/>
              <a:t>Programming Aptitude</a:t>
            </a:r>
            <a:r>
              <a:rPr lang="en-US" sz="2600" dirty="0" smtClean="0"/>
              <a:t>,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Bornat</a:t>
            </a:r>
            <a:r>
              <a:rPr lang="en-US" sz="2800" dirty="0" smtClean="0"/>
              <a:t> (2008)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best pre-test for programming is consistency, but even this isn’t very good.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 l="25625" t="29091" r="36910" b="30390"/>
          <a:stretch>
            <a:fillRect/>
          </a:stretch>
        </p:blipFill>
        <p:spPr bwMode="auto">
          <a:xfrm>
            <a:off x="289276" y="381000"/>
            <a:ext cx="854992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Weird Result </a:t>
            </a:r>
            <a:r>
              <a:rPr lang="en-US" b="1" dirty="0" smtClean="0"/>
              <a:t>#4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“Unskilled </a:t>
            </a:r>
            <a:r>
              <a:rPr lang="en-US" dirty="0" smtClean="0"/>
              <a:t>and Unaware of It: How Difficulties in Recognizing One's Own Incompetence Lead to Inflated </a:t>
            </a:r>
            <a:r>
              <a:rPr lang="en-US" dirty="0" smtClean="0"/>
              <a:t>Self-Assessments” (Dunning 2003)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Incompetent individuals tend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Overestimate </a:t>
            </a:r>
            <a:r>
              <a:rPr lang="en-US" sz="2800" dirty="0" smtClean="0"/>
              <a:t>their own level of skill.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Fail to recognize </a:t>
            </a:r>
            <a:r>
              <a:rPr lang="en-US" sz="2800" dirty="0" smtClean="0"/>
              <a:t>genuine skill in others.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Fail to recognize </a:t>
            </a:r>
            <a:r>
              <a:rPr lang="en-US" sz="2800" dirty="0" smtClean="0"/>
              <a:t>the extremity of their inadequacy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dirty="0" smtClean="0"/>
              <a:t>Educators </a:t>
            </a:r>
            <a:r>
              <a:rPr lang="en-US" sz="2800" dirty="0" smtClean="0"/>
              <a:t>of computer science have  </a:t>
            </a:r>
            <a:r>
              <a:rPr lang="en-US" sz="2800" dirty="0" smtClean="0"/>
              <a:t>repeatedly </a:t>
            </a:r>
            <a:r>
              <a:rPr lang="en-US" sz="2800" dirty="0" smtClean="0"/>
              <a:t>observed that only </a:t>
            </a:r>
            <a:r>
              <a:rPr lang="en-US" sz="2800" dirty="0" smtClean="0"/>
              <a:t>about 2 out of every </a:t>
            </a:r>
            <a:r>
              <a:rPr lang="en-US" sz="2800" dirty="0" smtClean="0"/>
              <a:t>100 students </a:t>
            </a:r>
            <a:r>
              <a:rPr lang="en-US" sz="2800" dirty="0" smtClean="0"/>
              <a:t>enrolling in introductory </a:t>
            </a:r>
            <a:r>
              <a:rPr lang="en-US" sz="2800" dirty="0" smtClean="0"/>
              <a:t>programming classes </a:t>
            </a:r>
            <a:r>
              <a:rPr lang="en-US" sz="2800" dirty="0" smtClean="0"/>
              <a:t>really resonate with </a:t>
            </a:r>
            <a:r>
              <a:rPr lang="en-US" sz="2800" dirty="0" smtClean="0"/>
              <a:t>the </a:t>
            </a:r>
            <a:r>
              <a:rPr lang="en-US" sz="2800" dirty="0" smtClean="0"/>
              <a:t>subject and seem </a:t>
            </a:r>
            <a:r>
              <a:rPr lang="en-US" sz="2800" dirty="0" smtClean="0"/>
              <a:t>to be </a:t>
            </a:r>
            <a:r>
              <a:rPr lang="en-US" sz="2800" dirty="0" smtClean="0"/>
              <a:t>natural-born computer scientists…I conclude </a:t>
            </a:r>
            <a:r>
              <a:rPr lang="en-US" sz="2800" dirty="0" smtClean="0"/>
              <a:t>that roughly 2</a:t>
            </a:r>
            <a:r>
              <a:rPr lang="en-US" sz="2800" dirty="0" smtClean="0"/>
              <a:t>% of all people </a:t>
            </a:r>
            <a:r>
              <a:rPr lang="en-US" sz="2800" dirty="0" smtClean="0"/>
              <a:t>‘</a:t>
            </a:r>
            <a:r>
              <a:rPr lang="en-US" sz="2800" dirty="0" smtClean="0"/>
              <a:t>think algorithmically,’ </a:t>
            </a:r>
            <a:r>
              <a:rPr lang="en-US" sz="2800" dirty="0" smtClean="0"/>
              <a:t>in the sense that they can </a:t>
            </a:r>
            <a:r>
              <a:rPr lang="en-US" sz="2800" dirty="0" smtClean="0"/>
              <a:t>reason rapidly </a:t>
            </a:r>
            <a:r>
              <a:rPr lang="en-US" sz="2800" dirty="0" smtClean="0"/>
              <a:t>about algorithmic </a:t>
            </a:r>
            <a:r>
              <a:rPr lang="en-US" sz="2800" dirty="0" smtClean="0"/>
              <a:t>processes.” </a:t>
            </a:r>
            <a:r>
              <a:rPr lang="en-US" sz="2800" dirty="0" smtClean="0"/>
              <a:t>(2004)</a:t>
            </a:r>
          </a:p>
        </p:txBody>
      </p:sp>
      <p:pic>
        <p:nvPicPr>
          <p:cNvPr id="40962" name="Picture 2" descr="http://geekz.co.uk/shop/eler_knuth0_design_bi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600200"/>
            <a:ext cx="2614965" cy="439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Why not?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Nobody knows Ruby!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 don’t automatically slack off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Ruby syntax is clean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OO, no primitives or simple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Constructs lend to diagramming &amp; discussion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99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Challenges:</a:t>
            </a:r>
          </a:p>
          <a:p>
            <a:r>
              <a:rPr lang="en-US" dirty="0" smtClean="0"/>
              <a:t>Variations in student background</a:t>
            </a:r>
          </a:p>
          <a:p>
            <a:r>
              <a:rPr lang="en-US" dirty="0" smtClean="0"/>
              <a:t>Inflated student self-confidence</a:t>
            </a:r>
          </a:p>
          <a:p>
            <a:r>
              <a:rPr lang="en-US" dirty="0" smtClean="0"/>
              <a:t>“Language </a:t>
            </a:r>
            <a:r>
              <a:rPr lang="en-US" dirty="0" err="1" smtClean="0"/>
              <a:t>cruft</a:t>
            </a:r>
            <a:r>
              <a:rPr lang="en-US" dirty="0" smtClean="0"/>
              <a:t>” stalls learning</a:t>
            </a:r>
          </a:p>
          <a:p>
            <a:r>
              <a:rPr lang="en-US" dirty="0" smtClean="0"/>
              <a:t>Need to introduce OOP</a:t>
            </a:r>
          </a:p>
          <a:p>
            <a:r>
              <a:rPr lang="en-US" dirty="0" smtClean="0"/>
              <a:t>Need to motivate UML and SDLC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HOW RUBY?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Very carefully.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</a:t>
            </a:r>
            <a:r>
              <a:rPr lang="en-US" i="1" dirty="0" smtClean="0"/>
              <a:t>how</a:t>
            </a:r>
            <a:r>
              <a:rPr lang="en-US" dirty="0" smtClean="0"/>
              <a:t>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dirty="0" smtClean="0"/>
              <a:t>Not enough time to teach programming.</a:t>
            </a:r>
          </a:p>
          <a:p>
            <a:r>
              <a:rPr lang="en-US" dirty="0" smtClean="0"/>
              <a:t>Little evidence that one can teach programming.</a:t>
            </a:r>
          </a:p>
          <a:p>
            <a:r>
              <a:rPr lang="en-US" dirty="0" smtClean="0"/>
              <a:t>Many (most?) programmers are mostly self-taught</a:t>
            </a:r>
            <a:endParaRPr lang="en-US" dirty="0"/>
          </a:p>
        </p:txBody>
      </p:sp>
      <p:pic>
        <p:nvPicPr>
          <p:cNvPr id="62466" name="Picture 2" descr="http://rubypal.com/images/ruby-kit/rub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209800"/>
            <a:ext cx="2667000" cy="2671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</a:t>
            </a:r>
            <a:r>
              <a:rPr lang="en-US" i="1" dirty="0" smtClean="0"/>
              <a:t>how</a:t>
            </a:r>
            <a:r>
              <a:rPr lang="en-US" dirty="0" smtClean="0"/>
              <a:t>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257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Instead, assign a one month workshop with </a:t>
            </a:r>
            <a:r>
              <a:rPr lang="en-US" u="sng" dirty="0" smtClean="0"/>
              <a:t>daily tasks</a:t>
            </a:r>
          </a:p>
          <a:p>
            <a:r>
              <a:rPr lang="en-US" dirty="0" smtClean="0"/>
              <a:t>Leverage wide variety of online tutorials </a:t>
            </a:r>
          </a:p>
          <a:p>
            <a:r>
              <a:rPr lang="en-US" dirty="0" smtClean="0"/>
              <a:t>Provide direct support in class, but not instruction</a:t>
            </a:r>
          </a:p>
          <a:p>
            <a:r>
              <a:rPr lang="en-US" dirty="0" smtClean="0"/>
              <a:t>Require completion; expect some students to drop out</a:t>
            </a:r>
          </a:p>
        </p:txBody>
      </p:sp>
      <p:pic>
        <p:nvPicPr>
          <p:cNvPr id="62466" name="Picture 2" descr="http://rubypal.com/images/ruby-kit/rub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11907" y="2207493"/>
            <a:ext cx="2667000" cy="2671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Talk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096000" cy="4525963"/>
          </a:xfrm>
        </p:spPr>
        <p:txBody>
          <a:bodyPr/>
          <a:lstStyle/>
          <a:p>
            <a:pPr marL="465138" indent="-465138">
              <a:buFont typeface="Calibri" pitchFamily="34" charset="0"/>
              <a:buChar char="→"/>
            </a:pPr>
            <a:r>
              <a:rPr lang="en-US" dirty="0" smtClean="0"/>
              <a:t>The Biggest Problem</a:t>
            </a:r>
          </a:p>
          <a:p>
            <a:pPr marL="465138" indent="-465138">
              <a:buFont typeface="Calibri" pitchFamily="34" charset="0"/>
              <a:buChar char="→"/>
            </a:pPr>
            <a:r>
              <a:rPr lang="en-US" dirty="0" smtClean="0"/>
              <a:t>Why Ruby?</a:t>
            </a:r>
          </a:p>
          <a:p>
            <a:pPr marL="465138" indent="-465138">
              <a:buFont typeface="Calibri" pitchFamily="34" charset="0"/>
              <a:buChar char="→"/>
            </a:pPr>
            <a:r>
              <a:rPr lang="en-US" dirty="0" smtClean="0"/>
              <a:t>Yes, but </a:t>
            </a:r>
            <a:r>
              <a:rPr lang="en-US" i="1" dirty="0" smtClean="0"/>
              <a:t>how</a:t>
            </a:r>
            <a:r>
              <a:rPr lang="en-US" dirty="0" smtClean="0"/>
              <a:t> Ruby?</a:t>
            </a:r>
          </a:p>
          <a:p>
            <a:pPr marL="465138" indent="-465138">
              <a:buFont typeface="Calibri" pitchFamily="34" charset="0"/>
              <a:buChar char="→"/>
            </a:pPr>
            <a:r>
              <a:rPr lang="en-US" dirty="0" smtClean="0"/>
              <a:t>War Stories</a:t>
            </a:r>
          </a:p>
          <a:p>
            <a:pPr marL="465138" indent="-465138">
              <a:buFont typeface="Calibri" pitchFamily="34" charset="0"/>
              <a:buChar char="→"/>
            </a:pPr>
            <a:r>
              <a:rPr lang="en-US" dirty="0" smtClean="0"/>
              <a:t>What’s Next?</a:t>
            </a:r>
          </a:p>
          <a:p>
            <a:pPr marL="465138" indent="-465138">
              <a:buFont typeface="Calibri" pitchFamily="34" charset="0"/>
              <a:buChar char="→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STORIES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Dispatches from the trenches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Stories</a:t>
            </a:r>
            <a:endParaRPr lang="en-US" dirty="0"/>
          </a:p>
        </p:txBody>
      </p:sp>
      <p:pic>
        <p:nvPicPr>
          <p:cNvPr id="79874" name="Picture 2" descr="http://www.techotic.com/wp-content/uploads/2008/07/upset_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886200"/>
            <a:ext cx="3333750" cy="22193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85800" y="1828800"/>
            <a:ext cx="4191000" cy="4038600"/>
          </a:xfrm>
          <a:prstGeom prst="wedgeRoundRectCallout">
            <a:avLst>
              <a:gd name="adj1" fmla="val 61130"/>
              <a:gd name="adj2" fmla="val 316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Help! I’ve tried all of the examples and </a:t>
            </a:r>
            <a:r>
              <a:rPr lang="en-US" sz="3600" b="1" dirty="0" smtClean="0"/>
              <a:t>none </a:t>
            </a:r>
            <a:r>
              <a:rPr lang="en-US" sz="3600" dirty="0" smtClean="0"/>
              <a:t>of them work right!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6200"/>
            <a:ext cx="7772400" cy="618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Stories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95400"/>
            <a:ext cx="41910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3.times puts "hello"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2590800"/>
            <a:ext cx="41910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3.times do </a:t>
            </a:r>
          </a:p>
          <a:p>
            <a:r>
              <a:rPr lang="en-US" dirty="0" smtClean="0">
                <a:latin typeface="Consolas" pitchFamily="49" charset="0"/>
              </a:rPr>
              <a:t>puts "hello" end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810000"/>
            <a:ext cx="4191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puts "hello"*3 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1295400"/>
            <a:ext cx="41910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puts "hello" </a:t>
            </a:r>
          </a:p>
          <a:p>
            <a:r>
              <a:rPr lang="en-US" dirty="0" smtClean="0">
                <a:latin typeface="Consolas" pitchFamily="49" charset="0"/>
              </a:rPr>
              <a:t>puts "hello" puts "hello"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2601685"/>
            <a:ext cx="41910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p = proc { puts "hello" }</a:t>
            </a:r>
          </a:p>
          <a:p>
            <a:r>
              <a:rPr lang="en-US" dirty="0" err="1" smtClean="0">
                <a:latin typeface="Consolas" pitchFamily="49" charset="0"/>
              </a:rPr>
              <a:t>p.call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p.call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p.call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24400" y="3810000"/>
            <a:ext cx="4191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3.times { </a:t>
            </a:r>
          </a:p>
          <a:p>
            <a:r>
              <a:rPr lang="en-US" dirty="0" smtClean="0">
                <a:latin typeface="Consolas" pitchFamily="49" charset="0"/>
              </a:rPr>
              <a:t>puts "hello" 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800" y="4953000"/>
            <a:ext cx="4191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3.times { puts "hello" 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24400" y="4953000"/>
            <a:ext cx="4191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3.times { puts</a:t>
            </a:r>
          </a:p>
          <a:p>
            <a:r>
              <a:rPr lang="en-US" dirty="0" smtClean="0">
                <a:latin typeface="Consolas" pitchFamily="49" charset="0"/>
              </a:rPr>
              <a:t>"hello" }</a:t>
            </a:r>
            <a:endParaRPr lang="en-US" dirty="0">
              <a:latin typeface="Consolas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733800" y="1371600"/>
            <a:ext cx="4953000" cy="4504730"/>
            <a:chOff x="3733800" y="1371600"/>
            <a:chExt cx="4953000" cy="4504730"/>
          </a:xfrm>
        </p:grpSpPr>
        <p:sp>
          <p:nvSpPr>
            <p:cNvPr id="16" name="TextBox 15"/>
            <p:cNvSpPr txBox="1"/>
            <p:nvPr/>
          </p:nvSpPr>
          <p:spPr>
            <a:xfrm>
              <a:off x="3733800" y="2743200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54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77200" y="1371600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C00000"/>
                  </a:solidFill>
                  <a:sym typeface="Wingdings"/>
                </a:rPr>
                <a:t></a:t>
              </a:r>
              <a:endParaRPr lang="en-US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1371600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C00000"/>
                  </a:solidFill>
                  <a:sym typeface="Wingdings"/>
                </a:rPr>
                <a:t></a:t>
              </a:r>
              <a:endParaRPr lang="en-US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3846285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0000"/>
                  </a:solidFill>
                  <a:sym typeface="Wingdings"/>
                </a:rPr>
                <a:t>?</a:t>
              </a:r>
              <a:endParaRPr lang="en-US" sz="5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953000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54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7200" y="3877270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54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53400" y="4953000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0000"/>
                  </a:solidFill>
                  <a:sym typeface="Wingdings"/>
                </a:rPr>
                <a:t>?</a:t>
              </a:r>
              <a:endParaRPr lang="en-US" sz="5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77200" y="2667000"/>
              <a:ext cx="53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5400" b="1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Stories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1524000"/>
            <a:ext cx="6248400" cy="4267200"/>
          </a:xfrm>
          <a:prstGeom prst="roundRect">
            <a:avLst>
              <a:gd name="adj" fmla="val 11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nsolas" pitchFamily="49" charset="0"/>
              </a:rPr>
              <a:t>answer = ""</a:t>
            </a:r>
          </a:p>
          <a:p>
            <a:r>
              <a:rPr lang="en-US" sz="2400" dirty="0" smtClean="0">
                <a:latin typeface="Consolas" pitchFamily="49" charset="0"/>
              </a:rPr>
              <a:t>done = false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while !done</a:t>
            </a:r>
          </a:p>
          <a:p>
            <a:r>
              <a:rPr lang="en-US" sz="2400" dirty="0" smtClean="0">
                <a:latin typeface="Consolas" pitchFamily="49" charset="0"/>
              </a:rPr>
              <a:t> do</a:t>
            </a:r>
          </a:p>
          <a:p>
            <a:r>
              <a:rPr lang="en-US" sz="2400" dirty="0" smtClean="0">
                <a:latin typeface="Consolas" pitchFamily="49" charset="0"/>
              </a:rPr>
              <a:t>  puts "Say anything"  </a:t>
            </a:r>
          </a:p>
          <a:p>
            <a:r>
              <a:rPr lang="en-US" sz="2400" dirty="0" smtClean="0">
                <a:latin typeface="Consolas" pitchFamily="49" charset="0"/>
              </a:rPr>
              <a:t>  answer = </a:t>
            </a:r>
            <a:r>
              <a:rPr lang="en-US" sz="2400" dirty="0" err="1" smtClean="0">
                <a:latin typeface="Consolas" pitchFamily="49" charset="0"/>
              </a:rPr>
              <a:t>gets.chomp</a:t>
            </a:r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done = (</a:t>
            </a:r>
            <a:r>
              <a:rPr lang="en-US" sz="2400" dirty="0" err="1" smtClean="0">
                <a:latin typeface="Consolas" pitchFamily="49" charset="0"/>
              </a:rPr>
              <a:t>answer,to_s</a:t>
            </a:r>
            <a:r>
              <a:rPr lang="en-US" sz="2400" dirty="0" smtClean="0">
                <a:latin typeface="Consolas" pitchFamily="49" charset="0"/>
              </a:rPr>
              <a:t> = "goodbye")</a:t>
            </a:r>
          </a:p>
          <a:p>
            <a:r>
              <a:rPr lang="en-US" sz="2400" dirty="0" smtClean="0">
                <a:latin typeface="Consolas" pitchFamily="49" charset="0"/>
              </a:rPr>
              <a:t> end</a:t>
            </a:r>
            <a:endParaRPr lang="en-US" sz="2400" dirty="0">
              <a:latin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14372" y="5047344"/>
            <a:ext cx="1291771" cy="381000"/>
            <a:chOff x="3476172" y="5047344"/>
            <a:chExt cx="1291771" cy="381000"/>
          </a:xfrm>
        </p:grpSpPr>
        <p:sp>
          <p:nvSpPr>
            <p:cNvPr id="7" name="Up Arrow 6"/>
            <p:cNvSpPr/>
            <p:nvPr/>
          </p:nvSpPr>
          <p:spPr>
            <a:xfrm>
              <a:off x="3476172" y="5047344"/>
              <a:ext cx="3048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463143" y="5047344"/>
              <a:ext cx="3048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Who knows what the future holds?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Almost nobody</a:t>
            </a:r>
            <a:r>
              <a:rPr lang="en-US" dirty="0" smtClean="0"/>
              <a:t> is teaching Ruby </a:t>
            </a:r>
            <a:br>
              <a:rPr lang="en-US" dirty="0" smtClean="0"/>
            </a:br>
            <a:r>
              <a:rPr lang="en-US" dirty="0" smtClean="0"/>
              <a:t>at University level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 Cripps at MTSU – CS3210</a:t>
            </a:r>
          </a:p>
          <a:p>
            <a:pPr marL="0" indent="0" algn="ctr">
              <a:buNone/>
            </a:pPr>
            <a:r>
              <a:rPr lang="en-US" dirty="0" smtClean="0"/>
              <a:t>Andy </a:t>
            </a:r>
            <a:r>
              <a:rPr lang="en-US" dirty="0" err="1" smtClean="0"/>
              <a:t>Tinkham</a:t>
            </a:r>
            <a:r>
              <a:rPr lang="en-US" dirty="0" smtClean="0"/>
              <a:t> at Olin University – CSE4415</a:t>
            </a:r>
          </a:p>
          <a:p>
            <a:pPr marL="0" indent="0" algn="ctr">
              <a:buNone/>
            </a:pPr>
            <a:r>
              <a:rPr lang="en-US" dirty="0" smtClean="0"/>
              <a:t>Robert </a:t>
            </a:r>
            <a:r>
              <a:rPr lang="en-US" dirty="0" err="1" smtClean="0"/>
              <a:t>Feldt</a:t>
            </a:r>
            <a:r>
              <a:rPr lang="en-US" dirty="0" smtClean="0"/>
              <a:t> at Chalmers University – DIT275</a:t>
            </a:r>
          </a:p>
          <a:p>
            <a:pPr marL="0" indent="0" algn="ctr">
              <a:buNone/>
            </a:pPr>
            <a:r>
              <a:rPr lang="en-US" dirty="0" smtClean="0"/>
              <a:t>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Basically nobody</a:t>
            </a:r>
            <a:r>
              <a:rPr lang="en-US" dirty="0" smtClean="0"/>
              <a:t> is teaching Ruby </a:t>
            </a:r>
            <a:br>
              <a:rPr lang="en-US" dirty="0" smtClean="0"/>
            </a:br>
            <a:r>
              <a:rPr lang="en-US" dirty="0" smtClean="0"/>
              <a:t>as a first language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My class doesn’t really cover any serious computer science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Ruby might be:</a:t>
            </a:r>
          </a:p>
          <a:p>
            <a:r>
              <a:rPr lang="en-US" dirty="0" smtClean="0"/>
              <a:t>A great language to learn about CS</a:t>
            </a:r>
          </a:p>
          <a:p>
            <a:r>
              <a:rPr lang="en-US" dirty="0" smtClean="0"/>
              <a:t>A great </a:t>
            </a:r>
            <a:r>
              <a:rPr lang="en-US" u="sng" dirty="0" smtClean="0"/>
              <a:t>first</a:t>
            </a:r>
            <a:r>
              <a:rPr lang="en-US" dirty="0" smtClean="0"/>
              <a:t> web development environment</a:t>
            </a:r>
          </a:p>
          <a:p>
            <a:r>
              <a:rPr lang="en-US" dirty="0" smtClean="0"/>
              <a:t>A good basis for higher level OO design</a:t>
            </a:r>
          </a:p>
          <a:p>
            <a:r>
              <a:rPr lang="en-US" dirty="0" smtClean="0"/>
              <a:t>A great environment for teaching TDD</a:t>
            </a:r>
          </a:p>
          <a:p>
            <a:r>
              <a:rPr lang="en-US" dirty="0" smtClean="0"/>
              <a:t>The Next Big Thing?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Teaching Ruby as a First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Robby Slaughter / robslaug@iupui.edu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Coming Soon to CBS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We have no idea where are students come from</a:t>
            </a:r>
          </a:p>
          <a:p>
            <a:pPr algn="ctr">
              <a:buNone/>
            </a:pPr>
            <a:r>
              <a:rPr lang="en-US" dirty="0" smtClean="0"/>
              <a:t>We have no idea where are students are going.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Biggest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Biggest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Weird Result #</a:t>
            </a:r>
            <a:r>
              <a:rPr lang="en-US" b="1" dirty="0" smtClean="0"/>
              <a:t>1</a:t>
            </a:r>
          </a:p>
          <a:p>
            <a:pPr marL="0" indent="0" algn="ctr">
              <a:buNone/>
            </a:pPr>
            <a:r>
              <a:rPr lang="en-US" dirty="0" smtClean="0"/>
              <a:t>Perspectives on </a:t>
            </a:r>
            <a:r>
              <a:rPr lang="en-US" dirty="0" smtClean="0"/>
              <a:t>Testing </a:t>
            </a:r>
            <a:r>
              <a:rPr lang="en-US" dirty="0" smtClean="0"/>
              <a:t>for </a:t>
            </a:r>
            <a:r>
              <a:rPr lang="en-US" dirty="0" smtClean="0"/>
              <a:t>Programming Aptitude, Wolfe (1971)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“Personnel directors </a:t>
            </a:r>
            <a:r>
              <a:rPr lang="en-US" dirty="0" smtClean="0"/>
              <a:t>and the </a:t>
            </a:r>
            <a:r>
              <a:rPr lang="en-US" dirty="0" smtClean="0"/>
              <a:t>computer </a:t>
            </a:r>
            <a:r>
              <a:rPr lang="en-US" dirty="0" smtClean="0"/>
              <a:t>operators  </a:t>
            </a:r>
            <a:r>
              <a:rPr lang="en-US" dirty="0" smtClean="0"/>
              <a:t>themselves </a:t>
            </a:r>
            <a:r>
              <a:rPr lang="en-US" dirty="0" smtClean="0"/>
              <a:t>consider </a:t>
            </a:r>
            <a:r>
              <a:rPr lang="en-US" dirty="0" smtClean="0"/>
              <a:t>this group as a </a:t>
            </a:r>
            <a:r>
              <a:rPr lang="en-US" dirty="0" smtClean="0"/>
              <a:t>natural </a:t>
            </a:r>
            <a:r>
              <a:rPr lang="en-US" dirty="0" smtClean="0"/>
              <a:t>source  </a:t>
            </a:r>
            <a:r>
              <a:rPr lang="en-US" dirty="0" smtClean="0"/>
              <a:t>for </a:t>
            </a:r>
            <a:r>
              <a:rPr lang="en-US" dirty="0" smtClean="0"/>
              <a:t>recruitment for programming</a:t>
            </a:r>
            <a:r>
              <a:rPr lang="en-US" dirty="0" smtClean="0"/>
              <a:t>. </a:t>
            </a:r>
            <a:r>
              <a:rPr lang="en-US" dirty="0" smtClean="0"/>
              <a:t>Selection should  </a:t>
            </a:r>
            <a:r>
              <a:rPr lang="en-US" dirty="0" smtClean="0"/>
              <a:t>be </a:t>
            </a:r>
            <a:r>
              <a:rPr lang="en-US" dirty="0" smtClean="0"/>
              <a:t>made very carefully</a:t>
            </a:r>
            <a:r>
              <a:rPr lang="en-US" dirty="0" smtClean="0"/>
              <a:t>, </a:t>
            </a:r>
            <a:r>
              <a:rPr lang="en-US" dirty="0" smtClean="0"/>
              <a:t>however</a:t>
            </a:r>
            <a:r>
              <a:rPr lang="en-US" dirty="0" smtClean="0"/>
              <a:t>,  because </a:t>
            </a:r>
            <a:r>
              <a:rPr lang="en-US" dirty="0" smtClean="0"/>
              <a:t>the  </a:t>
            </a:r>
            <a:r>
              <a:rPr lang="en-US" dirty="0" smtClean="0"/>
              <a:t>great </a:t>
            </a:r>
            <a:r>
              <a:rPr lang="en-US" dirty="0" smtClean="0"/>
              <a:t>majority of </a:t>
            </a:r>
            <a:r>
              <a:rPr lang="en-US" dirty="0" smtClean="0"/>
              <a:t>computer </a:t>
            </a:r>
            <a:r>
              <a:rPr lang="en-US" dirty="0" smtClean="0"/>
              <a:t>operators do </a:t>
            </a:r>
            <a:r>
              <a:rPr lang="en-US" dirty="0" smtClean="0"/>
              <a:t>not </a:t>
            </a:r>
            <a:r>
              <a:rPr lang="en-US" dirty="0" smtClean="0"/>
              <a:t>show superior aptitude for </a:t>
            </a:r>
            <a:r>
              <a:rPr lang="en-US" dirty="0" smtClean="0"/>
              <a:t>work </a:t>
            </a:r>
            <a:r>
              <a:rPr lang="en-US" dirty="0" smtClean="0"/>
              <a:t>in </a:t>
            </a:r>
            <a:r>
              <a:rPr lang="en-US" dirty="0" smtClean="0"/>
              <a:t>programming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694</Words>
  <Application>Microsoft Office PowerPoint</Application>
  <PresentationFormat>On-screen Show (4:3)</PresentationFormat>
  <Paragraphs>160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Teaching Ruby as a First Language</vt:lpstr>
      <vt:lpstr>What To Talk About?</vt:lpstr>
      <vt:lpstr>The biggest problem</vt:lpstr>
      <vt:lpstr>The Biggest Problem</vt:lpstr>
      <vt:lpstr>The Biggest Problem</vt:lpstr>
      <vt:lpstr>The Biggest Problem</vt:lpstr>
      <vt:lpstr>The Biggest Problem</vt:lpstr>
      <vt:lpstr>The Biggest Problem</vt:lpstr>
      <vt:lpstr>The Biggest Problem</vt:lpstr>
      <vt:lpstr>The Biggest Problem</vt:lpstr>
      <vt:lpstr>The Biggest Problem</vt:lpstr>
      <vt:lpstr>Slide 12</vt:lpstr>
      <vt:lpstr>The Biggest Problem</vt:lpstr>
      <vt:lpstr>The Biggest Problem</vt:lpstr>
      <vt:lpstr>WHY RUBY?</vt:lpstr>
      <vt:lpstr>Why Ruby?</vt:lpstr>
      <vt:lpstr>Yes, but HOW RUBY?</vt:lpstr>
      <vt:lpstr>Yes, but how Ruby?</vt:lpstr>
      <vt:lpstr>Yes, but how Ruby?</vt:lpstr>
      <vt:lpstr>WAR STORIES</vt:lpstr>
      <vt:lpstr>War Stories</vt:lpstr>
      <vt:lpstr>Slide 22</vt:lpstr>
      <vt:lpstr>War Stories</vt:lpstr>
      <vt:lpstr>War Stories</vt:lpstr>
      <vt:lpstr>WHAT’s NEXT?</vt:lpstr>
      <vt:lpstr>What’s Next?</vt:lpstr>
      <vt:lpstr>What’s Next?</vt:lpstr>
      <vt:lpstr>What’s Next?</vt:lpstr>
      <vt:lpstr>Teaching Ruby as a First Language</vt:lpstr>
    </vt:vector>
  </TitlesOfParts>
  <Company>Purdue School of Engineering and Technology, IUPUI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tgarrita</dc:creator>
  <cp:lastModifiedBy>Robby Slaughter</cp:lastModifiedBy>
  <cp:revision>53</cp:revision>
  <dcterms:created xsi:type="dcterms:W3CDTF">2008-09-10T15:30:41Z</dcterms:created>
  <dcterms:modified xsi:type="dcterms:W3CDTF">2009-03-11T04:33:19Z</dcterms:modified>
</cp:coreProperties>
</file>