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88" r:id="rId1"/>
  </p:sldMasterIdLst>
  <p:notesMasterIdLst>
    <p:notesMasterId r:id="rId45"/>
  </p:notesMasterIdLst>
  <p:handoutMasterIdLst>
    <p:handoutMasterId r:id="rId46"/>
  </p:handoutMasterIdLst>
  <p:sldIdLst>
    <p:sldId id="591" r:id="rId2"/>
    <p:sldId id="594" r:id="rId3"/>
    <p:sldId id="595" r:id="rId4"/>
    <p:sldId id="596" r:id="rId5"/>
    <p:sldId id="600" r:id="rId6"/>
    <p:sldId id="601" r:id="rId7"/>
    <p:sldId id="602" r:id="rId8"/>
    <p:sldId id="626" r:id="rId9"/>
    <p:sldId id="597" r:id="rId10"/>
    <p:sldId id="629" r:id="rId11"/>
    <p:sldId id="630" r:id="rId12"/>
    <p:sldId id="599" r:id="rId13"/>
    <p:sldId id="627" r:id="rId14"/>
    <p:sldId id="598" r:id="rId15"/>
    <p:sldId id="637" r:id="rId16"/>
    <p:sldId id="628" r:id="rId17"/>
    <p:sldId id="632" r:id="rId18"/>
    <p:sldId id="633" r:id="rId19"/>
    <p:sldId id="634" r:id="rId20"/>
    <p:sldId id="635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7" r:id="rId35"/>
    <p:sldId id="616" r:id="rId36"/>
    <p:sldId id="618" r:id="rId37"/>
    <p:sldId id="636" r:id="rId38"/>
    <p:sldId id="619" r:id="rId39"/>
    <p:sldId id="620" r:id="rId40"/>
    <p:sldId id="621" r:id="rId41"/>
    <p:sldId id="622" r:id="rId42"/>
    <p:sldId id="623" r:id="rId43"/>
    <p:sldId id="624" r:id="rId44"/>
  </p:sldIdLst>
  <p:sldSz cx="10080625" cy="7559675"/>
  <p:notesSz cx="7010400" cy="9296400"/>
  <p:custDataLst>
    <p:tags r:id="rId47"/>
  </p:custDataLst>
  <p:defaultTextStyle>
    <a:defPPr>
      <a:defRPr lang="en-GB"/>
    </a:defPPr>
    <a:lvl1pPr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1pPr>
    <a:lvl2pPr marL="4302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2pPr>
    <a:lvl3pPr marL="6461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3pPr>
    <a:lvl4pPr marL="862013" indent="-214313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4pPr>
    <a:lvl5pPr marL="10779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>
          <p15:clr>
            <a:srgbClr val="A4A3A4"/>
          </p15:clr>
        </p15:guide>
        <p15:guide id="2" pos="19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32" autoAdjust="0"/>
    <p:restoredTop sz="90369" autoAdjust="0"/>
  </p:normalViewPr>
  <p:slideViewPr>
    <p:cSldViewPr>
      <p:cViewPr varScale="1">
        <p:scale>
          <a:sx n="74" d="100"/>
          <a:sy n="74" d="100"/>
        </p:scale>
        <p:origin x="1354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624"/>
    </p:cViewPr>
  </p:sorterViewPr>
  <p:notesViewPr>
    <p:cSldViewPr>
      <p:cViewPr varScale="1">
        <p:scale>
          <a:sx n="89" d="100"/>
          <a:sy n="89" d="100"/>
        </p:scale>
        <p:origin x="-1500" y="-10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9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F7C6F86-AD6F-4315-BCFE-D10067D3921F}" type="datetime5">
              <a:rPr lang="ko-KR" altLang="en-US" smtClean="0"/>
              <a:t>2017/5/21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5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4838"/>
            <a:ext cx="5605463" cy="417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14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C962DF-F3E1-4FED-9D71-C64520A4D219}" type="datetime5">
              <a:rPr lang="ko-KR" altLang="en-US" smtClean="0"/>
              <a:t>2017/5/21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718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series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7E9CADA-10FA-4F38-AC79-0A4BD27FFE7A}" type="datetime5">
              <a:rPr lang="ko-KR" altLang="en-US" smtClean="0"/>
              <a:t>2017/5/21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1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dirty="0"/>
              <a:t>This will allow you to later utilize the data in a Mashup.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series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2DC962DF-F3E1-4FED-9D71-C64520A4D219}" type="datetime5">
              <a:rPr lang="ko-KR" altLang="en-US" smtClean="0"/>
              <a:t>2017/5/21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4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3106" y="4611140"/>
            <a:ext cx="6214412" cy="9723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F65-9C93-4444-B9C6-64D4570E5CD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386" y="2332037"/>
            <a:ext cx="7910326" cy="1976635"/>
          </a:xfrm>
          <a:effectLst/>
        </p:spPr>
        <p:txBody>
          <a:bodyPr>
            <a:noAutofit/>
          </a:bodyPr>
          <a:lstStyle>
            <a:lvl1pPr marL="201588" indent="0" algn="ctr">
              <a:buNone/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938" y="415041"/>
            <a:ext cx="2268141" cy="577429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4604" y="806365"/>
            <a:ext cx="5323954" cy="53955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9582-7A66-49F2-8C66-52970ED7CE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96912" y="1417638"/>
            <a:ext cx="8915400" cy="5256112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>
            <a:lvl1pPr marL="344488" marR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lvl1pPr>
            <a:lvl2pPr marL="688975" marR="0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lvl2pPr>
            <a:lvl3pPr marL="966788" marR="0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3pPr>
            <a:lvl4pPr marL="1258888" marR="0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4pPr>
            <a:lvl5pPr marL="1532074" marR="0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5pPr>
          </a:lstStyle>
          <a:p>
            <a:pPr marL="344488" marR="0" lvl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Click to edit Master text styles</a:t>
            </a:r>
          </a:p>
          <a:p>
            <a:pPr marL="688975" marR="0" lvl="1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Second level</a:t>
            </a:r>
          </a:p>
          <a:p>
            <a:pPr marL="966788" marR="0" lvl="2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58888" marR="0" lvl="3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32074" marR="0" lvl="4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493837"/>
            <a:ext cx="4571999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493837"/>
            <a:ext cx="4724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951037"/>
            <a:ext cx="4571999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951037"/>
            <a:ext cx="45720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20712" y="1417638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5268912" y="1417637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A3E-DC2D-42E2-94A0-F94764AAED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C53-CE48-45DF-8802-90C7849D43E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5" y="2435896"/>
            <a:ext cx="4008531" cy="1387255"/>
          </a:xfrm>
          <a:effectLst/>
        </p:spPr>
        <p:txBody>
          <a:bodyPr anchor="b">
            <a:noAutofit/>
          </a:bodyPr>
          <a:lstStyle>
            <a:lvl1pPr marL="251986" indent="-251986" algn="l">
              <a:defRPr sz="31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032" y="806366"/>
            <a:ext cx="4428557" cy="539553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956" y="3855679"/>
            <a:ext cx="3735762" cy="2358422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E797-D1E4-4A76-A414-19396A1704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3570" y="1259946"/>
            <a:ext cx="4536281" cy="344782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10" y="1113874"/>
            <a:ext cx="4072504" cy="2384329"/>
          </a:xfrm>
        </p:spPr>
        <p:txBody>
          <a:bodyPr anchor="b"/>
          <a:lstStyle>
            <a:lvl1pPr marL="201589" indent="-201589">
              <a:buFont typeface="Georgia" pitchFamily="18" charset="0"/>
              <a:buChar char="*"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7C03-441A-4968-AB57-BD6A766A24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63" y="4921197"/>
            <a:ext cx="7037407" cy="1259946"/>
          </a:xfrm>
        </p:spPr>
        <p:txBody>
          <a:bodyPr anchor="b">
            <a:noAutofit/>
          </a:bodyPr>
          <a:lstStyle>
            <a:lvl1pPr algn="l">
              <a:defRPr sz="5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130" y="806364"/>
            <a:ext cx="7056438" cy="3830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6C66-7B79-4FD1-B462-EC08B6019C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7758"/>
            <a:ext cx="10080625" cy="1931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56277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153857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912" y="122237"/>
            <a:ext cx="8763000" cy="1219200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912" y="1417637"/>
            <a:ext cx="8915400" cy="548639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7132637"/>
            <a:ext cx="27721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7132637"/>
            <a:ext cx="3696230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260" y="7132637"/>
            <a:ext cx="2016125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A4D580-68B3-49FF-B4E8-5DEA21671D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2" r:id="rId3"/>
    <p:sldLayoutId id="2147484200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</p:sldLayoutIdLst>
  <p:hf hdr="0"/>
  <p:txStyles>
    <p:titleStyle>
      <a:lvl1pPr marL="0" indent="0" algn="ctr" defTabSz="100794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3600" b="1" i="0" kern="1200" baseline="0">
          <a:solidFill>
            <a:srgbClr val="003399"/>
          </a:solidFill>
          <a:effectLst/>
          <a:latin typeface="Trebuchet MS" panose="020B0603020202020204" pitchFamily="34" charset="0"/>
          <a:ea typeface="다음_Regular" panose="02000603060000000000" pitchFamily="2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4488" indent="-293688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50000"/>
          </a:schemeClr>
        </a:buClr>
        <a:buSzPct val="100000"/>
        <a:buFont typeface="Georgia" pitchFamily="18" charset="0"/>
        <a:buChar char="◊"/>
        <a:defRPr sz="24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1pPr>
      <a:lvl2pPr marL="688975" indent="-2857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60000"/>
        <a:buFont typeface="Wingdings" pitchFamily="2" charset="2"/>
        <a:buChar char="q"/>
        <a:defRPr sz="22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2pPr>
      <a:lvl3pPr marL="966788" indent="-2603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20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3pPr>
      <a:lvl4pPr marL="1258888" indent="-250825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8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4pPr>
      <a:lvl5pPr marL="1532074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6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5pPr>
      <a:lvl6pPr marL="183445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6707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1985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5247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rketplace.thingworx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50568" y="4999037"/>
            <a:ext cx="6214412" cy="972373"/>
          </a:xfrm>
        </p:spPr>
        <p:txBody>
          <a:bodyPr/>
          <a:lstStyle/>
          <a:p>
            <a:r>
              <a:rPr lang="en-US" dirty="0"/>
              <a:t>Prof. John Lee</a:t>
            </a:r>
          </a:p>
          <a:p>
            <a:r>
              <a:rPr lang="en-US" dirty="0"/>
              <a:t>IUPUI &amp; KAIST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Composer</a:t>
            </a:r>
            <a:br>
              <a:rPr lang="en-US" dirty="0"/>
            </a:br>
            <a:br>
              <a:rPr lang="en-US" sz="2000" dirty="0"/>
            </a:br>
            <a:r>
              <a:rPr lang="en-US" altLang="ko-KR" sz="4000" i="1" dirty="0">
                <a:solidFill>
                  <a:srgbClr val="00B0F0"/>
                </a:solidFill>
              </a:rPr>
              <a:t>a web-based modeling &amp; development environment</a:t>
            </a:r>
            <a:endParaRPr lang="en-US" sz="4400" i="1" dirty="0">
              <a:solidFill>
                <a:srgbClr val="00B0F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773112" y="503237"/>
            <a:ext cx="856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2pPr>
            <a:lvl3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3pPr>
            <a:lvl4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4pPr>
            <a:lvl5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4572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9144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13716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18288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r>
              <a:rPr lang="en-US" dirty="0">
                <a:solidFill>
                  <a:srgbClr val="003399"/>
                </a:solidFill>
              </a:rPr>
              <a:t>IoT Lecture Series</a:t>
            </a:r>
          </a:p>
        </p:txBody>
      </p:sp>
    </p:spTree>
    <p:extLst>
      <p:ext uri="{BB962C8B-B14F-4D97-AF65-F5344CB8AC3E}">
        <p14:creationId xmlns:p14="http://schemas.microsoft.com/office/powerpoint/2010/main" val="395691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 Shape</a:t>
            </a:r>
          </a:p>
          <a:p>
            <a:pPr lvl="1"/>
            <a:r>
              <a:rPr lang="en-US" dirty="0"/>
              <a:t>Building blocks that can either go and build a template and then build a thing, </a:t>
            </a:r>
          </a:p>
          <a:p>
            <a:pPr lvl="1"/>
            <a:r>
              <a:rPr lang="en-US" dirty="0"/>
              <a:t>or that can directly help you to build a thing</a:t>
            </a:r>
          </a:p>
          <a:p>
            <a:pPr lvl="1"/>
            <a:r>
              <a:rPr lang="en-US" dirty="0"/>
              <a:t>tied to a project (tag)</a:t>
            </a:r>
          </a:p>
        </p:txBody>
      </p:sp>
    </p:spTree>
    <p:extLst>
      <p:ext uri="{BB962C8B-B14F-4D97-AF65-F5344CB8AC3E}">
        <p14:creationId xmlns:p14="http://schemas.microsoft.com/office/powerpoint/2010/main" val="150550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Thing Templates</a:t>
            </a:r>
          </a:p>
          <a:p>
            <a:pPr lvl="1"/>
            <a:r>
              <a:rPr lang="en-US" altLang="ko-KR" dirty="0"/>
              <a:t>Like base classes in an object oriented language</a:t>
            </a:r>
          </a:p>
          <a:p>
            <a:pPr lvl="1"/>
            <a:r>
              <a:rPr lang="en-US" dirty="0"/>
              <a:t>A way to combine shapes (multiple sources of data) that allows you to add additional property services, subscriptions, and events to create a unique template that allows for the rapid creation of any new thing</a:t>
            </a:r>
          </a:p>
          <a:p>
            <a:pPr lvl="1"/>
            <a:r>
              <a:rPr lang="en-US" dirty="0"/>
              <a:t>tied to a project (tag)</a:t>
            </a:r>
          </a:p>
          <a:p>
            <a:pPr lvl="1"/>
            <a:r>
              <a:rPr lang="en-US" dirty="0"/>
              <a:t>created based on a Base Thing Template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RemoteThing</a:t>
            </a:r>
            <a:r>
              <a:rPr lang="en-US" dirty="0"/>
              <a:t> (for receiving data remotely)</a:t>
            </a:r>
          </a:p>
          <a:p>
            <a:pPr lvl="1"/>
            <a:r>
              <a:rPr lang="en-US" dirty="0"/>
              <a:t>may need Thing Shape</a:t>
            </a:r>
          </a:p>
          <a:p>
            <a:pPr lvl="1"/>
            <a:r>
              <a:rPr lang="en-US" dirty="0"/>
              <a:t>may need Value Stream</a:t>
            </a:r>
          </a:p>
        </p:txBody>
      </p:sp>
    </p:spTree>
    <p:extLst>
      <p:ext uri="{BB962C8B-B14F-4D97-AF65-F5344CB8AC3E}">
        <p14:creationId xmlns:p14="http://schemas.microsoft.com/office/powerpoint/2010/main" val="95737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8" y="1301944"/>
            <a:ext cx="9113608" cy="495578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Thing Template</a:t>
            </a:r>
          </a:p>
        </p:txBody>
      </p:sp>
    </p:spTree>
    <p:extLst>
      <p:ext uri="{BB962C8B-B14F-4D97-AF65-F5344CB8AC3E}">
        <p14:creationId xmlns:p14="http://schemas.microsoft.com/office/powerpoint/2010/main" val="136679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Stream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Subscriptions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7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Building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device and code its EMS details</a:t>
            </a:r>
          </a:p>
          <a:p>
            <a:pPr lvl="1"/>
            <a:r>
              <a:rPr lang="en-US" dirty="0"/>
              <a:t>can use C-SDK, Java-SDK, etc.</a:t>
            </a:r>
          </a:p>
          <a:p>
            <a:r>
              <a:rPr lang="en-US" dirty="0"/>
              <a:t>Create an app-key</a:t>
            </a:r>
          </a:p>
          <a:p>
            <a:r>
              <a:rPr lang="en-US" dirty="0"/>
              <a:t>May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ProjectName</a:t>
            </a:r>
            <a:r>
              <a:rPr lang="en-US" dirty="0"/>
              <a:t> (an application name based on app-key): used as a tag</a:t>
            </a:r>
          </a:p>
          <a:p>
            <a:pPr lvl="1"/>
            <a:r>
              <a:rPr lang="en-US" dirty="0"/>
              <a:t>only used for linking of things in one project</a:t>
            </a:r>
          </a:p>
          <a:p>
            <a:r>
              <a:rPr lang="en-US" dirty="0"/>
              <a:t>Create your Thing</a:t>
            </a:r>
          </a:p>
          <a:p>
            <a:pPr lvl="1"/>
            <a:r>
              <a:rPr lang="en-US" dirty="0"/>
              <a:t>Base-Template </a:t>
            </a:r>
            <a:r>
              <a:rPr lang="en-US" dirty="0">
                <a:sym typeface="Wingdings" panose="05000000000000000000" pitchFamily="2" charset="2"/>
              </a:rPr>
              <a:t> Thing </a:t>
            </a:r>
            <a:r>
              <a:rPr lang="en-US" dirty="0"/>
              <a:t>Template </a:t>
            </a:r>
            <a:r>
              <a:rPr lang="en-US" dirty="0">
                <a:sym typeface="Wingdings" panose="05000000000000000000" pitchFamily="2" charset="2"/>
              </a:rPr>
              <a:t> Thing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Many Base-Templates are provided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Thing Shapes</a:t>
            </a:r>
            <a:endParaRPr lang="en-US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754312" y="4846637"/>
            <a:ext cx="33528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8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Device Source Code (EMS)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912" y="1417637"/>
            <a:ext cx="8915400" cy="5638799"/>
          </a:xfrm>
        </p:spPr>
        <p:txBody>
          <a:bodyPr>
            <a:noAutofit/>
          </a:bodyPr>
          <a:lstStyle/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@</a:t>
            </a:r>
            <a:r>
              <a:rPr lang="en-US" sz="1050" b="1" dirty="0" err="1"/>
              <a:t>ThingworxPropertyDefinitions</a:t>
            </a:r>
            <a:r>
              <a:rPr lang="en-US" sz="1050" b="1" dirty="0"/>
              <a:t>(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/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properties = {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@</a:t>
            </a:r>
            <a:r>
              <a:rPr lang="en-US" sz="1050" b="1" dirty="0" err="1"/>
              <a:t>ThingworxPropertyDefinition</a:t>
            </a:r>
            <a:r>
              <a:rPr lang="en-US" sz="1050" b="1" dirty="0"/>
              <a:t>(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name = "</a:t>
            </a:r>
            <a:r>
              <a:rPr lang="en-US" sz="1050" b="1" dirty="0" err="1">
                <a:solidFill>
                  <a:srgbClr val="FF0000"/>
                </a:solidFill>
              </a:rPr>
              <a:t>Prop_Humidity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description = "A Current humidity value from a AM2302 sensor.",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</a:t>
            </a:r>
            <a:r>
              <a:rPr lang="en-US" sz="1050" b="1" dirty="0" err="1"/>
              <a:t>baseType</a:t>
            </a:r>
            <a:r>
              <a:rPr lang="en-US" sz="1050" b="1" dirty="0"/>
              <a:t> = "NUMBER",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aspects = {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</a:t>
            </a:r>
            <a:r>
              <a:rPr lang="en-US" sz="1050" b="1" dirty="0" err="1"/>
              <a:t>dataChangeType:ALWAYS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"dataChangeThreshold:0",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"cacheTime:0",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</a:t>
            </a:r>
            <a:r>
              <a:rPr lang="en-US" sz="1050" b="1" dirty="0" err="1"/>
              <a:t>isPersistent:FALSE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</a:t>
            </a:r>
            <a:r>
              <a:rPr lang="en-US" sz="1050" b="1" dirty="0" err="1"/>
              <a:t>isReadOnly:TRUE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</a:t>
            </a:r>
            <a:r>
              <a:rPr lang="en-US" sz="1050" b="1" dirty="0" err="1"/>
              <a:t>pushType:VALUE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"defaultValue:0"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}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),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@</a:t>
            </a:r>
            <a:r>
              <a:rPr lang="en-US" sz="1050" b="1" dirty="0" err="1"/>
              <a:t>ThingworxPropertyDefinition</a:t>
            </a:r>
            <a:r>
              <a:rPr lang="en-US" sz="1050" b="1" dirty="0"/>
              <a:t>(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name = "</a:t>
            </a:r>
            <a:r>
              <a:rPr lang="en-US" sz="1050" b="1" dirty="0" err="1">
                <a:solidFill>
                  <a:srgbClr val="FF0000"/>
                </a:solidFill>
              </a:rPr>
              <a:t>Prop_Temperature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description = "A Current temperature and humidity value from a DHT22 sensor.",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</a:t>
            </a:r>
            <a:r>
              <a:rPr lang="en-US" sz="1050" b="1" dirty="0" err="1"/>
              <a:t>baseType</a:t>
            </a:r>
            <a:r>
              <a:rPr lang="en-US" sz="1050" b="1" dirty="0"/>
              <a:t> = "NUMBER",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aspects = {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</a:t>
            </a:r>
            <a:r>
              <a:rPr lang="en-US" sz="1050" b="1" dirty="0" err="1"/>
              <a:t>dataChangeType:ALWAYS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"dataChangeThreshold:0",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"cacheTime:0",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</a:t>
            </a:r>
            <a:r>
              <a:rPr lang="en-US" sz="1050" b="1" dirty="0" err="1"/>
              <a:t>isPersistent:FALSE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</a:t>
            </a:r>
            <a:r>
              <a:rPr lang="en-US" sz="1050" b="1" dirty="0" err="1"/>
              <a:t>isReadOnly:TRUE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</a:t>
            </a:r>
            <a:r>
              <a:rPr lang="en-US" sz="1050" b="1" dirty="0" err="1"/>
              <a:t>pushType:VALUE</a:t>
            </a:r>
            <a:r>
              <a:rPr lang="en-US" sz="1050" b="1" dirty="0"/>
              <a:t>",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        "defaultValue:0"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        }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        ),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        }</a:t>
            </a:r>
          </a:p>
          <a:p>
            <a:pPr marL="50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54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based on a Thing Template</a:t>
            </a:r>
          </a:p>
          <a:p>
            <a:pPr lvl="1"/>
            <a:r>
              <a:rPr lang="en-US" dirty="0"/>
              <a:t>If you don’t have (or don’t need) your own Thing Template, you can use </a:t>
            </a:r>
            <a:r>
              <a:rPr lang="en-US" dirty="0" err="1"/>
              <a:t>GenericThing</a:t>
            </a:r>
            <a:r>
              <a:rPr lang="en-US" dirty="0"/>
              <a:t> Template</a:t>
            </a:r>
          </a:p>
          <a:p>
            <a:r>
              <a:rPr lang="en-US" dirty="0"/>
              <a:t>Tied to a project (tag)</a:t>
            </a:r>
          </a:p>
          <a:p>
            <a:r>
              <a:rPr lang="en-US" dirty="0"/>
              <a:t>Users may want to create both a Thing Shape and a Thing Template that will define and house the Thing.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2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Data between a model Thing and real Thing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create properties</a:t>
            </a:r>
          </a:p>
          <a:p>
            <a:pPr lvl="1"/>
            <a:r>
              <a:rPr lang="en-US" dirty="0"/>
              <a:t>Names of properties must match with your sensor’s property names that you used when you implement your device</a:t>
            </a:r>
          </a:p>
          <a:p>
            <a:pPr lvl="1"/>
            <a:r>
              <a:rPr lang="en-US" dirty="0"/>
              <a:t>Created within a Thing Shape or Thing Template</a:t>
            </a:r>
          </a:p>
          <a:p>
            <a:pPr lvl="1"/>
            <a:r>
              <a:rPr lang="en-US" dirty="0"/>
              <a:t>Property types can be numbers, strings, Boolean, etc.</a:t>
            </a:r>
          </a:p>
          <a:p>
            <a:pPr lvl="1"/>
            <a:r>
              <a:rPr lang="en-US" dirty="0"/>
              <a:t>Can also create alerts</a:t>
            </a:r>
          </a:p>
          <a:p>
            <a:pPr lvl="2"/>
            <a:r>
              <a:rPr lang="en-US" dirty="0"/>
              <a:t>E.g., Humidity is higher than 60%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0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Base Types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555" y="2840831"/>
            <a:ext cx="1924050" cy="2409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2" y="2173053"/>
            <a:ext cx="3324225" cy="3114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712" y="3398837"/>
            <a:ext cx="19335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Data with a Thing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Thing</a:t>
            </a:r>
          </a:p>
          <a:p>
            <a:pPr lvl="1"/>
            <a:r>
              <a:rPr lang="en-US" dirty="0"/>
              <a:t>Bind the created properties with the data source (EMS side)</a:t>
            </a:r>
          </a:p>
          <a:p>
            <a:pPr lvl="1"/>
            <a:r>
              <a:rPr lang="en-US" dirty="0"/>
              <a:t>At this moment in order for the ThingWorx to know data source with property names, </a:t>
            </a:r>
            <a:r>
              <a:rPr lang="en-US" dirty="0">
                <a:solidFill>
                  <a:srgbClr val="C00000"/>
                </a:solidFill>
              </a:rPr>
              <a:t>the device should have already been connected to the server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So, there should be a Monitoring window in the Composer</a:t>
            </a:r>
          </a:p>
          <a:p>
            <a:pPr lvl="1"/>
            <a:r>
              <a:rPr lang="en-US" dirty="0"/>
              <a:t>displays connection status of devices</a:t>
            </a:r>
          </a:p>
          <a:p>
            <a:pPr lvl="1"/>
            <a:r>
              <a:rPr lang="en-US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44312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9" y="102520"/>
            <a:ext cx="9076155" cy="7321941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6324452" y="731837"/>
            <a:ext cx="2144859" cy="838200"/>
          </a:xfrm>
          <a:prstGeom prst="cloudCallout">
            <a:avLst>
              <a:gd name="adj1" fmla="val -42736"/>
              <a:gd name="adj2" fmla="val 62500"/>
            </a:avLst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FF"/>
                </a:solidFill>
              </a:rPr>
              <a:t>Composer Home 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8488128" y="198437"/>
            <a:ext cx="743183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Window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12" y="1292969"/>
            <a:ext cx="4191000" cy="55054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250515" y="4922837"/>
            <a:ext cx="1503393" cy="30134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3" y="1742924"/>
            <a:ext cx="9832131" cy="41840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Shape—Properties</a:t>
            </a:r>
          </a:p>
        </p:txBody>
      </p:sp>
    </p:spTree>
    <p:extLst>
      <p:ext uri="{BB962C8B-B14F-4D97-AF65-F5344CB8AC3E}">
        <p14:creationId xmlns:p14="http://schemas.microsoft.com/office/powerpoint/2010/main" val="232981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" y="1792090"/>
            <a:ext cx="9895596" cy="5043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Template—Properties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726112" y="6858051"/>
            <a:ext cx="1066800" cy="427807"/>
          </a:xfrm>
          <a:prstGeom prst="wedgeEllipseCallout">
            <a:avLst>
              <a:gd name="adj1" fmla="val -69484"/>
              <a:gd name="adj2" fmla="val -83524"/>
            </a:avLst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Modify alert</a:t>
            </a:r>
          </a:p>
        </p:txBody>
      </p:sp>
    </p:spTree>
    <p:extLst>
      <p:ext uri="{BB962C8B-B14F-4D97-AF65-F5344CB8AC3E}">
        <p14:creationId xmlns:p14="http://schemas.microsoft.com/office/powerpoint/2010/main" val="1348259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Template—Properties—Alert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6" y="2171727"/>
            <a:ext cx="9622452" cy="47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4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" y="1438438"/>
            <a:ext cx="9872335" cy="50345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(for sensor data streaming)</a:t>
            </a:r>
          </a:p>
        </p:txBody>
      </p:sp>
    </p:spTree>
    <p:extLst>
      <p:ext uri="{BB962C8B-B14F-4D97-AF65-F5344CB8AC3E}">
        <p14:creationId xmlns:p14="http://schemas.microsoft.com/office/powerpoint/2010/main" val="1635612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Stream—Properties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" y="2458430"/>
            <a:ext cx="9845707" cy="37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7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50" y="110627"/>
            <a:ext cx="9339212" cy="73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7" y="152655"/>
            <a:ext cx="9555870" cy="74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32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Stream—Events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5" y="1684024"/>
            <a:ext cx="9830335" cy="48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41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" y="1577671"/>
            <a:ext cx="9860523" cy="49336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Thing—General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3613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Composer</a:t>
            </a:r>
            <a:r>
              <a:rPr lang="ko-KR" altLang="en-US" dirty="0"/>
              <a:t> 구성 요소들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 Thing Template</a:t>
            </a:r>
          </a:p>
          <a:p>
            <a:r>
              <a:rPr lang="en-US" dirty="0"/>
              <a:t>Thing Template and Thing</a:t>
            </a:r>
          </a:p>
          <a:p>
            <a:r>
              <a:rPr lang="en-US" dirty="0"/>
              <a:t>Thing Shape</a:t>
            </a:r>
          </a:p>
          <a:p>
            <a:r>
              <a:rPr lang="en-US" dirty="0"/>
              <a:t>Value Stream or Data Stream</a:t>
            </a:r>
          </a:p>
          <a:p>
            <a:r>
              <a:rPr lang="en-US" dirty="0"/>
              <a:t>Event </a:t>
            </a:r>
            <a:r>
              <a:rPr lang="en-US" dirty="0" err="1"/>
              <a:t>Notifier</a:t>
            </a:r>
            <a:endParaRPr lang="en-US" dirty="0"/>
          </a:p>
          <a:p>
            <a:r>
              <a:rPr lang="en-US" dirty="0"/>
              <a:t>Mashup (i.e., GUI or webpage) builder</a:t>
            </a:r>
          </a:p>
          <a:p>
            <a:r>
              <a:rPr lang="en-US" dirty="0" err="1"/>
              <a:t>AppKey</a:t>
            </a:r>
            <a:endParaRPr lang="en-US" dirty="0"/>
          </a:p>
          <a:p>
            <a:r>
              <a:rPr lang="en-US" dirty="0" err="1"/>
              <a:t>MailServer</a:t>
            </a:r>
            <a:endParaRPr lang="en-US" dirty="0"/>
          </a:p>
          <a:p>
            <a:r>
              <a:rPr lang="en-US" dirty="0"/>
              <a:t>Various SDKs</a:t>
            </a:r>
          </a:p>
          <a:p>
            <a:pPr lvl="1"/>
            <a:r>
              <a:rPr lang="en-US" dirty="0"/>
              <a:t>C-SDK</a:t>
            </a:r>
          </a:p>
          <a:p>
            <a:pPr lvl="1"/>
            <a:r>
              <a:rPr lang="en-US" dirty="0"/>
              <a:t>Java-SDK</a:t>
            </a:r>
          </a:p>
          <a:p>
            <a:r>
              <a:rPr lang="en-US" dirty="0"/>
              <a:t>Many extensions for various services, protocols, and devices</a:t>
            </a:r>
          </a:p>
          <a:p>
            <a:pPr lvl="1"/>
            <a:r>
              <a:rPr lang="en-US" spc="7" dirty="0" err="1">
                <a:latin typeface="Arial"/>
                <a:cs typeface="Arial"/>
              </a:rPr>
              <a:t>ThingWorx</a:t>
            </a:r>
            <a:r>
              <a:rPr lang="en-US" spc="7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Marketplace (</a:t>
            </a:r>
            <a:r>
              <a:rPr lang="en-US" dirty="0">
                <a:latin typeface="Arial"/>
                <a:cs typeface="Arial"/>
                <a:hlinkClick r:id="rId2"/>
              </a:rPr>
              <a:t>http://marketplace.thingworx.com/</a:t>
            </a:r>
            <a:r>
              <a:rPr lang="en-US" dirty="0">
                <a:latin typeface="Arial"/>
                <a:cs typeface="Arial"/>
              </a:rPr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712" y="6842044"/>
            <a:ext cx="6558206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http://support.ptc.com/cs/help/thingworx_hc/thingworx_6.0_hc/</a:t>
            </a:r>
          </a:p>
        </p:txBody>
      </p:sp>
    </p:spTree>
    <p:extLst>
      <p:ext uri="{BB962C8B-B14F-4D97-AF65-F5344CB8AC3E}">
        <p14:creationId xmlns:p14="http://schemas.microsoft.com/office/powerpoint/2010/main" val="1222752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" y="1614633"/>
            <a:ext cx="10079567" cy="46084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Thing—Properties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088320" y="1722437"/>
            <a:ext cx="743183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3" y="1402372"/>
            <a:ext cx="9803136" cy="53520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Thing—Services</a:t>
            </a:r>
          </a:p>
        </p:txBody>
      </p:sp>
    </p:spTree>
    <p:extLst>
      <p:ext uri="{BB962C8B-B14F-4D97-AF65-F5344CB8AC3E}">
        <p14:creationId xmlns:p14="http://schemas.microsoft.com/office/powerpoint/2010/main" val="2208375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" y="1170950"/>
            <a:ext cx="9987248" cy="60422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Thing—Events</a:t>
            </a:r>
          </a:p>
        </p:txBody>
      </p:sp>
    </p:spTree>
    <p:extLst>
      <p:ext uri="{BB962C8B-B14F-4D97-AF65-F5344CB8AC3E}">
        <p14:creationId xmlns:p14="http://schemas.microsoft.com/office/powerpoint/2010/main" val="2914714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" y="2180525"/>
            <a:ext cx="9912734" cy="4418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Thing—Subscriptions for events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raise an alert while monitoring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319163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err="1"/>
              <a:t>Notifier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to do for chosen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9" y="1874837"/>
            <a:ext cx="9861325" cy="56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MailServer</a:t>
            </a:r>
            <a:r>
              <a:rPr lang="en-US" dirty="0"/>
              <a:t>—Services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send an email upon some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5" y="2103437"/>
            <a:ext cx="9677895" cy="474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6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5" y="1102869"/>
            <a:ext cx="9466028" cy="602976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Mashup (Web Interface) Builder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09369" y="1020369"/>
            <a:ext cx="743183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07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 (deployed)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A3E-DC2D-42E2-94A0-F94764AAED51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103312"/>
            <a:ext cx="9648825" cy="6029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4326" y="1626545"/>
            <a:ext cx="74318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9715" y="6032446"/>
            <a:ext cx="74318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2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Widgets for Building Mashups</a:t>
            </a:r>
            <a:r>
              <a:rPr lang="en-US" sz="2400" dirty="0"/>
              <a:t> (1/4)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48" y="1636306"/>
            <a:ext cx="3979329" cy="45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02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Widgets for Building Mashups</a:t>
            </a:r>
            <a:r>
              <a:rPr lang="en-US" sz="2400" dirty="0"/>
              <a:t> (2/4)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46" y="1496185"/>
            <a:ext cx="3916332" cy="45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Composer</a:t>
            </a:r>
          </a:p>
          <a:p>
            <a:pPr lvl="1"/>
            <a:r>
              <a:rPr lang="en-US" dirty="0"/>
              <a:t>A web-based modeling and development environment</a:t>
            </a:r>
          </a:p>
          <a:p>
            <a:r>
              <a:rPr lang="en-US" dirty="0"/>
              <a:t>Thing (real)</a:t>
            </a:r>
          </a:p>
          <a:p>
            <a:pPr lvl="1"/>
            <a:r>
              <a:rPr lang="en-US" dirty="0"/>
              <a:t>a device, physical asset, system or business process</a:t>
            </a:r>
          </a:p>
          <a:p>
            <a:pPr lvl="1"/>
            <a:r>
              <a:rPr lang="en-US" dirty="0"/>
              <a:t>connected to the Internet</a:t>
            </a:r>
          </a:p>
          <a:p>
            <a:pPr lvl="1"/>
            <a:r>
              <a:rPr lang="en-US" dirty="0"/>
              <a:t>An example: a portable weather station….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In the Composer, a Thing is a data model (abstract) of a real thing.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Something that takes in data and uses it to fire events, process services, etc. within the rest of the system based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8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Widgets for Building Mashups</a:t>
            </a:r>
            <a:r>
              <a:rPr lang="en-US" sz="2400" dirty="0"/>
              <a:t> (3/4)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97" y="1501435"/>
            <a:ext cx="3926831" cy="45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4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Widgets for Building Mashups</a:t>
            </a:r>
            <a:r>
              <a:rPr lang="en-US" sz="2400" dirty="0"/>
              <a:t> (4/4)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97" y="1490936"/>
            <a:ext cx="3947830" cy="45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69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Configurable Properties of Google Map Widget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7" y="1543433"/>
            <a:ext cx="8588631" cy="44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06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Configurable Properties of Gauge Widget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2" y="1554312"/>
            <a:ext cx="7423181" cy="53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2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Thing Templates (page 1/3)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37" y="1469937"/>
            <a:ext cx="8116151" cy="461980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262405" y="4104565"/>
            <a:ext cx="1503393" cy="30134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Thing Templates (page 2/3)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53" y="1601181"/>
            <a:ext cx="6551718" cy="4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Thing Templates (page 3/3)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02" y="1606431"/>
            <a:ext cx="6520220" cy="43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0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Micro Server (EMS)</a:t>
            </a:r>
          </a:p>
          <a:p>
            <a:pPr lvl="1"/>
            <a:r>
              <a:rPr lang="en-US" dirty="0"/>
              <a:t>A device embeddable service (client code) providing a real time data channel to the ThingWorx server</a:t>
            </a:r>
          </a:p>
          <a:p>
            <a:pPr lvl="1"/>
            <a:r>
              <a:rPr lang="en-US" dirty="0"/>
              <a:t>Available in C, Objective C, Java, and .NET versions</a:t>
            </a:r>
          </a:p>
          <a:p>
            <a:r>
              <a:rPr lang="en-US" dirty="0" err="1"/>
              <a:t>MashUps</a:t>
            </a:r>
            <a:endParaRPr lang="en-US" dirty="0"/>
          </a:p>
          <a:p>
            <a:pPr lvl="1"/>
            <a:r>
              <a:rPr lang="en-US" dirty="0"/>
              <a:t>Web pages constructed with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Widgets that know how to  connect with data on the ThingWorx server</a:t>
            </a:r>
          </a:p>
          <a:p>
            <a:r>
              <a:rPr lang="en-US" dirty="0"/>
              <a:t>Streams</a:t>
            </a:r>
          </a:p>
          <a:p>
            <a:pPr lvl="1"/>
            <a:r>
              <a:rPr lang="en-US" dirty="0"/>
              <a:t>Fast data storage used to capture the Properties of your Things as they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416206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Tag</a:t>
            </a:r>
          </a:p>
          <a:p>
            <a:pPr lvl="1"/>
            <a:r>
              <a:rPr lang="en-US" dirty="0"/>
              <a:t>A way for ThingWorx to identify (label) different elements (i.e. Thing Shapes, Things, etc.) as being part of the same project, which allows you to transfer projects across different servers</a:t>
            </a:r>
          </a:p>
        </p:txBody>
      </p:sp>
    </p:spTree>
    <p:extLst>
      <p:ext uri="{BB962C8B-B14F-4D97-AF65-F5344CB8AC3E}">
        <p14:creationId xmlns:p14="http://schemas.microsoft.com/office/powerpoint/2010/main" val="3500010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32545&quot;&gt;&lt;object type=&quot;3&quot; unique_id=&quot;32546&quot;&gt;&lt;property id=&quot;20148&quot; value=&quot;5&quot;/&gt;&lt;property id=&quot;20300&quot; value=&quot;Slide 1 - &amp;quot;ThingWorx Composer  a web-based modeling &amp;amp; development environment&amp;quot;&quot;/&gt;&lt;property id=&quot;20307&quot; value=&quot;591&quot;/&gt;&lt;/object&gt;&lt;object type=&quot;3&quot; unique_id=&quot;37336&quot;&gt;&lt;property id=&quot;20148&quot; value=&quot;5&quot;/&gt;&lt;property id=&quot;20300&quot; value=&quot;Slide 2&quot;/&gt;&lt;property id=&quot;20307&quot; value=&quot;594&quot;/&gt;&lt;/object&gt;&lt;object type=&quot;3&quot; unique_id=&quot;37337&quot;&gt;&lt;property id=&quot;20148&quot; value=&quot;5&quot;/&gt;&lt;property id=&quot;20300&quot; value=&quot;Slide 3 - &amp;quot;GUI Composer 구성 요소들 &amp;quot;&quot;/&gt;&lt;property id=&quot;20307&quot; value=&quot;595&quot;/&gt;&lt;/object&gt;&lt;object type=&quot;3&quot; unique_id=&quot;37338&quot;&gt;&lt;property id=&quot;20148&quot; value=&quot;5&quot;/&gt;&lt;property id=&quot;20300&quot; value=&quot;Slide 4 - &amp;quot;Terms&amp;quot;&quot;/&gt;&lt;property id=&quot;20307&quot; value=&quot;596&quot;/&gt;&lt;/object&gt;&lt;object type=&quot;3&quot; unique_id=&quot;37339&quot;&gt;&lt;property id=&quot;20148&quot; value=&quot;5&quot;/&gt;&lt;property id=&quot;20300&quot; value=&quot;Slide 5 - &amp;quot;Terms&amp;quot;&quot;/&gt;&lt;property id=&quot;20307&quot; value=&quot;626&quot;/&gt;&lt;/object&gt;&lt;object type=&quot;3&quot; unique_id=&quot;37340&quot;&gt;&lt;property id=&quot;20148&quot; value=&quot;5&quot;/&gt;&lt;property id=&quot;20300&quot; value=&quot;Slide 6 - &amp;quot;Terms&amp;quot;&quot;/&gt;&lt;property id=&quot;20307&quot; value=&quot;597&quot;/&gt;&lt;/object&gt;&lt;object type=&quot;3&quot; unique_id=&quot;37341&quot;&gt;&lt;property id=&quot;20148&quot; value=&quot;5&quot;/&gt;&lt;property id=&quot;20300&quot; value=&quot;Slide 7 - &amp;quot;Terms&amp;quot;&quot;/&gt;&lt;property id=&quot;20307&quot; value=&quot;629&quot;/&gt;&lt;/object&gt;&lt;object type=&quot;3&quot; unique_id=&quot;37342&quot;&gt;&lt;property id=&quot;20148&quot; value=&quot;5&quot;/&gt;&lt;property id=&quot;20300&quot; value=&quot;Slide 8 - &amp;quot;Terms&amp;quot;&quot;/&gt;&lt;property id=&quot;20307&quot; value=&quot;630&quot;/&gt;&lt;/object&gt;&lt;object type=&quot;3&quot; unique_id=&quot;37343&quot;&gt;&lt;property id=&quot;20148&quot; value=&quot;5&quot;/&gt;&lt;property id=&quot;20300&quot; value=&quot;Slide 9 - &amp;quot;Creating a new Thing Template&amp;quot;&quot;/&gt;&lt;property id=&quot;20307&quot; value=&quot;599&quot;/&gt;&lt;/object&gt;&lt;object type=&quot;3&quot; unique_id=&quot;37344&quot;&gt;&lt;property id=&quot;20148&quot; value=&quot;5&quot;/&gt;&lt;property id=&quot;20300&quot; value=&quot;Slide 10 - &amp;quot;Base Templates&amp;quot;&quot;/&gt;&lt;property id=&quot;20307&quot; value=&quot;600&quot;/&gt;&lt;/object&gt;&lt;object type=&quot;3&quot; unique_id=&quot;37345&quot;&gt;&lt;property id=&quot;20148&quot; value=&quot;5&quot;/&gt;&lt;property id=&quot;20300&quot; value=&quot;Slide 11 - &amp;quot;Base Templates&amp;quot;&quot;/&gt;&lt;property id=&quot;20307&quot; value=&quot;601&quot;/&gt;&lt;/object&gt;&lt;object type=&quot;3&quot; unique_id=&quot;37346&quot;&gt;&lt;property id=&quot;20148&quot; value=&quot;5&quot;/&gt;&lt;property id=&quot;20300&quot; value=&quot;Slide 12 - &amp;quot;Base Templates&amp;quot;&quot;/&gt;&lt;property id=&quot;20307&quot; value=&quot;602&quot;/&gt;&lt;/object&gt;&lt;object type=&quot;3&quot; unique_id=&quot;37347&quot;&gt;&lt;property id=&quot;20148&quot; value=&quot;5&quot;/&gt;&lt;property id=&quot;20300&quot; value=&quot;Slide 13 - &amp;quot;Terms&amp;quot;&quot;/&gt;&lt;property id=&quot;20307&quot; value=&quot;627&quot;/&gt;&lt;/object&gt;&lt;object type=&quot;3&quot; unique_id=&quot;37348&quot;&gt;&lt;property id=&quot;20148&quot; value=&quot;5&quot;/&gt;&lt;property id=&quot;20300&quot; value=&quot;Slide 16 - &amp;quot;Creating a Thing&amp;quot;&quot;/&gt;&lt;property id=&quot;20307&quot; value=&quot;628&quot;/&gt;&lt;/object&gt;&lt;object type=&quot;3&quot; unique_id=&quot;37349&quot;&gt;&lt;property id=&quot;20148&quot; value=&quot;5&quot;/&gt;&lt;property id=&quot;20300&quot; value=&quot;Slide 14 - &amp;quot;Project Building Steps&amp;quot;&quot;/&gt;&lt;property id=&quot;20307&quot; value=&quot;598&quot;/&gt;&lt;/object&gt;&lt;object type=&quot;3&quot; unique_id=&quot;37351&quot;&gt;&lt;property id=&quot;20148&quot; value=&quot;5&quot;/&gt;&lt;property id=&quot;20300&quot; value=&quot;Slide 17 - &amp;quot;Binding Data with a Thing&amp;quot;&quot;/&gt;&lt;property id=&quot;20307&quot; value=&quot;632&quot;/&gt;&lt;/object&gt;&lt;object type=&quot;3&quot; unique_id=&quot;37352&quot;&gt;&lt;property id=&quot;20148&quot; value=&quot;5&quot;/&gt;&lt;property id=&quot;20300&quot; value=&quot;Slide 18 - &amp;quot;Property Base Types&amp;quot;&quot;/&gt;&lt;property id=&quot;20307&quot; value=&quot;633&quot;/&gt;&lt;/object&gt;&lt;object type=&quot;3&quot; unique_id=&quot;37353&quot;&gt;&lt;property id=&quot;20148&quot; value=&quot;5&quot;/&gt;&lt;property id=&quot;20300&quot; value=&quot;Slide 19 - &amp;quot;Binding Data with a Thing&amp;quot;&quot;/&gt;&lt;property id=&quot;20307&quot; value=&quot;634&quot;/&gt;&lt;/object&gt;&lt;object type=&quot;3&quot; unique_id=&quot;37354&quot;&gt;&lt;property id=&quot;20148&quot; value=&quot;5&quot;/&gt;&lt;property id=&quot;20300&quot; value=&quot;Slide 20 - &amp;quot;Monitoring Window&amp;quot;&quot;/&gt;&lt;property id=&quot;20307&quot; value=&quot;635&quot;/&gt;&lt;/object&gt;&lt;object type=&quot;3&quot; unique_id=&quot;37355&quot;&gt;&lt;property id=&quot;20148&quot; value=&quot;5&quot;/&gt;&lt;property id=&quot;20300&quot; value=&quot;Slide 21 - &amp;quot;Thing Shape—Properties&amp;quot;&quot;/&gt;&lt;property id=&quot;20307&quot; value=&quot;603&quot;/&gt;&lt;/object&gt;&lt;object type=&quot;3&quot; unique_id=&quot;37356&quot;&gt;&lt;property id=&quot;20148&quot; value=&quot;5&quot;/&gt;&lt;property id=&quot;20300&quot; value=&quot;Slide 22 - &amp;quot;Thing Template—Properties&amp;quot;&quot;/&gt;&lt;property id=&quot;20307&quot; value=&quot;604&quot;/&gt;&lt;/object&gt;&lt;object type=&quot;3&quot; unique_id=&quot;37357&quot;&gt;&lt;property id=&quot;20148&quot; value=&quot;5&quot;/&gt;&lt;property id=&quot;20300&quot; value=&quot;Slide 23 - &amp;quot;Thing Template—Properties—Alert &amp;quot;&quot;/&gt;&lt;property id=&quot;20307&quot; value=&quot;605&quot;/&gt;&lt;/object&gt;&lt;object type=&quot;3&quot; unique_id=&quot;37358&quot;&gt;&lt;property id=&quot;20148&quot; value=&quot;5&quot;/&gt;&lt;property id=&quot;20300&quot; value=&quot;Slide 24 - &amp;quot;Value Stream (for sensor data streaming)&amp;quot;&quot;/&gt;&lt;property id=&quot;20307&quot; value=&quot;606&quot;/&gt;&lt;/object&gt;&lt;object type=&quot;3&quot; unique_id=&quot;37359&quot;&gt;&lt;property id=&quot;20148&quot; value=&quot;5&quot;/&gt;&lt;property id=&quot;20300&quot; value=&quot;Slide 25 - &amp;quot;Value Stream—Properties&amp;quot;&quot;/&gt;&lt;property id=&quot;20307&quot; value=&quot;607&quot;/&gt;&lt;/object&gt;&lt;object type=&quot;3&quot; unique_id=&quot;37360&quot;&gt;&lt;property id=&quot;20148&quot; value=&quot;5&quot;/&gt;&lt;property id=&quot;20300&quot; value=&quot;Slide 26&quot;/&gt;&lt;property id=&quot;20307&quot; value=&quot;608&quot;/&gt;&lt;/object&gt;&lt;object type=&quot;3&quot; unique_id=&quot;37361&quot;&gt;&lt;property id=&quot;20148&quot; value=&quot;5&quot;/&gt;&lt;property id=&quot;20300&quot; value=&quot;Slide 27&quot;/&gt;&lt;property id=&quot;20307&quot; value=&quot;609&quot;/&gt;&lt;/object&gt;&lt;object type=&quot;3&quot; unique_id=&quot;37362&quot;&gt;&lt;property id=&quot;20148&quot; value=&quot;5&quot;/&gt;&lt;property id=&quot;20300&quot; value=&quot;Slide 28 - &amp;quot;Value Stream—Events&amp;quot;&quot;/&gt;&lt;property id=&quot;20307&quot; value=&quot;610&quot;/&gt;&lt;/object&gt;&lt;object type=&quot;3&quot; unique_id=&quot;37363&quot;&gt;&lt;property id=&quot;20148&quot; value=&quot;5&quot;/&gt;&lt;property id=&quot;20300&quot; value=&quot;Slide 29 - &amp;quot;Thing—General Information&amp;quot;&quot;/&gt;&lt;property id=&quot;20307&quot; value=&quot;611&quot;/&gt;&lt;/object&gt;&lt;object type=&quot;3&quot; unique_id=&quot;37364&quot;&gt;&lt;property id=&quot;20148&quot; value=&quot;5&quot;/&gt;&lt;property id=&quot;20300&quot; value=&quot;Slide 30 - &amp;quot;Thing—Properties&amp;quot;&quot;/&gt;&lt;property id=&quot;20307&quot; value=&quot;612&quot;/&gt;&lt;/object&gt;&lt;object type=&quot;3&quot; unique_id=&quot;37365&quot;&gt;&lt;property id=&quot;20148&quot; value=&quot;5&quot;/&gt;&lt;property id=&quot;20300&quot; value=&quot;Slide 31 - &amp;quot;Thing—Services&amp;quot;&quot;/&gt;&lt;property id=&quot;20307&quot; value=&quot;613&quot;/&gt;&lt;/object&gt;&lt;object type=&quot;3&quot; unique_id=&quot;37366&quot;&gt;&lt;property id=&quot;20148&quot; value=&quot;5&quot;/&gt;&lt;property id=&quot;20300&quot; value=&quot;Slide 32 - &amp;quot;Thing—Events&amp;quot;&quot;/&gt;&lt;property id=&quot;20307&quot; value=&quot;614&quot;/&gt;&lt;/object&gt;&lt;object type=&quot;3&quot; unique_id=&quot;37367&quot;&gt;&lt;property id=&quot;20148&quot; value=&quot;5&quot;/&gt;&lt;property id=&quot;20300&quot; value=&quot;Slide 33 - &amp;quot;Thing—Subscriptions for events&amp;quot;&quot;/&gt;&lt;property id=&quot;20307&quot; value=&quot;615&quot;/&gt;&lt;/object&gt;&lt;object type=&quot;3&quot; unique_id=&quot;37368&quot;&gt;&lt;property id=&quot;20148&quot; value=&quot;5&quot;/&gt;&lt;property id=&quot;20300&quot; value=&quot;Slide 34 - &amp;quot;MailServer—Services&amp;quot;&quot;/&gt;&lt;property id=&quot;20307&quot; value=&quot;616&quot;/&gt;&lt;/object&gt;&lt;object type=&quot;3&quot; unique_id=&quot;37369&quot;&gt;&lt;property id=&quot;20148&quot; value=&quot;5&quot;/&gt;&lt;property id=&quot;20300&quot; value=&quot;Slide 35 - &amp;quot;Event Notifier&amp;quot;&quot;/&gt;&lt;property id=&quot;20307&quot; value=&quot;617&quot;/&gt;&lt;/object&gt;&lt;object type=&quot;3&quot; unique_id=&quot;37370&quot;&gt;&lt;property id=&quot;20148&quot; value=&quot;5&quot;/&gt;&lt;property id=&quot;20300&quot; value=&quot;Slide 36 - &amp;quot;Mashup (Web Interface) Builder &amp;quot;&quot;/&gt;&lt;property id=&quot;20307&quot; value=&quot;618&quot;/&gt;&lt;/object&gt;&lt;object type=&quot;3&quot; unique_id=&quot;37371&quot;&gt;&lt;property id=&quot;20148&quot; value=&quot;5&quot;/&gt;&lt;property id=&quot;20300&quot; value=&quot;Slide 37 - &amp;quot;Web Interface Built&amp;quot;&quot;/&gt;&lt;property id=&quot;20307&quot; value=&quot;636&quot;/&gt;&lt;/object&gt;&lt;object type=&quot;3&quot; unique_id=&quot;37372&quot;&gt;&lt;property id=&quot;20148&quot; value=&quot;5&quot;/&gt;&lt;property id=&quot;20300&quot; value=&quot;Slide 38 - &amp;quot;Various Widgets for Building Mashups &amp;quot;&quot;/&gt;&lt;property id=&quot;20307&quot; value=&quot;619&quot;/&gt;&lt;/object&gt;&lt;object type=&quot;3&quot; unique_id=&quot;37373&quot;&gt;&lt;property id=&quot;20148&quot; value=&quot;5&quot;/&gt;&lt;property id=&quot;20300&quot; value=&quot;Slide 39 - &amp;quot;Various Widgets for Building Mashups &amp;quot;&quot;/&gt;&lt;property id=&quot;20307&quot; value=&quot;620&quot;/&gt;&lt;/object&gt;&lt;object type=&quot;3&quot; unique_id=&quot;37374&quot;&gt;&lt;property id=&quot;20148&quot; value=&quot;5&quot;/&gt;&lt;property id=&quot;20300&quot; value=&quot;Slide 40 - &amp;quot;Various Widgets for Building Mashups &amp;quot;&quot;/&gt;&lt;property id=&quot;20307&quot; value=&quot;621&quot;/&gt;&lt;/object&gt;&lt;object type=&quot;3&quot; unique_id=&quot;37375&quot;&gt;&lt;property id=&quot;20148&quot; value=&quot;5&quot;/&gt;&lt;property id=&quot;20300&quot; value=&quot;Slide 41 - &amp;quot;Various Widgets for Building Mashups &amp;quot;&quot;/&gt;&lt;property id=&quot;20307&quot; value=&quot;622&quot;/&gt;&lt;/object&gt;&lt;object type=&quot;3&quot; unique_id=&quot;37376&quot;&gt;&lt;property id=&quot;20148&quot; value=&quot;5&quot;/&gt;&lt;property id=&quot;20300&quot; value=&quot;Slide 42 - &amp;quot;Properties of Google Map Widget&amp;quot;&quot;/&gt;&lt;property id=&quot;20307&quot; value=&quot;623&quot;/&gt;&lt;/object&gt;&lt;object type=&quot;3&quot; unique_id=&quot;37377&quot;&gt;&lt;property id=&quot;20148&quot; value=&quot;5&quot;/&gt;&lt;property id=&quot;20300&quot; value=&quot;Slide 43 - &amp;quot;Properties of Gauge Widget&amp;quot;&quot;/&gt;&lt;property id=&quot;20307&quot; value=&quot;624&quot;/&gt;&lt;/object&gt;&lt;object type=&quot;3&quot; unique_id=&quot;37378&quot;&gt;&lt;property id=&quot;20148&quot; value=&quot;5&quot;/&gt;&lt;property id=&quot;20300&quot; value=&quot;Slide 44&quot;/&gt;&lt;property id=&quot;20307&quot; value=&quot;625&quot;/&gt;&lt;/object&gt;&lt;object type=&quot;3&quot; unique_id=&quot;37521&quot;&gt;&lt;property id=&quot;20148&quot; value=&quot;5&quot;/&gt;&lt;property id=&quot;20300&quot; value=&quot;Slide 15 - &amp;quot;Part of Device Source Code&amp;quot;&quot;/&gt;&lt;property id=&quot;20307&quot; value=&quot;637&quot;/&gt;&lt;/object&gt;&lt;/object&gt;&lt;object type=&quot;8&quot; unique_id=&quot;3255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4411</TotalTime>
  <Words>1066</Words>
  <Application>Microsoft Office PowerPoint</Application>
  <PresentationFormat>Custom</PresentationFormat>
  <Paragraphs>190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msmincho</vt:lpstr>
      <vt:lpstr>다음_Regular</vt:lpstr>
      <vt:lpstr>Arial</vt:lpstr>
      <vt:lpstr>Georgia</vt:lpstr>
      <vt:lpstr>Times New Roman</vt:lpstr>
      <vt:lpstr>Trebuchet MS</vt:lpstr>
      <vt:lpstr>Wingdings</vt:lpstr>
      <vt:lpstr>Slipstream</vt:lpstr>
      <vt:lpstr>ThingWorx Composer  a web-based modeling &amp; development environment</vt:lpstr>
      <vt:lpstr>PowerPoint Presentation</vt:lpstr>
      <vt:lpstr>GUI Composer 구성 요소들 </vt:lpstr>
      <vt:lpstr>Terms</vt:lpstr>
      <vt:lpstr>Base Thing Templates (page 1/3)</vt:lpstr>
      <vt:lpstr>Base Thing Templates (page 2/3)</vt:lpstr>
      <vt:lpstr>Base Thing Templates (page 3/3)</vt:lpstr>
      <vt:lpstr>Terms</vt:lpstr>
      <vt:lpstr>Terms</vt:lpstr>
      <vt:lpstr>Terms</vt:lpstr>
      <vt:lpstr>Terms</vt:lpstr>
      <vt:lpstr>Creating a new Thing Template</vt:lpstr>
      <vt:lpstr>Additional Terms</vt:lpstr>
      <vt:lpstr>Project Building Steps</vt:lpstr>
      <vt:lpstr>Part of Device Source Code (EMS)</vt:lpstr>
      <vt:lpstr>Creating a Thing</vt:lpstr>
      <vt:lpstr>Binding Data between a model Thing and real Thing</vt:lpstr>
      <vt:lpstr>Property Base Types</vt:lpstr>
      <vt:lpstr>Binding Data with a Thing</vt:lpstr>
      <vt:lpstr>Monitoring Window</vt:lpstr>
      <vt:lpstr>Thing Shape—Properties</vt:lpstr>
      <vt:lpstr>Thing Template—Properties</vt:lpstr>
      <vt:lpstr>Thing Template—Properties—Alert </vt:lpstr>
      <vt:lpstr>Value Stream (for sensor data streaming)</vt:lpstr>
      <vt:lpstr>Value Stream—Properties</vt:lpstr>
      <vt:lpstr>PowerPoint Presentation</vt:lpstr>
      <vt:lpstr>PowerPoint Presentation</vt:lpstr>
      <vt:lpstr>Value Stream—Events</vt:lpstr>
      <vt:lpstr>Thing—General Information</vt:lpstr>
      <vt:lpstr>Thing—Properties</vt:lpstr>
      <vt:lpstr>Thing—Services</vt:lpstr>
      <vt:lpstr>Thing—Events</vt:lpstr>
      <vt:lpstr>Thing—Subscriptions for events</vt:lpstr>
      <vt:lpstr>Event Notifier</vt:lpstr>
      <vt:lpstr>MailServer—Services</vt:lpstr>
      <vt:lpstr>Mashup (Web Interface) Builder </vt:lpstr>
      <vt:lpstr>Web Interface (deployed)</vt:lpstr>
      <vt:lpstr>Various Widgets for Building Mashups (1/4) </vt:lpstr>
      <vt:lpstr>Various Widgets for Building Mashups (2/4) </vt:lpstr>
      <vt:lpstr>Various Widgets for Building Mashups (3/4) </vt:lpstr>
      <vt:lpstr>Various Widgets for Building Mashups (4/4) </vt:lpstr>
      <vt:lpstr>Configurable Properties of Google Map Widget</vt:lpstr>
      <vt:lpstr>Configurable Properties of Gauge 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Compilers, Parallel Computing,  and Grid Computing</dc:title>
  <dc:creator>johnlee</dc:creator>
  <cp:lastModifiedBy>John Lee</cp:lastModifiedBy>
  <cp:revision>556</cp:revision>
  <dcterms:modified xsi:type="dcterms:W3CDTF">2017-05-21T07:55:18Z</dcterms:modified>
</cp:coreProperties>
</file>