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88" r:id="rId1"/>
  </p:sldMasterIdLst>
  <p:notesMasterIdLst>
    <p:notesMasterId r:id="rId14"/>
  </p:notesMasterIdLst>
  <p:handoutMasterIdLst>
    <p:handoutMasterId r:id="rId15"/>
  </p:handoutMasterIdLst>
  <p:sldIdLst>
    <p:sldId id="591" r:id="rId2"/>
    <p:sldId id="617" r:id="rId3"/>
    <p:sldId id="616" r:id="rId4"/>
    <p:sldId id="598" r:id="rId5"/>
    <p:sldId id="593" r:id="rId6"/>
    <p:sldId id="600" r:id="rId7"/>
    <p:sldId id="597" r:id="rId8"/>
    <p:sldId id="610" r:id="rId9"/>
    <p:sldId id="601" r:id="rId10"/>
    <p:sldId id="615" r:id="rId11"/>
    <p:sldId id="618" r:id="rId12"/>
    <p:sldId id="620" r:id="rId13"/>
  </p:sldIdLst>
  <p:sldSz cx="10080625" cy="7559675"/>
  <p:notesSz cx="7010400" cy="9296400"/>
  <p:custDataLst>
    <p:tags r:id="rId16"/>
  </p:custDataLst>
  <p:defaultTextStyle>
    <a:defPPr>
      <a:defRPr lang="en-GB"/>
    </a:defPPr>
    <a:lvl1pPr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1pPr>
    <a:lvl2pPr marL="4302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2pPr>
    <a:lvl3pPr marL="6461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3pPr>
    <a:lvl4pPr marL="862013" indent="-214313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4pPr>
    <a:lvl5pPr marL="10779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157BFF6-3C82-45AB-8C58-05013505B37A}">
          <p14:sldIdLst>
            <p14:sldId id="591"/>
            <p14:sldId id="617"/>
            <p14:sldId id="616"/>
            <p14:sldId id="598"/>
            <p14:sldId id="593"/>
            <p14:sldId id="600"/>
            <p14:sldId id="597"/>
            <p14:sldId id="610"/>
            <p14:sldId id="601"/>
            <p14:sldId id="615"/>
            <p14:sldId id="618"/>
            <p14:sldId id="6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2">
          <p15:clr>
            <a:srgbClr val="A4A3A4"/>
          </p15:clr>
        </p15:guide>
        <p15:guide id="2" pos="19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381" autoAdjust="0"/>
    <p:restoredTop sz="90369" autoAdjust="0"/>
  </p:normalViewPr>
  <p:slideViewPr>
    <p:cSldViewPr>
      <p:cViewPr varScale="1">
        <p:scale>
          <a:sx n="69" d="100"/>
          <a:sy n="69" d="100"/>
        </p:scale>
        <p:origin x="46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491"/>
    </p:cViewPr>
  </p:sorterViewPr>
  <p:notesViewPr>
    <p:cSldViewPr>
      <p:cViewPr varScale="1">
        <p:scale>
          <a:sx n="89" d="100"/>
          <a:sy n="89" d="100"/>
        </p:scale>
        <p:origin x="-1500" y="-102"/>
      </p:cViewPr>
      <p:guideLst>
        <p:guide orient="horz" pos="2662"/>
        <p:guide pos="19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4950" y="8834437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3" tIns="45741" rIns="91483" bIns="45741" numCol="1" anchor="b" anchorCtr="0" compatLnSpc="1">
            <a:prstTxWarp prst="textNoShape">
              <a:avLst/>
            </a:prstTxWarp>
          </a:bodyPr>
          <a:lstStyle>
            <a:lvl1pPr algn="r">
              <a:defRPr kumimoji="0" sz="11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3971925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Lecture series</a:t>
            </a:r>
          </a:p>
        </p:txBody>
      </p:sp>
      <p:sp>
        <p:nvSpPr>
          <p:cNvPr id="9" name="Date Placeholder 12"/>
          <p:cNvSpPr>
            <a:spLocks noGrp="1"/>
          </p:cNvSpPr>
          <p:nvPr>
            <p:ph type="dt" idx="1"/>
          </p:nvPr>
        </p:nvSpPr>
        <p:spPr>
          <a:xfrm>
            <a:off x="-1793" y="8831263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F7C6F86-AD6F-4315-BCFE-D10067D3921F}" type="datetime5">
              <a:rPr lang="ko-KR" altLang="en-US" smtClean="0"/>
              <a:t>2017/5/28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25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4838"/>
            <a:ext cx="5605463" cy="4179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4950" y="8834437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3" tIns="45741" rIns="91483" bIns="45741" numCol="1" anchor="b" anchorCtr="0" compatLnSpc="1">
            <a:prstTxWarp prst="textNoShape">
              <a:avLst/>
            </a:prstTxWarp>
          </a:bodyPr>
          <a:lstStyle>
            <a:lvl1pPr algn="r">
              <a:defRPr kumimoji="0" sz="11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1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3971925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Lecture series</a:t>
            </a:r>
          </a:p>
        </p:txBody>
      </p:sp>
      <p:sp>
        <p:nvSpPr>
          <p:cNvPr id="14" name="Date Placeholder 12"/>
          <p:cNvSpPr>
            <a:spLocks noGrp="1"/>
          </p:cNvSpPr>
          <p:nvPr>
            <p:ph type="dt" idx="1"/>
          </p:nvPr>
        </p:nvSpPr>
        <p:spPr>
          <a:xfrm>
            <a:off x="-1793" y="8831263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C962DF-F3E1-4FED-9D71-C64520A4D219}" type="datetime5">
              <a:rPr lang="ko-KR" altLang="en-US" smtClean="0"/>
              <a:t>2017/5/28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6718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series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7E9CADA-10FA-4F38-AC79-0A4BD27FFE7A}" type="datetime5">
              <a:rPr lang="ko-KR" altLang="en-US" smtClean="0"/>
              <a:t>2017/5/28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1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3106" y="4611140"/>
            <a:ext cx="6214412" cy="9723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F65-9C93-4444-B9C6-64D4570E5CD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386" y="2332037"/>
            <a:ext cx="7910326" cy="1976635"/>
          </a:xfrm>
          <a:effectLst/>
        </p:spPr>
        <p:txBody>
          <a:bodyPr>
            <a:noAutofit/>
          </a:bodyPr>
          <a:lstStyle>
            <a:lvl1pPr marL="201588" indent="0" algn="ctr">
              <a:buNone/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1938" y="415041"/>
            <a:ext cx="2268141" cy="577429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4604" y="806365"/>
            <a:ext cx="5323954" cy="53955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9582-7A66-49F2-8C66-52970ED7CE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96912" y="1417638"/>
            <a:ext cx="8915400" cy="5256112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>
            <a:lvl1pPr marL="344488" marR="0" indent="-293688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50000"/>
                </a:srgbClr>
              </a:buClr>
              <a:buSzPct val="100000"/>
              <a:buFont typeface="Georgia" pitchFamily="18" charset="0"/>
              <a:buChar char="◊"/>
              <a:tabLst/>
              <a:defRPr/>
            </a:lvl1pPr>
            <a:lvl2pPr marL="688975" marR="0" indent="-2857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60000"/>
              <a:buFont typeface="Wingdings" pitchFamily="2" charset="2"/>
              <a:buChar char="q"/>
              <a:tabLst/>
              <a:defRPr/>
            </a:lvl2pPr>
            <a:lvl3pPr marL="966788" marR="0" indent="-2603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3pPr>
            <a:lvl4pPr marL="1258888" marR="0" indent="-250825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4pPr>
            <a:lvl5pPr marL="1532074" marR="0" indent="-201589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5pPr>
          </a:lstStyle>
          <a:p>
            <a:pPr marL="344488" marR="0" lvl="0" indent="-293688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50000"/>
                </a:srgbClr>
              </a:buClr>
              <a:buSzPct val="100000"/>
              <a:buFont typeface="Georgia" pitchFamily="18" charset="0"/>
              <a:buChar char="◊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다음_Regular" panose="02000603060000000000" pitchFamily="2" charset="-127"/>
                <a:cs typeface="+mn-cs"/>
              </a:rPr>
              <a:t>Click to edit Master text styles</a:t>
            </a:r>
          </a:p>
          <a:p>
            <a:pPr marL="688975" marR="0" lvl="1" indent="-2857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다음_Regular" panose="02000603060000000000" pitchFamily="2" charset="-127"/>
                <a:cs typeface="+mn-cs"/>
              </a:rPr>
              <a:t>Second level</a:t>
            </a:r>
          </a:p>
          <a:p>
            <a:pPr marL="966788" marR="0" lvl="2" indent="-2603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58888" marR="0" lvl="3" indent="-250825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32074" marR="0" lvl="4" indent="-201589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510-2D0C-467F-BD7C-05B6FA1BBE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2112" y="1493837"/>
            <a:ext cx="4571999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16512" y="1493837"/>
            <a:ext cx="4724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510-2D0C-467F-BD7C-05B6FA1BBE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2112" y="1951037"/>
            <a:ext cx="4571999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16512" y="1951037"/>
            <a:ext cx="4572000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620712" y="1417638"/>
            <a:ext cx="4267200" cy="533399"/>
          </a:xfrm>
        </p:spPr>
        <p:txBody>
          <a:bodyPr/>
          <a:lstStyle>
            <a:lvl1pPr marL="50800" indent="0" algn="ctr">
              <a:buNone/>
              <a:defRPr b="1" u="sng"/>
            </a:lvl1pPr>
          </a:lstStyle>
          <a:p>
            <a:pPr lvl="0"/>
            <a:r>
              <a:rPr lang="en-US" altLang="ko-KR" dirty="0"/>
              <a:t>Click to edit Master t</a:t>
            </a:r>
            <a:endParaRPr lang="ko-KR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5268912" y="1417637"/>
            <a:ext cx="4267200" cy="533399"/>
          </a:xfrm>
        </p:spPr>
        <p:txBody>
          <a:bodyPr/>
          <a:lstStyle>
            <a:lvl1pPr marL="50800" indent="0" algn="ctr">
              <a:buNone/>
              <a:defRPr b="1" u="sng"/>
            </a:lvl1pPr>
          </a:lstStyle>
          <a:p>
            <a:pPr lvl="0"/>
            <a:r>
              <a:rPr lang="en-US" altLang="ko-KR" dirty="0"/>
              <a:t>Click to edit Master 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A3E-DC2D-42E2-94A0-F94764AAED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C53-CE48-45DF-8802-90C7849D43E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45" y="2435896"/>
            <a:ext cx="4008531" cy="1387255"/>
          </a:xfrm>
          <a:effectLst/>
        </p:spPr>
        <p:txBody>
          <a:bodyPr anchor="b">
            <a:noAutofit/>
          </a:bodyPr>
          <a:lstStyle>
            <a:lvl1pPr marL="251986" indent="-251986" algn="l">
              <a:defRPr sz="31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032" y="806366"/>
            <a:ext cx="4428557" cy="5395533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956" y="3855679"/>
            <a:ext cx="3735762" cy="2358422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E797-D1E4-4A76-A414-19396A1704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3570" y="1259946"/>
            <a:ext cx="4536281" cy="3447827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2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10" y="1113874"/>
            <a:ext cx="4072504" cy="2384329"/>
          </a:xfrm>
        </p:spPr>
        <p:txBody>
          <a:bodyPr anchor="b"/>
          <a:lstStyle>
            <a:lvl1pPr marL="201589" indent="-201589">
              <a:buFont typeface="Georgia" pitchFamily="18" charset="0"/>
              <a:buChar char="*"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7C03-441A-4968-AB57-BD6A766A24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63" y="4921197"/>
            <a:ext cx="7037407" cy="1259946"/>
          </a:xfrm>
        </p:spPr>
        <p:txBody>
          <a:bodyPr anchor="b">
            <a:noAutofit/>
          </a:bodyPr>
          <a:lstStyle>
            <a:lvl1pPr algn="l">
              <a:defRPr sz="51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0130" y="806364"/>
            <a:ext cx="7056438" cy="3830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6C66-7B79-4FD1-B462-EC08B6019C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27758"/>
            <a:ext cx="10080625" cy="193191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80625" cy="56277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153857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912" y="122237"/>
            <a:ext cx="8763000" cy="1219200"/>
          </a:xfrm>
          <a:prstGeom prst="rect">
            <a:avLst/>
          </a:prstGeom>
          <a:effectLst/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912" y="1417637"/>
            <a:ext cx="8915400" cy="5486399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4422" y="7132637"/>
            <a:ext cx="277217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1" y="7132637"/>
            <a:ext cx="3696230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0260" y="7132637"/>
            <a:ext cx="2016125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A4D580-68B3-49FF-B4E8-5DEA21671D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2" r:id="rId3"/>
    <p:sldLayoutId id="2147484200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</p:sldLayoutIdLst>
  <p:hf hdr="0"/>
  <p:txStyles>
    <p:titleStyle>
      <a:lvl1pPr marL="0" indent="0" algn="ctr" defTabSz="100794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None/>
        <a:defRPr sz="3600" b="1" i="0" kern="1200" baseline="0">
          <a:solidFill>
            <a:srgbClr val="003399"/>
          </a:solidFill>
          <a:effectLst/>
          <a:latin typeface="Trebuchet MS" panose="020B0603020202020204" pitchFamily="34" charset="0"/>
          <a:ea typeface="다음_Regular" panose="02000603060000000000" pitchFamily="2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4488" indent="-293688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50000"/>
          </a:schemeClr>
        </a:buClr>
        <a:buSzPct val="100000"/>
        <a:buFont typeface="Georgia" pitchFamily="18" charset="0"/>
        <a:buChar char="◊"/>
        <a:defRPr sz="24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1pPr>
      <a:lvl2pPr marL="688975" indent="-285750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60000"/>
        <a:buFont typeface="Wingdings" pitchFamily="2" charset="2"/>
        <a:buChar char="q"/>
        <a:defRPr sz="22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2pPr>
      <a:lvl3pPr marL="966788" indent="-260350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20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3pPr>
      <a:lvl4pPr marL="1258888" indent="-250825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18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4pPr>
      <a:lvl5pPr marL="1532074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16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5pPr>
      <a:lvl6pPr marL="183445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6707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1985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52479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gworxacademic.com/" TargetMode="External"/><Relationship Id="rId2" Type="http://schemas.openxmlformats.org/officeDocument/2006/relationships/hyperlink" Target="https://www.udemy.com/thingworx-fundament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cloud.thingworx.com/Thingworx/Composer/" TargetMode="External"/><Relationship Id="rId2" Type="http://schemas.openxmlformats.org/officeDocument/2006/relationships/hyperlink" Target="https://www.thingworxacademi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ingworx.com/ecosystem/academic-program/iot-projects/weather-app-arduino-un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dystar1/ESP8266-code-various/REST_ESP8266_ThingWor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33106" y="5322064"/>
            <a:ext cx="6214412" cy="972373"/>
          </a:xfrm>
        </p:spPr>
        <p:txBody>
          <a:bodyPr/>
          <a:lstStyle/>
          <a:p>
            <a:r>
              <a:rPr lang="en-US" dirty="0"/>
              <a:t>Prof. John Lee</a:t>
            </a:r>
          </a:p>
          <a:p>
            <a:r>
              <a:rPr lang="en-US" dirty="0"/>
              <a:t>IUPUI &amp; KAIST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sz="4800" dirty="0"/>
              <a:t>◊</a:t>
            </a:r>
            <a:r>
              <a:rPr lang="el-GR" dirty="0"/>
              <a:t> </a:t>
            </a:r>
            <a:r>
              <a:rPr lang="en-US" u="sng" dirty="0"/>
              <a:t>IoT Hands-on Labs </a:t>
            </a:r>
            <a:r>
              <a:rPr lang="el-GR" sz="4800" dirty="0"/>
              <a:t>◊</a:t>
            </a:r>
            <a:br>
              <a:rPr lang="en-US" dirty="0"/>
            </a:br>
            <a:br>
              <a:rPr lang="en-US" sz="3200" dirty="0"/>
            </a:br>
            <a:r>
              <a:rPr lang="en-US" dirty="0">
                <a:solidFill>
                  <a:schemeClr val="tx1"/>
                </a:solidFill>
              </a:rPr>
              <a:t>Lab 4. ThingWorx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773112" y="503237"/>
            <a:ext cx="8569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2pPr>
            <a:lvl3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3pPr>
            <a:lvl4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4pPr>
            <a:lvl5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4572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9144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13716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18288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r>
              <a:rPr lang="en-US" dirty="0">
                <a:solidFill>
                  <a:srgbClr val="003399"/>
                </a:solidFill>
              </a:rPr>
              <a:t>IoT Lecture Series</a:t>
            </a:r>
          </a:p>
        </p:txBody>
      </p:sp>
    </p:spTree>
    <p:extLst>
      <p:ext uri="{BB962C8B-B14F-4D97-AF65-F5344CB8AC3E}">
        <p14:creationId xmlns:p14="http://schemas.microsoft.com/office/powerpoint/2010/main" val="395691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Mashup (GUI)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6912" y="1417637"/>
            <a:ext cx="9144000" cy="58674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 latinLnBrk="1"/>
            <a:r>
              <a:rPr lang="en-US" dirty="0"/>
              <a:t>Launch the mashup and see if data change. </a:t>
            </a:r>
          </a:p>
          <a:p>
            <a:pPr lvl="0" latinLnBrk="1"/>
            <a:r>
              <a:rPr lang="en-US" dirty="0"/>
              <a:t>Try to turn Switch on and off and check Switch check box.</a:t>
            </a:r>
          </a:p>
          <a:p>
            <a:pPr lvl="0" latinLnBrk="1"/>
            <a:r>
              <a:rPr lang="en-US" dirty="0"/>
              <a:t>Try to cover </a:t>
            </a:r>
            <a:r>
              <a:rPr lang="en-US" dirty="0" err="1"/>
              <a:t>photoresistor</a:t>
            </a:r>
            <a:r>
              <a:rPr lang="en-US" dirty="0"/>
              <a:t> to see if Luminosity changes.</a:t>
            </a:r>
          </a:p>
          <a:p>
            <a:pPr lvl="0" latinLnBrk="1"/>
            <a:r>
              <a:rPr lang="en-US" dirty="0"/>
              <a:t>Now check or un-check LED on/off to see if LED2 on the board is turned on or off.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12" y="1112837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8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Service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test your Service by clicking [Test] button in the Service entity.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30165" y="2591887"/>
            <a:ext cx="7496493" cy="3226117"/>
            <a:chOff x="1330165" y="2591887"/>
            <a:chExt cx="7496493" cy="3226117"/>
          </a:xfrm>
        </p:grpSpPr>
        <p:pic>
          <p:nvPicPr>
            <p:cNvPr id="8" name="Picture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0165" y="2591887"/>
              <a:ext cx="7496493" cy="3226117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222188" y="4262115"/>
              <a:ext cx="745309" cy="523240"/>
            </a:xfrm>
            <a:prstGeom prst="ellipse">
              <a:avLst/>
            </a:prstGeom>
            <a:noFill/>
            <a:ln w="412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86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Testing Window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dirty="0"/>
              <a:t>It will show the following Test Service Window, by which you can test your service.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49" y="2263690"/>
            <a:ext cx="4572125" cy="46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9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Academic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tutorial here (on your own)</a:t>
            </a:r>
          </a:p>
          <a:p>
            <a:pPr lvl="1"/>
            <a:r>
              <a:rPr lang="en-US" dirty="0">
                <a:hlinkClick r:id="rId2"/>
              </a:rPr>
              <a:t>https://www.udemy.com/thingworx-fundamentals/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an account on </a:t>
            </a:r>
            <a:r>
              <a:rPr lang="en-US" u="sng" dirty="0">
                <a:hlinkClick r:id="rId3"/>
              </a:rPr>
              <a:t>https://www.thingworxacademic.com/</a:t>
            </a:r>
            <a:endParaRPr lang="en-US" u="sng" dirty="0"/>
          </a:p>
          <a:p>
            <a:pPr lvl="1"/>
            <a:r>
              <a:rPr lang="en-US" dirty="0"/>
              <a:t>Registration Code: fundamentals17</a:t>
            </a:r>
          </a:p>
          <a:p>
            <a:pPr lvl="1" latinLnBrk="1"/>
            <a:r>
              <a:rPr lang="en-US" dirty="0"/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6731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13120" y="-1"/>
            <a:ext cx="5054383" cy="7559675"/>
            <a:chOff x="2513120" y="-1"/>
            <a:chExt cx="5054383" cy="75596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3120" y="-1"/>
              <a:ext cx="5054383" cy="75596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33483" y="5347380"/>
              <a:ext cx="1826141" cy="333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fundamentals17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752203" y="5141277"/>
              <a:ext cx="1970939" cy="6858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35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Academic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dirty="0"/>
              <a:t>Use the following composer for experiment </a:t>
            </a:r>
          </a:p>
          <a:p>
            <a:pPr lvl="1" latinLnBrk="1"/>
            <a:r>
              <a:rPr lang="en-US" dirty="0"/>
              <a:t>(use same user ID and password as </a:t>
            </a:r>
            <a:r>
              <a:rPr lang="en-US" u="sng" dirty="0">
                <a:hlinkClick r:id="rId2"/>
              </a:rPr>
              <a:t>thingworxacademic.com</a:t>
            </a:r>
            <a:r>
              <a:rPr lang="en-US" dirty="0"/>
              <a:t>)</a:t>
            </a:r>
          </a:p>
          <a:p>
            <a:pPr lvl="1" latinLnBrk="1"/>
            <a:r>
              <a:rPr lang="en-US" u="sng" dirty="0">
                <a:hlinkClick r:id="rId3"/>
              </a:rPr>
              <a:t>https://academic.cloud.thingworx.com/Thingworx/Composer/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We will do something very similar to this</a:t>
            </a:r>
          </a:p>
          <a:p>
            <a:pPr lvl="1"/>
            <a:r>
              <a:rPr lang="en-US" dirty="0">
                <a:hlinkClick r:id="rId4"/>
              </a:rPr>
              <a:t>https://www.thingworx.com/ecosystem/academic-program/iot-projects/weather-app-arduino-uno/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Continue next slide</a:t>
            </a:r>
          </a:p>
        </p:txBody>
      </p:sp>
    </p:spTree>
    <p:extLst>
      <p:ext uri="{BB962C8B-B14F-4D97-AF65-F5344CB8AC3E}">
        <p14:creationId xmlns:p14="http://schemas.microsoft.com/office/powerpoint/2010/main" val="215464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Arduino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https://github.com/indystar1/ESP8266-code-various/REST_ESP8266_ThingWorx</a:t>
            </a:r>
            <a:endParaRPr lang="en-US" dirty="0"/>
          </a:p>
          <a:p>
            <a:r>
              <a:rPr lang="en-US" dirty="0"/>
              <a:t>If you have not downloaded the folder, clone or download</a:t>
            </a:r>
          </a:p>
          <a:p>
            <a:r>
              <a:rPr lang="en-US" sz="2000" dirty="0"/>
              <a:t>(Need Arduino IDE and ESP8266 library to program </a:t>
            </a:r>
            <a:r>
              <a:rPr lang="en-US" sz="2000" dirty="0" err="1"/>
              <a:t>WeMos</a:t>
            </a:r>
            <a:r>
              <a:rPr lang="en-US" sz="2000" dirty="0"/>
              <a:t> D1 ESP8266)</a:t>
            </a:r>
          </a:p>
          <a:p>
            <a:pPr lvl="1"/>
            <a:r>
              <a:rPr lang="en-US" sz="1800" dirty="0"/>
              <a:t>we did this in earlier labs</a:t>
            </a:r>
          </a:p>
          <a:p>
            <a:pPr lvl="0" latinLnBrk="1"/>
            <a:r>
              <a:rPr lang="en-US" dirty="0"/>
              <a:t>Follow Lab_34.ThingWorx_experiment.pdf</a:t>
            </a:r>
          </a:p>
          <a:p>
            <a:pPr lvl="1" latinLnBrk="1"/>
            <a:r>
              <a:rPr lang="en-US" dirty="0"/>
              <a:t>Create a Thing with five Properties: Temperature (Number), Humidity (Number), </a:t>
            </a:r>
            <a:r>
              <a:rPr lang="en-US" dirty="0" err="1"/>
              <a:t>AnalogValue</a:t>
            </a:r>
            <a:r>
              <a:rPr lang="en-US" dirty="0"/>
              <a:t> (Number), </a:t>
            </a:r>
            <a:r>
              <a:rPr lang="en-US" dirty="0" err="1"/>
              <a:t>BoolStatus</a:t>
            </a:r>
            <a:r>
              <a:rPr lang="en-US" dirty="0"/>
              <a:t> (Boolean), and </a:t>
            </a:r>
            <a:r>
              <a:rPr lang="en-US" dirty="0" err="1"/>
              <a:t>MyControl</a:t>
            </a:r>
            <a:r>
              <a:rPr lang="en-US" dirty="0"/>
              <a:t> (Boolean). </a:t>
            </a:r>
          </a:p>
          <a:p>
            <a:pPr lvl="1" latinLnBrk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Arduino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create a Service whose name is </a:t>
            </a:r>
            <a:r>
              <a:rPr lang="en-US" dirty="0" err="1"/>
              <a:t>setTempAndHumid</a:t>
            </a:r>
            <a:r>
              <a:rPr lang="en-US" dirty="0"/>
              <a:t> with the following Script: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Continue next slide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63712" y="2458249"/>
            <a:ext cx="7010400" cy="2312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var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isTrueSet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Bool.toLowerCase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() === 'true');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me.Temperature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parseFloat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(Temp) 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me.Humidity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parseFloat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(Humid) 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me.BoolStatus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isTrueSet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me.AnalogValue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parseFloat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(Analog) ; 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23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Arduino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b="1" dirty="0"/>
              <a:t>Use the same board we used in the previous lab</a:t>
            </a:r>
          </a:p>
          <a:p>
            <a:pPr lvl="0" latinLnBrk="1"/>
            <a:r>
              <a:rPr lang="en-US" dirty="0"/>
              <a:t>Modify REST_ESP8266_ThingWorx_JSON_LED_control.ino</a:t>
            </a:r>
          </a:p>
          <a:p>
            <a:pPr lvl="1"/>
            <a:r>
              <a:rPr lang="en-US" dirty="0"/>
              <a:t>Modify the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ssid</a:t>
            </a:r>
            <a:r>
              <a:rPr lang="en-US" dirty="0"/>
              <a:t>, password, </a:t>
            </a:r>
            <a:r>
              <a:rPr lang="en-US" dirty="0" err="1"/>
              <a:t>appKey</a:t>
            </a:r>
            <a:r>
              <a:rPr lang="en-US" dirty="0"/>
              <a:t>, etc.</a:t>
            </a:r>
          </a:p>
          <a:p>
            <a:r>
              <a:rPr lang="en-US" dirty="0"/>
              <a:t>Connect power to the hardware.</a:t>
            </a:r>
          </a:p>
          <a:p>
            <a:r>
              <a:rPr lang="en-US" dirty="0"/>
              <a:t>Setup target board, port, speed, etc.</a:t>
            </a:r>
          </a:p>
          <a:p>
            <a:r>
              <a:rPr lang="en-US" dirty="0"/>
              <a:t>Compile</a:t>
            </a:r>
          </a:p>
          <a:p>
            <a:r>
              <a:rPr lang="en-US" dirty="0"/>
              <a:t>Upload to ESP8266</a:t>
            </a:r>
          </a:p>
          <a:p>
            <a:pPr lvl="0" latinLnBrk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(if it doesn’t work well)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Advanced REST client (chrome extension)</a:t>
            </a:r>
          </a:p>
          <a:p>
            <a:r>
              <a:rPr lang="en-US" dirty="0"/>
              <a:t>Command to use</a:t>
            </a:r>
          </a:p>
          <a:p>
            <a:pPr lvl="1"/>
            <a:r>
              <a:rPr lang="en-US" dirty="0"/>
              <a:t>POST /</a:t>
            </a:r>
            <a:r>
              <a:rPr lang="en-US" dirty="0" err="1"/>
              <a:t>Thingworx</a:t>
            </a:r>
            <a:r>
              <a:rPr lang="en-US" dirty="0"/>
              <a:t>/Things/</a:t>
            </a:r>
            <a:r>
              <a:rPr lang="en-US" dirty="0" err="1"/>
              <a:t>Your_Thing_Name</a:t>
            </a:r>
            <a:r>
              <a:rPr lang="en-US" dirty="0"/>
              <a:t>/Services/</a:t>
            </a:r>
            <a:r>
              <a:rPr lang="en-US" dirty="0" err="1"/>
              <a:t>setTempAndHumid?appKey</a:t>
            </a:r>
            <a:r>
              <a:rPr lang="en-US" dirty="0"/>
              <a:t>=</a:t>
            </a:r>
            <a:r>
              <a:rPr lang="en-US" dirty="0" err="1"/>
              <a:t>your_app_key&amp;method</a:t>
            </a:r>
            <a:r>
              <a:rPr lang="en-US" dirty="0"/>
              <a:t>=</a:t>
            </a:r>
            <a:r>
              <a:rPr lang="en-US" dirty="0" err="1"/>
              <a:t>post&amp;x-thingworx-session</a:t>
            </a:r>
            <a:r>
              <a:rPr lang="en-US" dirty="0"/>
              <a:t>=</a:t>
            </a:r>
            <a:r>
              <a:rPr lang="en-US" dirty="0" err="1"/>
              <a:t>true&amp;Temp</a:t>
            </a:r>
            <a:r>
              <a:rPr lang="en-US" dirty="0"/>
              <a:t>=56.70&amp;Humid=34.50 HTTP/1.1</a:t>
            </a:r>
          </a:p>
          <a:p>
            <a:pPr lvl="1"/>
            <a:r>
              <a:rPr lang="en-US" dirty="0"/>
              <a:t>Host: academic.cloud.thingworx.com</a:t>
            </a:r>
          </a:p>
          <a:p>
            <a:pPr lvl="1"/>
            <a:r>
              <a:rPr lang="en-US" dirty="0"/>
              <a:t>Content-Type: text/html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Mashup (GUI)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6912" y="1417637"/>
            <a:ext cx="8915400" cy="5867400"/>
          </a:xfrm>
        </p:spPr>
        <p:txBody>
          <a:bodyPr>
            <a:normAutofit/>
          </a:bodyPr>
          <a:lstStyle/>
          <a:p>
            <a:r>
              <a:rPr lang="en-US" dirty="0"/>
              <a:t>Next, create a Mashup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12" y="2259487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7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32545&quot;&gt;&lt;object type=&quot;3&quot; unique_id=&quot;32546&quot;&gt;&lt;property id=&quot;20148&quot; value=&quot;5&quot;/&gt;&lt;property id=&quot;20300&quot; value=&quot;Slide 1 - &amp;quot;Title&amp;quot;&quot;/&gt;&lt;property id=&quot;20307&quot; value=&quot;591&quot;/&gt;&lt;/object&gt;&lt;object type=&quot;3&quot; unique_id=&quot;32547&quot;&gt;&lt;property id=&quot;20148&quot; value=&quot;5&quot;/&gt;&lt;property id=&quot;20300&quot; value=&quot;Slide 2&quot;/&gt;&lt;property id=&quot;20307&quot; value=&quot;592&quot;/&gt;&lt;/object&gt;&lt;/object&gt;&lt;object type=&quot;8&quot; unique_id=&quot;3255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lipstream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205774"/>
      </a:hlink>
      <a:folHlink>
        <a:srgbClr val="903D0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7000</TotalTime>
  <Words>558</Words>
  <Application>Microsoft Office PowerPoint</Application>
  <PresentationFormat>Custom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msmincho</vt:lpstr>
      <vt:lpstr>굴림</vt:lpstr>
      <vt:lpstr>다음_Regular</vt:lpstr>
      <vt:lpstr>맑은 고딕</vt:lpstr>
      <vt:lpstr>Arial</vt:lpstr>
      <vt:lpstr>Calibri</vt:lpstr>
      <vt:lpstr>Consolas</vt:lpstr>
      <vt:lpstr>Georgia</vt:lpstr>
      <vt:lpstr>Times New Roman</vt:lpstr>
      <vt:lpstr>Trebuchet MS</vt:lpstr>
      <vt:lpstr>Wingdings</vt:lpstr>
      <vt:lpstr>Slipstream</vt:lpstr>
      <vt:lpstr>◊ IoT Hands-on Labs ◊  Lab 4. ThingWorx</vt:lpstr>
      <vt:lpstr>ThingWorx Academic Tutorial</vt:lpstr>
      <vt:lpstr>PowerPoint Presentation</vt:lpstr>
      <vt:lpstr>ThingWorx Academic Tutorial</vt:lpstr>
      <vt:lpstr>ThingWorx Arduino Tutorial</vt:lpstr>
      <vt:lpstr>ThingWorx Arduino Tutorial</vt:lpstr>
      <vt:lpstr>ThingWorx Arduino Tutorial</vt:lpstr>
      <vt:lpstr>Debugging (if it doesn’t work well)</vt:lpstr>
      <vt:lpstr>Mashup (GUI)</vt:lpstr>
      <vt:lpstr>Mashup (GUI)</vt:lpstr>
      <vt:lpstr>Testing the Service</vt:lpstr>
      <vt:lpstr>Service Testing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Compilers, Parallel Computing,  and Grid Computing</dc:title>
  <dc:creator>johnlee</dc:creator>
  <cp:lastModifiedBy>John Lee</cp:lastModifiedBy>
  <cp:revision>682</cp:revision>
  <dcterms:modified xsi:type="dcterms:W3CDTF">2017-05-28T00:46:45Z</dcterms:modified>
</cp:coreProperties>
</file>