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4"/>
  </p:notesMasterIdLst>
  <p:sldIdLst>
    <p:sldId id="256" r:id="rId2"/>
    <p:sldId id="259" r:id="rId3"/>
    <p:sldId id="260" r:id="rId4"/>
    <p:sldId id="261" r:id="rId5"/>
    <p:sldId id="262" r:id="rId6"/>
    <p:sldId id="263" r:id="rId7"/>
    <p:sldId id="264" r:id="rId8"/>
    <p:sldId id="265" r:id="rId9"/>
    <p:sldId id="277" r:id="rId10"/>
    <p:sldId id="270" r:id="rId11"/>
    <p:sldId id="279" r:id="rId12"/>
    <p:sldId id="278"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News Cycle" panose="020B0604020202020204" charset="2"/>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A512B1-B0EC-4DD8-A6DB-5EDCFA278EED}">
  <a:tblStyle styleId="{5AA512B1-B0EC-4DD8-A6DB-5EDCFA278E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737edd35b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737edd35b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p:nvPr/>
        </p:nvSpPr>
        <p:spPr>
          <a:xfrm>
            <a:off x="12" y="-19"/>
            <a:ext cx="5713277" cy="5147878"/>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3807571" y="1106345"/>
            <a:ext cx="1603738" cy="2930810"/>
          </a:xfrm>
          <a:custGeom>
            <a:avLst/>
            <a:gdLst/>
            <a:ahLst/>
            <a:cxnLst/>
            <a:rect l="l" t="t" r="r" b="b"/>
            <a:pathLst>
              <a:path w="1303852" h="2392498" extrusionOk="0">
                <a:moveTo>
                  <a:pt x="1040950" y="0"/>
                </a:moveTo>
                <a:lnTo>
                  <a:pt x="0" y="2392499"/>
                </a:lnTo>
                <a:lnTo>
                  <a:pt x="262902" y="2392499"/>
                </a:lnTo>
                <a:lnTo>
                  <a:pt x="1303852" y="0"/>
                </a:lnTo>
                <a:lnTo>
                  <a:pt x="1040950" y="0"/>
                </a:lnTo>
                <a:close/>
              </a:path>
            </a:pathLst>
          </a:custGeom>
          <a:solidFill>
            <a:schemeClr val="accent1"/>
          </a:solidFill>
          <a:ln>
            <a:noFill/>
          </a:ln>
          <a:effectLst>
            <a:outerShdw blurRad="57150" dist="1905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457200" y="1122100"/>
            <a:ext cx="3477000" cy="2899200"/>
          </a:xfrm>
          <a:prstGeom prst="rect">
            <a:avLst/>
          </a:prstGeom>
        </p:spPr>
        <p:txBody>
          <a:bodyPr spcFirstLastPara="1" wrap="square" lIns="0" tIns="0" rIns="0" bIns="0"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2/3">
  <p:cSld name="BLANK_1_1">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3"/>
          <p:cNvSpPr/>
          <p:nvPr/>
        </p:nvSpPr>
        <p:spPr>
          <a:xfrm>
            <a:off x="0" y="-19"/>
            <a:ext cx="6727695" cy="5147878"/>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3"/>
          <p:cNvSpPr/>
          <p:nvPr/>
        </p:nvSpPr>
        <p:spPr>
          <a:xfrm>
            <a:off x="506107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_1">
    <p:bg>
      <p:bgPr>
        <a:solidFill>
          <a:schemeClr val="dk1"/>
        </a:solidFill>
        <a:effectLst/>
      </p:bgPr>
    </p:bg>
    <p:spTree>
      <p:nvGrpSpPr>
        <p:cNvPr id="1" name="Shape 74"/>
        <p:cNvGrpSpPr/>
        <p:nvPr/>
      </p:nvGrpSpPr>
      <p:grpSpPr>
        <a:xfrm>
          <a:off x="0" y="0"/>
          <a:ext cx="0" cy="0"/>
          <a:chOff x="0" y="0"/>
          <a:chExt cx="0" cy="0"/>
        </a:xfrm>
      </p:grpSpPr>
      <p:sp>
        <p:nvSpPr>
          <p:cNvPr id="75" name="Google Shape;75;p14"/>
          <p:cNvSpPr/>
          <p:nvPr/>
        </p:nvSpPr>
        <p:spPr>
          <a:xfrm>
            <a:off x="6906000" y="0"/>
            <a:ext cx="2238000" cy="5151350"/>
          </a:xfrm>
          <a:custGeom>
            <a:avLst/>
            <a:gdLst/>
            <a:ahLst/>
            <a:cxnLst/>
            <a:rect l="l" t="t" r="r" b="b"/>
            <a:pathLst>
              <a:path w="89520" h="206054" extrusionOk="0">
                <a:moveTo>
                  <a:pt x="0" y="206054"/>
                </a:moveTo>
                <a:lnTo>
                  <a:pt x="89520" y="0"/>
                </a:lnTo>
                <a:lnTo>
                  <a:pt x="89520" y="206054"/>
                </a:lnTo>
                <a:close/>
              </a:path>
            </a:pathLst>
          </a:custGeom>
          <a:solidFill>
            <a:schemeClr val="accent1"/>
          </a:solidFill>
          <a:ln>
            <a:noFill/>
          </a:ln>
        </p:spPr>
      </p:sp>
      <p:sp>
        <p:nvSpPr>
          <p:cNvPr id="76" name="Google Shape;76;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4"/>
          <p:cNvSpPr/>
          <p:nvPr/>
        </p:nvSpPr>
        <p:spPr>
          <a:xfrm>
            <a:off x="7486691"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l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12" y="-19"/>
            <a:ext cx="5713277" cy="5147878"/>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3"/>
          <p:cNvSpPr/>
          <p:nvPr/>
        </p:nvSpPr>
        <p:spPr>
          <a:xfrm>
            <a:off x="3807571" y="1106345"/>
            <a:ext cx="1603738" cy="2930810"/>
          </a:xfrm>
          <a:custGeom>
            <a:avLst/>
            <a:gdLst/>
            <a:ahLst/>
            <a:cxnLst/>
            <a:rect l="l" t="t" r="r" b="b"/>
            <a:pathLst>
              <a:path w="1303852" h="2392498" extrusionOk="0">
                <a:moveTo>
                  <a:pt x="1040950" y="0"/>
                </a:moveTo>
                <a:lnTo>
                  <a:pt x="0" y="2392499"/>
                </a:lnTo>
                <a:lnTo>
                  <a:pt x="262902" y="2392499"/>
                </a:lnTo>
                <a:lnTo>
                  <a:pt x="1303852" y="0"/>
                </a:lnTo>
                <a:lnTo>
                  <a:pt x="1040950" y="0"/>
                </a:lnTo>
                <a:close/>
              </a:path>
            </a:pathLst>
          </a:custGeom>
          <a:solidFill>
            <a:schemeClr val="accent1"/>
          </a:solidFill>
          <a:ln>
            <a:noFill/>
          </a:ln>
          <a:effectLst>
            <a:outerShdw blurRad="57150" dist="1905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txBox="1">
            <a:spLocks noGrp="1"/>
          </p:cNvSpPr>
          <p:nvPr>
            <p:ph type="ctrTitle"/>
          </p:nvPr>
        </p:nvSpPr>
        <p:spPr>
          <a:xfrm>
            <a:off x="457200" y="1873800"/>
            <a:ext cx="3350400" cy="100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457200" y="2978101"/>
            <a:ext cx="3350400" cy="2916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1800"/>
              <a:buNone/>
              <a:defRPr sz="18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sp>
        <p:nvSpPr>
          <p:cNvPr id="20" name="Google Shape;20;p4"/>
          <p:cNvSpPr/>
          <p:nvPr/>
        </p:nvSpPr>
        <p:spPr>
          <a:xfrm>
            <a:off x="953988" y="-7325"/>
            <a:ext cx="7236025" cy="5158150"/>
          </a:xfrm>
          <a:custGeom>
            <a:avLst/>
            <a:gdLst/>
            <a:ahLst/>
            <a:cxnLst/>
            <a:rect l="l" t="t" r="r" b="b"/>
            <a:pathLst>
              <a:path w="289441" h="206326" extrusionOk="0">
                <a:moveTo>
                  <a:pt x="0" y="206326"/>
                </a:moveTo>
                <a:lnTo>
                  <a:pt x="90725" y="0"/>
                </a:lnTo>
                <a:lnTo>
                  <a:pt x="289441" y="0"/>
                </a:lnTo>
                <a:lnTo>
                  <a:pt x="199009" y="206033"/>
                </a:lnTo>
                <a:close/>
              </a:path>
            </a:pathLst>
          </a:custGeom>
          <a:solidFill>
            <a:srgbClr val="18171D">
              <a:alpha val="86030"/>
            </a:srgbClr>
          </a:solidFill>
          <a:ln>
            <a:noFill/>
          </a:ln>
        </p:spPr>
      </p:sp>
      <p:sp>
        <p:nvSpPr>
          <p:cNvPr id="21" name="Google Shape;21;p4"/>
          <p:cNvSpPr txBox="1">
            <a:spLocks noGrp="1"/>
          </p:cNvSpPr>
          <p:nvPr>
            <p:ph type="body" idx="1"/>
          </p:nvPr>
        </p:nvSpPr>
        <p:spPr>
          <a:xfrm>
            <a:off x="3141624" y="683725"/>
            <a:ext cx="2860800" cy="37761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endParaRPr/>
          </a:p>
        </p:txBody>
      </p:sp>
      <p:sp>
        <p:nvSpPr>
          <p:cNvPr id="22" name="Google Shape;22;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4"/>
          <p:cNvSpPr/>
          <p:nvPr/>
        </p:nvSpPr>
        <p:spPr>
          <a:xfrm>
            <a:off x="154182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a:off x="6510921"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0" y="-19"/>
            <a:ext cx="6727695" cy="5147878"/>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5"/>
          <p:cNvSpPr/>
          <p:nvPr/>
        </p:nvSpPr>
        <p:spPr>
          <a:xfrm>
            <a:off x="506107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txBox="1">
            <a:spLocks noGrp="1"/>
          </p:cNvSpPr>
          <p:nvPr>
            <p:ph type="title"/>
          </p:nvPr>
        </p:nvSpPr>
        <p:spPr>
          <a:xfrm>
            <a:off x="457200" y="587675"/>
            <a:ext cx="5343900" cy="7188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5"/>
          <p:cNvSpPr txBox="1">
            <a:spLocks noGrp="1"/>
          </p:cNvSpPr>
          <p:nvPr>
            <p:ph type="body" idx="1"/>
          </p:nvPr>
        </p:nvSpPr>
        <p:spPr>
          <a:xfrm>
            <a:off x="457200" y="1421049"/>
            <a:ext cx="4574700" cy="3123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 name="Google Shape;30;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1"/>
        <p:cNvGrpSpPr/>
        <p:nvPr/>
      </p:nvGrpSpPr>
      <p:grpSpPr>
        <a:xfrm>
          <a:off x="0" y="0"/>
          <a:ext cx="0" cy="0"/>
          <a:chOff x="0" y="0"/>
          <a:chExt cx="0" cy="0"/>
        </a:xfrm>
      </p:grpSpPr>
      <p:sp>
        <p:nvSpPr>
          <p:cNvPr id="32" name="Google Shape;32;p6"/>
          <p:cNvSpPr/>
          <p:nvPr/>
        </p:nvSpPr>
        <p:spPr>
          <a:xfrm rot="10800000">
            <a:off x="3430712" y="-19"/>
            <a:ext cx="5713277" cy="5147878"/>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chemeClr val="lt1"/>
          </a:solidFill>
          <a:ln>
            <a:noFill/>
          </a:ln>
          <a:effectLst>
            <a:outerShdw blurRad="85725" dist="28575" dir="10800000" algn="bl" rotWithShape="0">
              <a:schemeClr val="dk1">
                <a:alpha val="2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6"/>
          <p:cNvSpPr/>
          <p:nvPr/>
        </p:nvSpPr>
        <p:spPr>
          <a:xfrm>
            <a:off x="4013514"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6"/>
          <p:cNvSpPr txBox="1">
            <a:spLocks noGrp="1"/>
          </p:cNvSpPr>
          <p:nvPr>
            <p:ph type="title"/>
          </p:nvPr>
        </p:nvSpPr>
        <p:spPr>
          <a:xfrm>
            <a:off x="5550175" y="1285513"/>
            <a:ext cx="3090900" cy="7188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2400"/>
              <a:buNone/>
              <a:defRPr sz="2400">
                <a:solidFill>
                  <a:schemeClr val="accent2"/>
                </a:solidFill>
              </a:defRPr>
            </a:lvl1pPr>
            <a:lvl2pPr lvl="1" rtl="0">
              <a:spcBef>
                <a:spcPts val="0"/>
              </a:spcBef>
              <a:spcAft>
                <a:spcPts val="0"/>
              </a:spcAft>
              <a:buClr>
                <a:schemeClr val="accent2"/>
              </a:buClr>
              <a:buSzPts val="2400"/>
              <a:buNone/>
              <a:defRPr sz="2400">
                <a:solidFill>
                  <a:schemeClr val="accent2"/>
                </a:solidFill>
              </a:defRPr>
            </a:lvl2pPr>
            <a:lvl3pPr lvl="2" rtl="0">
              <a:spcBef>
                <a:spcPts val="0"/>
              </a:spcBef>
              <a:spcAft>
                <a:spcPts val="0"/>
              </a:spcAft>
              <a:buClr>
                <a:schemeClr val="accent2"/>
              </a:buClr>
              <a:buSzPts val="2400"/>
              <a:buNone/>
              <a:defRPr sz="2400">
                <a:solidFill>
                  <a:schemeClr val="accent2"/>
                </a:solidFill>
              </a:defRPr>
            </a:lvl3pPr>
            <a:lvl4pPr lvl="3" rtl="0">
              <a:spcBef>
                <a:spcPts val="0"/>
              </a:spcBef>
              <a:spcAft>
                <a:spcPts val="0"/>
              </a:spcAft>
              <a:buClr>
                <a:schemeClr val="accent2"/>
              </a:buClr>
              <a:buSzPts val="2400"/>
              <a:buNone/>
              <a:defRPr sz="2400">
                <a:solidFill>
                  <a:schemeClr val="accent2"/>
                </a:solidFill>
              </a:defRPr>
            </a:lvl4pPr>
            <a:lvl5pPr lvl="4" rtl="0">
              <a:spcBef>
                <a:spcPts val="0"/>
              </a:spcBef>
              <a:spcAft>
                <a:spcPts val="0"/>
              </a:spcAft>
              <a:buClr>
                <a:schemeClr val="accent2"/>
              </a:buClr>
              <a:buSzPts val="2400"/>
              <a:buNone/>
              <a:defRPr sz="2400">
                <a:solidFill>
                  <a:schemeClr val="accent2"/>
                </a:solidFill>
              </a:defRPr>
            </a:lvl5pPr>
            <a:lvl6pPr lvl="5" rtl="0">
              <a:spcBef>
                <a:spcPts val="0"/>
              </a:spcBef>
              <a:spcAft>
                <a:spcPts val="0"/>
              </a:spcAft>
              <a:buClr>
                <a:schemeClr val="accent2"/>
              </a:buClr>
              <a:buSzPts val="2400"/>
              <a:buNone/>
              <a:defRPr sz="2400">
                <a:solidFill>
                  <a:schemeClr val="accent2"/>
                </a:solidFill>
              </a:defRPr>
            </a:lvl6pPr>
            <a:lvl7pPr lvl="6" rtl="0">
              <a:spcBef>
                <a:spcPts val="0"/>
              </a:spcBef>
              <a:spcAft>
                <a:spcPts val="0"/>
              </a:spcAft>
              <a:buClr>
                <a:schemeClr val="accent2"/>
              </a:buClr>
              <a:buSzPts val="2400"/>
              <a:buNone/>
              <a:defRPr sz="2400">
                <a:solidFill>
                  <a:schemeClr val="accent2"/>
                </a:solidFill>
              </a:defRPr>
            </a:lvl7pPr>
            <a:lvl8pPr lvl="7" rtl="0">
              <a:spcBef>
                <a:spcPts val="0"/>
              </a:spcBef>
              <a:spcAft>
                <a:spcPts val="0"/>
              </a:spcAft>
              <a:buClr>
                <a:schemeClr val="accent2"/>
              </a:buClr>
              <a:buSzPts val="2400"/>
              <a:buNone/>
              <a:defRPr sz="2400">
                <a:solidFill>
                  <a:schemeClr val="accent2"/>
                </a:solidFill>
              </a:defRPr>
            </a:lvl8pPr>
            <a:lvl9pPr lvl="8" rtl="0">
              <a:spcBef>
                <a:spcPts val="0"/>
              </a:spcBef>
              <a:spcAft>
                <a:spcPts val="0"/>
              </a:spcAft>
              <a:buClr>
                <a:schemeClr val="accent2"/>
              </a:buClr>
              <a:buSzPts val="2400"/>
              <a:buNone/>
              <a:defRPr sz="2400">
                <a:solidFill>
                  <a:schemeClr val="accent2"/>
                </a:solidFill>
              </a:defRPr>
            </a:lvl9pPr>
          </a:lstStyle>
          <a:p>
            <a:endParaRPr/>
          </a:p>
        </p:txBody>
      </p:sp>
      <p:sp>
        <p:nvSpPr>
          <p:cNvPr id="35" name="Google Shape;35;p6"/>
          <p:cNvSpPr txBox="1">
            <a:spLocks noGrp="1"/>
          </p:cNvSpPr>
          <p:nvPr>
            <p:ph type="body" idx="1"/>
          </p:nvPr>
        </p:nvSpPr>
        <p:spPr>
          <a:xfrm>
            <a:off x="5550175" y="2118888"/>
            <a:ext cx="3090900" cy="1739100"/>
          </a:xfrm>
          <a:prstGeom prst="rect">
            <a:avLst/>
          </a:prstGeom>
        </p:spPr>
        <p:txBody>
          <a:bodyPr spcFirstLastPara="1" wrap="square" lIns="0" tIns="0" rIns="0" bIns="0" anchor="t" anchorCtr="0">
            <a:noAutofit/>
          </a:bodyPr>
          <a:lstStyle>
            <a:lvl1pPr marL="457200" lvl="0" indent="-342900" rtl="0">
              <a:spcBef>
                <a:spcPts val="600"/>
              </a:spcBef>
              <a:spcAft>
                <a:spcPts val="0"/>
              </a:spcAft>
              <a:buClr>
                <a:schemeClr val="dk2"/>
              </a:buClr>
              <a:buSzPts val="1800"/>
              <a:buChar char="╸"/>
              <a:defRPr sz="1800">
                <a:solidFill>
                  <a:schemeClr val="dk2"/>
                </a:solidFill>
              </a:defRPr>
            </a:lvl1pPr>
            <a:lvl2pPr marL="914400" lvl="1" indent="-342900" rtl="0">
              <a:spcBef>
                <a:spcPts val="0"/>
              </a:spcBef>
              <a:spcAft>
                <a:spcPts val="0"/>
              </a:spcAft>
              <a:buSzPts val="1800"/>
              <a:buChar char="-"/>
              <a:defRPr sz="1800">
                <a:solidFill>
                  <a:schemeClr val="dk2"/>
                </a:solidFill>
              </a:defRPr>
            </a:lvl2pPr>
            <a:lvl3pPr marL="1371600" lvl="2" indent="-342900" rtl="0">
              <a:spcBef>
                <a:spcPts val="0"/>
              </a:spcBef>
              <a:spcAft>
                <a:spcPts val="0"/>
              </a:spcAft>
              <a:buSzPts val="1800"/>
              <a:buChar char="-"/>
              <a:defRPr sz="1800">
                <a:solidFill>
                  <a:schemeClr val="dk2"/>
                </a:solidFill>
              </a:defRPr>
            </a:lvl3pPr>
            <a:lvl4pPr marL="1828800" lvl="3" indent="-342900" rtl="0">
              <a:spcBef>
                <a:spcPts val="0"/>
              </a:spcBef>
              <a:spcAft>
                <a:spcPts val="0"/>
              </a:spcAft>
              <a:buSzPts val="1800"/>
              <a:buChar char="-"/>
              <a:defRPr sz="1800">
                <a:solidFill>
                  <a:schemeClr val="dk2"/>
                </a:solidFill>
              </a:defRPr>
            </a:lvl4pPr>
            <a:lvl5pPr marL="2286000" lvl="4" indent="-342900" rtl="0">
              <a:spcBef>
                <a:spcPts val="0"/>
              </a:spcBef>
              <a:spcAft>
                <a:spcPts val="0"/>
              </a:spcAft>
              <a:buClr>
                <a:schemeClr val="dk2"/>
              </a:buClr>
              <a:buSzPts val="1800"/>
              <a:buChar char="○"/>
              <a:defRPr sz="1800">
                <a:solidFill>
                  <a:schemeClr val="dk2"/>
                </a:solidFill>
              </a:defRPr>
            </a:lvl5pPr>
            <a:lvl6pPr marL="2743200" lvl="5" indent="-342900" rtl="0">
              <a:spcBef>
                <a:spcPts val="0"/>
              </a:spcBef>
              <a:spcAft>
                <a:spcPts val="0"/>
              </a:spcAft>
              <a:buClr>
                <a:schemeClr val="dk2"/>
              </a:buClr>
              <a:buSzPts val="1800"/>
              <a:buChar char="■"/>
              <a:defRPr sz="1800">
                <a:solidFill>
                  <a:schemeClr val="dk2"/>
                </a:solidFill>
              </a:defRPr>
            </a:lvl6pPr>
            <a:lvl7pPr marL="3200400" lvl="6" indent="-342900" rtl="0">
              <a:spcBef>
                <a:spcPts val="0"/>
              </a:spcBef>
              <a:spcAft>
                <a:spcPts val="0"/>
              </a:spcAft>
              <a:buClr>
                <a:schemeClr val="dk2"/>
              </a:buClr>
              <a:buSzPts val="1800"/>
              <a:buChar char="●"/>
              <a:defRPr sz="1800">
                <a:solidFill>
                  <a:schemeClr val="dk2"/>
                </a:solidFill>
              </a:defRPr>
            </a:lvl7pPr>
            <a:lvl8pPr marL="3657600" lvl="7" indent="-342900" rtl="0">
              <a:spcBef>
                <a:spcPts val="0"/>
              </a:spcBef>
              <a:spcAft>
                <a:spcPts val="0"/>
              </a:spcAft>
              <a:buClr>
                <a:schemeClr val="dk2"/>
              </a:buClr>
              <a:buSzPts val="1800"/>
              <a:buChar char="○"/>
              <a:defRPr sz="1800">
                <a:solidFill>
                  <a:schemeClr val="dk2"/>
                </a:solidFill>
              </a:defRPr>
            </a:lvl8pPr>
            <a:lvl9pPr marL="4114800" lvl="8" indent="-342900" rtl="0">
              <a:spcBef>
                <a:spcPts val="0"/>
              </a:spcBef>
              <a:spcAft>
                <a:spcPts val="0"/>
              </a:spcAft>
              <a:buClr>
                <a:schemeClr val="dk2"/>
              </a:buClr>
              <a:buSzPts val="1800"/>
              <a:buChar char="■"/>
              <a:defRPr sz="1800">
                <a:solidFill>
                  <a:schemeClr val="dk2"/>
                </a:solidFill>
              </a:defRPr>
            </a:lvl9pPr>
          </a:lstStyle>
          <a:p>
            <a:endParaRPr/>
          </a:p>
        </p:txBody>
      </p:sp>
      <p:sp>
        <p:nvSpPr>
          <p:cNvPr id="36" name="Google Shape;36;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7"/>
          <p:cNvSpPr/>
          <p:nvPr/>
        </p:nvSpPr>
        <p:spPr>
          <a:xfrm>
            <a:off x="0" y="-19"/>
            <a:ext cx="6727695" cy="5147878"/>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7"/>
          <p:cNvSpPr/>
          <p:nvPr/>
        </p:nvSpPr>
        <p:spPr>
          <a:xfrm>
            <a:off x="506107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7"/>
          <p:cNvSpPr txBox="1">
            <a:spLocks noGrp="1"/>
          </p:cNvSpPr>
          <p:nvPr>
            <p:ph type="title"/>
          </p:nvPr>
        </p:nvSpPr>
        <p:spPr>
          <a:xfrm>
            <a:off x="457200" y="587675"/>
            <a:ext cx="5343900" cy="7188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7"/>
          <p:cNvSpPr txBox="1">
            <a:spLocks noGrp="1"/>
          </p:cNvSpPr>
          <p:nvPr>
            <p:ph type="body" idx="1"/>
          </p:nvPr>
        </p:nvSpPr>
        <p:spPr>
          <a:xfrm>
            <a:off x="457200" y="1421050"/>
            <a:ext cx="2186100" cy="288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2" name="Google Shape;42;p7"/>
          <p:cNvSpPr txBox="1">
            <a:spLocks noGrp="1"/>
          </p:cNvSpPr>
          <p:nvPr>
            <p:ph type="body" idx="2"/>
          </p:nvPr>
        </p:nvSpPr>
        <p:spPr>
          <a:xfrm>
            <a:off x="2845796" y="1421050"/>
            <a:ext cx="2186100" cy="288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
        <p:cNvGrpSpPr/>
        <p:nvPr/>
      </p:nvGrpSpPr>
      <p:grpSpPr>
        <a:xfrm>
          <a:off x="0" y="0"/>
          <a:ext cx="0" cy="0"/>
          <a:chOff x="0" y="0"/>
          <a:chExt cx="0" cy="0"/>
        </a:xfrm>
      </p:grpSpPr>
      <p:sp>
        <p:nvSpPr>
          <p:cNvPr id="45" name="Google Shape;45;p8"/>
          <p:cNvSpPr/>
          <p:nvPr/>
        </p:nvSpPr>
        <p:spPr>
          <a:xfrm>
            <a:off x="0" y="-19"/>
            <a:ext cx="6727695" cy="5147878"/>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8"/>
          <p:cNvSpPr/>
          <p:nvPr/>
        </p:nvSpPr>
        <p:spPr>
          <a:xfrm>
            <a:off x="506107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8"/>
          <p:cNvSpPr txBox="1">
            <a:spLocks noGrp="1"/>
          </p:cNvSpPr>
          <p:nvPr>
            <p:ph type="title"/>
          </p:nvPr>
        </p:nvSpPr>
        <p:spPr>
          <a:xfrm>
            <a:off x="457200" y="587675"/>
            <a:ext cx="5343900" cy="7188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8"/>
          <p:cNvSpPr txBox="1">
            <a:spLocks noGrp="1"/>
          </p:cNvSpPr>
          <p:nvPr>
            <p:ph type="body" idx="1"/>
          </p:nvPr>
        </p:nvSpPr>
        <p:spPr>
          <a:xfrm>
            <a:off x="457200" y="1421050"/>
            <a:ext cx="1411500" cy="3283800"/>
          </a:xfrm>
          <a:prstGeom prst="rect">
            <a:avLst/>
          </a:prstGeom>
        </p:spPr>
        <p:txBody>
          <a:bodyPr spcFirstLastPara="1" wrap="square" lIns="0" tIns="0" rIns="0" bIns="0" anchor="t" anchorCtr="0">
            <a:noAutofit/>
          </a:bodyPr>
          <a:lstStyle>
            <a:lvl1pPr marL="457200" lvl="0" indent="-323850" rtl="0">
              <a:spcBef>
                <a:spcPts val="60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49" name="Google Shape;49;p8"/>
          <p:cNvSpPr txBox="1">
            <a:spLocks noGrp="1"/>
          </p:cNvSpPr>
          <p:nvPr>
            <p:ph type="body" idx="2"/>
          </p:nvPr>
        </p:nvSpPr>
        <p:spPr>
          <a:xfrm>
            <a:off x="2038800" y="1421050"/>
            <a:ext cx="1411500" cy="3283800"/>
          </a:xfrm>
          <a:prstGeom prst="rect">
            <a:avLst/>
          </a:prstGeom>
        </p:spPr>
        <p:txBody>
          <a:bodyPr spcFirstLastPara="1" wrap="square" lIns="0" tIns="0" rIns="0" bIns="0" anchor="t" anchorCtr="0">
            <a:noAutofit/>
          </a:bodyPr>
          <a:lstStyle>
            <a:lvl1pPr marL="457200" lvl="0" indent="-323850" rtl="0">
              <a:spcBef>
                <a:spcPts val="60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50" name="Google Shape;50;p8"/>
          <p:cNvSpPr txBox="1">
            <a:spLocks noGrp="1"/>
          </p:cNvSpPr>
          <p:nvPr>
            <p:ph type="body" idx="3"/>
          </p:nvPr>
        </p:nvSpPr>
        <p:spPr>
          <a:xfrm>
            <a:off x="3620399" y="1421050"/>
            <a:ext cx="1411500" cy="3283800"/>
          </a:xfrm>
          <a:prstGeom prst="rect">
            <a:avLst/>
          </a:prstGeom>
        </p:spPr>
        <p:txBody>
          <a:bodyPr spcFirstLastPara="1" wrap="square" lIns="0" tIns="0" rIns="0" bIns="0" anchor="t" anchorCtr="0">
            <a:noAutofit/>
          </a:bodyPr>
          <a:lstStyle>
            <a:lvl1pPr marL="457200" lvl="0" indent="-323850" rtl="0">
              <a:spcBef>
                <a:spcPts val="60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51" name="Google Shape;51;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Half" type="blank">
  <p:cSld name="BLANK">
    <p:spTree>
      <p:nvGrpSpPr>
        <p:cNvPr id="1" name="Shape 62"/>
        <p:cNvGrpSpPr/>
        <p:nvPr/>
      </p:nvGrpSpPr>
      <p:grpSpPr>
        <a:xfrm>
          <a:off x="0" y="0"/>
          <a:ext cx="0" cy="0"/>
          <a:chOff x="0" y="0"/>
          <a:chExt cx="0" cy="0"/>
        </a:xfrm>
      </p:grpSpPr>
      <p:sp>
        <p:nvSpPr>
          <p:cNvPr id="63" name="Google Shape;63;p11"/>
          <p:cNvSpPr/>
          <p:nvPr/>
        </p:nvSpPr>
        <p:spPr>
          <a:xfrm>
            <a:off x="12" y="-19"/>
            <a:ext cx="5713277" cy="5147878"/>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1"/>
          <p:cNvSpPr/>
          <p:nvPr/>
        </p:nvSpPr>
        <p:spPr>
          <a:xfrm>
            <a:off x="4034690"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1/3">
  <p:cSld name="BLANK_1">
    <p:spTree>
      <p:nvGrpSpPr>
        <p:cNvPr id="1" name="Shape 66"/>
        <p:cNvGrpSpPr/>
        <p:nvPr/>
      </p:nvGrpSpPr>
      <p:grpSpPr>
        <a:xfrm>
          <a:off x="0" y="0"/>
          <a:ext cx="0" cy="0"/>
          <a:chOff x="0" y="0"/>
          <a:chExt cx="0" cy="0"/>
        </a:xfrm>
      </p:grpSpPr>
      <p:sp>
        <p:nvSpPr>
          <p:cNvPr id="67" name="Google Shape;67;p12"/>
          <p:cNvSpPr/>
          <p:nvPr/>
        </p:nvSpPr>
        <p:spPr>
          <a:xfrm>
            <a:off x="0" y="0"/>
            <a:ext cx="4042035" cy="5171276"/>
          </a:xfrm>
          <a:custGeom>
            <a:avLst/>
            <a:gdLst/>
            <a:ahLst/>
            <a:cxnLst/>
            <a:rect l="l" t="t" r="r" b="b"/>
            <a:pathLst>
              <a:path w="161407" h="206500" extrusionOk="0">
                <a:moveTo>
                  <a:pt x="71935" y="206500"/>
                </a:moveTo>
                <a:lnTo>
                  <a:pt x="161407" y="0"/>
                </a:lnTo>
                <a:lnTo>
                  <a:pt x="0" y="0"/>
                </a:lnTo>
                <a:lnTo>
                  <a:pt x="0" y="206143"/>
                </a:lnTo>
                <a:close/>
              </a:path>
            </a:pathLst>
          </a:custGeom>
          <a:solidFill>
            <a:srgbClr val="18171D">
              <a:alpha val="86030"/>
            </a:srgbClr>
          </a:solidFill>
          <a:ln>
            <a:noFill/>
          </a:ln>
          <a:effectLst>
            <a:outerShdw dist="9525" algn="bl" rotWithShape="0">
              <a:schemeClr val="lt1">
                <a:alpha val="15000"/>
              </a:schemeClr>
            </a:outerShdw>
          </a:effectLst>
        </p:spPr>
      </p:sp>
      <p:sp>
        <p:nvSpPr>
          <p:cNvPr id="68" name="Google Shape;6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9" name="Google Shape;69;p12"/>
          <p:cNvSpPr/>
          <p:nvPr/>
        </p:nvSpPr>
        <p:spPr>
          <a:xfrm>
            <a:off x="2385870"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7675"/>
            <a:ext cx="5343900" cy="7188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1pPr>
            <a:lvl2pPr lvl="1"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2pPr>
            <a:lvl3pPr lvl="2"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3pPr>
            <a:lvl4pPr lvl="3"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4pPr>
            <a:lvl5pPr lvl="4"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5pPr>
            <a:lvl6pPr lvl="5"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6pPr>
            <a:lvl7pPr lvl="6"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7pPr>
            <a:lvl8pPr lvl="7"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8pPr>
            <a:lvl9pPr lvl="8"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9pPr>
          </a:lstStyle>
          <a:p>
            <a:endParaRPr/>
          </a:p>
        </p:txBody>
      </p:sp>
      <p:sp>
        <p:nvSpPr>
          <p:cNvPr id="7" name="Google Shape;7;p1"/>
          <p:cNvSpPr txBox="1">
            <a:spLocks noGrp="1"/>
          </p:cNvSpPr>
          <p:nvPr>
            <p:ph type="body" idx="1"/>
          </p:nvPr>
        </p:nvSpPr>
        <p:spPr>
          <a:xfrm>
            <a:off x="457200" y="1421049"/>
            <a:ext cx="4574700" cy="31230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News Cycle"/>
              <a:buChar char="╸"/>
              <a:defRPr sz="2400">
                <a:solidFill>
                  <a:schemeClr val="lt1"/>
                </a:solidFill>
                <a:latin typeface="News Cycle"/>
                <a:ea typeface="News Cycle"/>
                <a:cs typeface="News Cycle"/>
                <a:sym typeface="News Cycle"/>
              </a:defRPr>
            </a:lvl1pPr>
            <a:lvl2pPr marL="914400" lvl="1"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2pPr>
            <a:lvl3pPr marL="1371600" lvl="2"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3pPr>
            <a:lvl4pPr marL="1828800" lvl="3"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4pPr>
            <a:lvl5pPr marL="2286000" lvl="4"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5pPr>
            <a:lvl6pPr marL="2743200" lvl="5"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6pPr>
            <a:lvl7pPr marL="3200400" lvl="6"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7pPr>
            <a:lvl8pPr marL="3657600" lvl="7"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8pPr>
            <a:lvl9pPr marL="4114800" lvl="8"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57150" dist="19050" dir="5400000" algn="bl" rotWithShape="0">
              <a:schemeClr val="dk1">
                <a:alpha val="50000"/>
              </a:schemeClr>
            </a:outerShdw>
          </a:effectLst>
        </p:spPr>
        <p:txBody>
          <a:bodyPr spcFirstLastPara="1" wrap="square" lIns="0" tIns="0" rIns="0" bIns="0" anchor="ctr" anchorCtr="0">
            <a:noAutofit/>
          </a:bodyPr>
          <a:lstStyle>
            <a:lvl1pPr lvl="0" algn="r" rtl="0">
              <a:buNone/>
              <a:defRPr sz="1300" b="1">
                <a:solidFill>
                  <a:schemeClr val="lt1"/>
                </a:solidFill>
                <a:latin typeface="News Cycle"/>
                <a:ea typeface="News Cycle"/>
                <a:cs typeface="News Cycle"/>
                <a:sym typeface="News Cycle"/>
              </a:defRPr>
            </a:lvl1pPr>
            <a:lvl2pPr lvl="1" algn="r" rtl="0">
              <a:buNone/>
              <a:defRPr sz="1300" b="1">
                <a:solidFill>
                  <a:schemeClr val="lt1"/>
                </a:solidFill>
                <a:latin typeface="News Cycle"/>
                <a:ea typeface="News Cycle"/>
                <a:cs typeface="News Cycle"/>
                <a:sym typeface="News Cycle"/>
              </a:defRPr>
            </a:lvl2pPr>
            <a:lvl3pPr lvl="2" algn="r" rtl="0">
              <a:buNone/>
              <a:defRPr sz="1300" b="1">
                <a:solidFill>
                  <a:schemeClr val="lt1"/>
                </a:solidFill>
                <a:latin typeface="News Cycle"/>
                <a:ea typeface="News Cycle"/>
                <a:cs typeface="News Cycle"/>
                <a:sym typeface="News Cycle"/>
              </a:defRPr>
            </a:lvl3pPr>
            <a:lvl4pPr lvl="3" algn="r" rtl="0">
              <a:buNone/>
              <a:defRPr sz="1300" b="1">
                <a:solidFill>
                  <a:schemeClr val="lt1"/>
                </a:solidFill>
                <a:latin typeface="News Cycle"/>
                <a:ea typeface="News Cycle"/>
                <a:cs typeface="News Cycle"/>
                <a:sym typeface="News Cycle"/>
              </a:defRPr>
            </a:lvl4pPr>
            <a:lvl5pPr lvl="4" algn="r" rtl="0">
              <a:buNone/>
              <a:defRPr sz="1300" b="1">
                <a:solidFill>
                  <a:schemeClr val="lt1"/>
                </a:solidFill>
                <a:latin typeface="News Cycle"/>
                <a:ea typeface="News Cycle"/>
                <a:cs typeface="News Cycle"/>
                <a:sym typeface="News Cycle"/>
              </a:defRPr>
            </a:lvl5pPr>
            <a:lvl6pPr lvl="5" algn="r" rtl="0">
              <a:buNone/>
              <a:defRPr sz="1300" b="1">
                <a:solidFill>
                  <a:schemeClr val="lt1"/>
                </a:solidFill>
                <a:latin typeface="News Cycle"/>
                <a:ea typeface="News Cycle"/>
                <a:cs typeface="News Cycle"/>
                <a:sym typeface="News Cycle"/>
              </a:defRPr>
            </a:lvl6pPr>
            <a:lvl7pPr lvl="6" algn="r" rtl="0">
              <a:buNone/>
              <a:defRPr sz="1300" b="1">
                <a:solidFill>
                  <a:schemeClr val="lt1"/>
                </a:solidFill>
                <a:latin typeface="News Cycle"/>
                <a:ea typeface="News Cycle"/>
                <a:cs typeface="News Cycle"/>
                <a:sym typeface="News Cycle"/>
              </a:defRPr>
            </a:lvl7pPr>
            <a:lvl8pPr lvl="7" algn="r" rtl="0">
              <a:buNone/>
              <a:defRPr sz="1300" b="1">
                <a:solidFill>
                  <a:schemeClr val="lt1"/>
                </a:solidFill>
                <a:latin typeface="News Cycle"/>
                <a:ea typeface="News Cycle"/>
                <a:cs typeface="News Cycle"/>
                <a:sym typeface="News Cycle"/>
              </a:defRPr>
            </a:lvl8pPr>
            <a:lvl9pPr lvl="8" algn="r" rtl="0">
              <a:buNone/>
              <a:defRPr sz="1300" b="1">
                <a:solidFill>
                  <a:schemeClr val="lt1"/>
                </a:solidFill>
                <a:latin typeface="News Cycle"/>
                <a:ea typeface="News Cycle"/>
                <a:cs typeface="News Cycle"/>
                <a:sym typeface="News Cycle"/>
              </a:defRPr>
            </a:lvl9pPr>
          </a:lstStyle>
          <a:p>
            <a:pPr marL="0" lvl="0" indent="0" algn="r" rtl="0">
              <a:spcBef>
                <a:spcPts val="0"/>
              </a:spcBef>
              <a:spcAft>
                <a:spcPts val="0"/>
              </a:spcAft>
              <a:buNone/>
            </a:pPr>
            <a:fld id="{00000000-1234-1234-1234-123412341234}" type="slidenum">
              <a:rPr lang="en"/>
              <a:t>‹#›</a:t>
            </a:fld>
            <a:endParaRPr/>
          </a:p>
        </p:txBody>
      </p:sp>
      <p:cxnSp>
        <p:nvCxnSpPr>
          <p:cNvPr id="9" name="Google Shape;9;p1"/>
          <p:cNvCxnSpPr>
            <a:stCxn id="7" idx="1"/>
          </p:cNvCxnSpPr>
          <p:nvPr/>
        </p:nvCxnSpPr>
        <p:spPr>
          <a:xfrm>
            <a:off x="457200" y="2982549"/>
            <a:ext cx="0" cy="0"/>
          </a:xfrm>
          <a:prstGeom prst="straightConnector1">
            <a:avLst/>
          </a:prstGeom>
          <a:noFill/>
          <a:ln w="9525" cap="flat" cmpd="sng">
            <a:solidFill>
              <a:schemeClr val="dk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 id="2147483659" r:id="rId10"/>
    <p:sldLayoutId id="214748366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Mean" TargetMode="External"/><Relationship Id="rId3" Type="http://schemas.openxmlformats.org/officeDocument/2006/relationships/image" Target="../media/image7.jpg"/><Relationship Id="rId7" Type="http://schemas.openxmlformats.org/officeDocument/2006/relationships/hyperlink" Target="https://en.wikipedia.org/wiki/Cluster_(statistics)"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en.wikipedia.org/wiki/Partition_of_a_set" TargetMode="External"/><Relationship Id="rId5" Type="http://schemas.openxmlformats.org/officeDocument/2006/relationships/hyperlink" Target="https://en.wikipedia.org/wiki/Signal_processing" TargetMode="External"/><Relationship Id="rId4" Type="http://schemas.openxmlformats.org/officeDocument/2006/relationships/hyperlink" Target="https://en.wikipedia.org/wiki/Vector_quantization" TargetMode="External"/><Relationship Id="rId9" Type="http://schemas.openxmlformats.org/officeDocument/2006/relationships/hyperlink" Target="https://en.wikipedia.org/wiki/Centroi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ctrTitle"/>
          </p:nvPr>
        </p:nvSpPr>
        <p:spPr>
          <a:xfrm>
            <a:off x="457200" y="1122100"/>
            <a:ext cx="3477000" cy="2899200"/>
          </a:xfrm>
          <a:prstGeom prst="rect">
            <a:avLst/>
          </a:prstGeom>
        </p:spPr>
        <p:txBody>
          <a:bodyPr spcFirstLastPara="1" wrap="square" lIns="0" tIns="0" rIns="0" bIns="0" anchor="ctr" anchorCtr="0">
            <a:noAutofit/>
          </a:bodyPr>
          <a:lstStyle/>
          <a:p>
            <a:pPr lvl="0"/>
            <a:r>
              <a:rPr lang="en-IN" sz="4400" b="1" dirty="0">
                <a:solidFill>
                  <a:schemeClr val="accent3"/>
                </a:solidFill>
              </a:rPr>
              <a:t>Locality Analysis</a:t>
            </a:r>
            <a:endParaRPr dirty="0"/>
          </a:p>
        </p:txBody>
      </p:sp>
      <p:sp>
        <p:nvSpPr>
          <p:cNvPr id="3" name="Subtitle 2">
            <a:extLst>
              <a:ext uri="{FF2B5EF4-FFF2-40B4-BE49-F238E27FC236}">
                <a16:creationId xmlns:a16="http://schemas.microsoft.com/office/drawing/2014/main" id="{DABBE44D-E36E-4635-AAEC-EAB9B393788D}"/>
              </a:ext>
            </a:extLst>
          </p:cNvPr>
          <p:cNvSpPr txBox="1">
            <a:spLocks/>
          </p:cNvSpPr>
          <p:nvPr/>
        </p:nvSpPr>
        <p:spPr>
          <a:xfrm>
            <a:off x="1876724" y="4319735"/>
            <a:ext cx="2865398" cy="51807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b="1" dirty="0">
                <a:solidFill>
                  <a:schemeClr val="bg1"/>
                </a:solidFill>
              </a:rPr>
              <a:t>By Neel Shah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2"/>
        <p:cNvGrpSpPr/>
        <p:nvPr/>
      </p:nvGrpSpPr>
      <p:grpSpPr>
        <a:xfrm>
          <a:off x="0" y="0"/>
          <a:ext cx="0" cy="0"/>
          <a:chOff x="0" y="0"/>
          <a:chExt cx="0" cy="0"/>
        </a:xfrm>
      </p:grpSpPr>
      <p:sp>
        <p:nvSpPr>
          <p:cNvPr id="213" name="Google Shape;213;p29"/>
          <p:cNvSpPr txBox="1">
            <a:spLocks noGrp="1"/>
          </p:cNvSpPr>
          <p:nvPr>
            <p:ph type="ctrTitle" idx="4294967295"/>
          </p:nvPr>
        </p:nvSpPr>
        <p:spPr>
          <a:xfrm>
            <a:off x="223284" y="169176"/>
            <a:ext cx="4679100" cy="784801"/>
          </a:xfrm>
          <a:prstGeom prst="rect">
            <a:avLst/>
          </a:prstGeom>
        </p:spPr>
        <p:txBody>
          <a:bodyPr spcFirstLastPara="1" wrap="square" lIns="0" tIns="0" rIns="0" bIns="0" anchor="b" anchorCtr="0">
            <a:noAutofit/>
          </a:bodyPr>
          <a:lstStyle/>
          <a:p>
            <a:pPr lvl="0"/>
            <a:r>
              <a:rPr lang="en-IN" sz="5400" b="1" dirty="0"/>
              <a:t>Discussion</a:t>
            </a:r>
            <a:endParaRPr sz="5400" dirty="0"/>
          </a:p>
        </p:txBody>
      </p:sp>
      <p:sp>
        <p:nvSpPr>
          <p:cNvPr id="214" name="Google Shape;214;p29"/>
          <p:cNvSpPr txBox="1">
            <a:spLocks noGrp="1"/>
          </p:cNvSpPr>
          <p:nvPr>
            <p:ph type="subTitle" idx="4294967295"/>
          </p:nvPr>
        </p:nvSpPr>
        <p:spPr>
          <a:xfrm>
            <a:off x="404038" y="1081771"/>
            <a:ext cx="3199500" cy="3256313"/>
          </a:xfrm>
          <a:prstGeom prst="rect">
            <a:avLst/>
          </a:prstGeom>
        </p:spPr>
        <p:txBody>
          <a:bodyPr spcFirstLastPara="1" wrap="square" lIns="0" tIns="0" rIns="0" bIns="0" anchor="t" anchorCtr="0">
            <a:noAutofit/>
          </a:bodyPr>
          <a:lstStyle/>
          <a:p>
            <a:r>
              <a:rPr lang="en-IN" sz="1600" dirty="0"/>
              <a:t>We can recommend clusters and localities, based on the defined target cuisine or average spending, and the result list is present in the notebook with sample example, for which results for these recommendations have been derived. </a:t>
            </a:r>
          </a:p>
          <a:p>
            <a:r>
              <a:rPr lang="en-IN" sz="1600" dirty="0"/>
              <a:t>We can also derive inferences, as to which localities are related based on average restaurant budgets and cuisines.</a:t>
            </a:r>
          </a:p>
        </p:txBody>
      </p:sp>
      <p:sp>
        <p:nvSpPr>
          <p:cNvPr id="215" name="Google Shape;215;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a:spLocks noGrp="1"/>
          </p:cNvSpPr>
          <p:nvPr>
            <p:ph type="title"/>
          </p:nvPr>
        </p:nvSpPr>
        <p:spPr>
          <a:xfrm>
            <a:off x="457200" y="587675"/>
            <a:ext cx="5343900" cy="718800"/>
          </a:xfrm>
          <a:prstGeom prst="rect">
            <a:avLst/>
          </a:prstGeom>
        </p:spPr>
        <p:txBody>
          <a:bodyPr spcFirstLastPara="1" wrap="square" lIns="0" tIns="0" rIns="0" bIns="0" anchor="b" anchorCtr="0">
            <a:noAutofit/>
          </a:bodyPr>
          <a:lstStyle/>
          <a:p>
            <a:pPr lvl="0"/>
            <a:r>
              <a:rPr lang="en-IN" b="1" dirty="0"/>
              <a:t>Conclusion</a:t>
            </a:r>
            <a:endParaRPr dirty="0"/>
          </a:p>
        </p:txBody>
      </p:sp>
      <p:sp>
        <p:nvSpPr>
          <p:cNvPr id="322" name="Google Shape;322;p38"/>
          <p:cNvSpPr txBox="1">
            <a:spLocks noGrp="1"/>
          </p:cNvSpPr>
          <p:nvPr>
            <p:ph type="body" idx="1"/>
          </p:nvPr>
        </p:nvSpPr>
        <p:spPr>
          <a:xfrm>
            <a:off x="457200" y="1421049"/>
            <a:ext cx="4574700" cy="3123000"/>
          </a:xfrm>
          <a:prstGeom prst="rect">
            <a:avLst/>
          </a:prstGeom>
        </p:spPr>
        <p:txBody>
          <a:bodyPr spcFirstLastPara="1" wrap="square" lIns="0" tIns="0" rIns="0" bIns="0" anchor="t" anchorCtr="0">
            <a:noAutofit/>
          </a:bodyPr>
          <a:lstStyle/>
          <a:p>
            <a:r>
              <a:rPr lang="en-IN" dirty="0"/>
              <a:t>We hereby conclude, that our model identifies similar localities/neighbourhoods based on the aforementioned characteristics/parameters. We can also use the analysis to recommend localities for a new or an upcoming restaurant business.</a:t>
            </a:r>
          </a:p>
        </p:txBody>
      </p:sp>
      <p:sp>
        <p:nvSpPr>
          <p:cNvPr id="323" name="Google Shape;323;p3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37"/>
          <p:cNvSpPr txBox="1">
            <a:spLocks noGrp="1"/>
          </p:cNvSpPr>
          <p:nvPr>
            <p:ph type="ctrTitle" idx="4294967295"/>
          </p:nvPr>
        </p:nvSpPr>
        <p:spPr>
          <a:xfrm>
            <a:off x="233917" y="499729"/>
            <a:ext cx="2311200" cy="70360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dirty="0"/>
              <a:t>THANKS!</a:t>
            </a:r>
            <a:endParaRPr sz="4800" dirty="0"/>
          </a:p>
        </p:txBody>
      </p:sp>
      <p:sp>
        <p:nvSpPr>
          <p:cNvPr id="315" name="Google Shape;315;p37"/>
          <p:cNvSpPr txBox="1">
            <a:spLocks noGrp="1"/>
          </p:cNvSpPr>
          <p:nvPr>
            <p:ph type="subTitle" idx="4294967295"/>
          </p:nvPr>
        </p:nvSpPr>
        <p:spPr>
          <a:xfrm>
            <a:off x="233917" y="1683951"/>
            <a:ext cx="2080500" cy="1252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dirty="0">
                <a:solidFill>
                  <a:schemeClr val="accent3"/>
                </a:solidFill>
              </a:rPr>
              <a:t>Any questions?</a:t>
            </a:r>
            <a:endParaRPr sz="1400" b="1" dirty="0">
              <a:solidFill>
                <a:schemeClr val="accent3"/>
              </a:solidFill>
            </a:endParaRPr>
          </a:p>
          <a:p>
            <a:pPr marL="0" lvl="0" indent="0" algn="l" rtl="0">
              <a:spcBef>
                <a:spcPts val="600"/>
              </a:spcBef>
              <a:spcAft>
                <a:spcPts val="0"/>
              </a:spcAft>
              <a:buNone/>
            </a:pPr>
            <a:r>
              <a:rPr lang="en" sz="1400" dirty="0"/>
              <a:t>You can find me at:</a:t>
            </a:r>
            <a:endParaRPr sz="1400" dirty="0"/>
          </a:p>
          <a:p>
            <a:pPr marL="228600" lvl="0" indent="-180340" algn="l" rtl="0">
              <a:spcBef>
                <a:spcPts val="600"/>
              </a:spcBef>
              <a:spcAft>
                <a:spcPts val="0"/>
              </a:spcAft>
              <a:buSzPts val="1400"/>
              <a:buChar char="╸"/>
            </a:pPr>
            <a:r>
              <a:rPr lang="en-IN" sz="1400" dirty="0"/>
              <a:t>neelshah.tech@gmail.com</a:t>
            </a:r>
            <a:endParaRPr sz="1400" dirty="0"/>
          </a:p>
        </p:txBody>
      </p:sp>
      <p:sp>
        <p:nvSpPr>
          <p:cNvPr id="316" name="Google Shape;316;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Google Shape;103;p18"/>
          <p:cNvSpPr txBox="1">
            <a:spLocks noGrp="1"/>
          </p:cNvSpPr>
          <p:nvPr>
            <p:ph type="ctrTitle"/>
          </p:nvPr>
        </p:nvSpPr>
        <p:spPr>
          <a:xfrm>
            <a:off x="457200" y="1661699"/>
            <a:ext cx="3350400" cy="100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b="1" dirty="0"/>
              <a:t>Introduction</a:t>
            </a:r>
            <a:endParaRPr dirty="0"/>
          </a:p>
        </p:txBody>
      </p:sp>
      <p:sp>
        <p:nvSpPr>
          <p:cNvPr id="104" name="Google Shape;104;p18"/>
          <p:cNvSpPr txBox="1">
            <a:spLocks noGrp="1"/>
          </p:cNvSpPr>
          <p:nvPr>
            <p:ph type="subTitle" idx="1"/>
          </p:nvPr>
        </p:nvSpPr>
        <p:spPr>
          <a:xfrm>
            <a:off x="457200" y="2978101"/>
            <a:ext cx="3350400" cy="291600"/>
          </a:xfrm>
          <a:prstGeom prst="rect">
            <a:avLst/>
          </a:prstGeom>
        </p:spPr>
        <p:txBody>
          <a:bodyPr spcFirstLastPara="1" wrap="square" lIns="0" tIns="0" rIns="0" bIns="0" anchor="t" anchorCtr="0">
            <a:noAutofit/>
          </a:bodyPr>
          <a:lstStyle/>
          <a:p>
            <a:pPr marL="0" lvl="0" indent="0"/>
            <a:r>
              <a:rPr lang="en-IN" b="1" dirty="0"/>
              <a:t>Analysing Localities based on data from Zomato API, and recommending localities based on given parameters.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body" idx="1"/>
          </p:nvPr>
        </p:nvSpPr>
        <p:spPr>
          <a:xfrm>
            <a:off x="3141624" y="683725"/>
            <a:ext cx="2860800" cy="3776100"/>
          </a:xfrm>
          <a:prstGeom prst="rect">
            <a:avLst/>
          </a:prstGeom>
        </p:spPr>
        <p:txBody>
          <a:bodyPr spcFirstLastPara="1" wrap="square" lIns="0" tIns="0" rIns="0" bIns="0" anchor="ctr" anchorCtr="0">
            <a:noAutofit/>
          </a:bodyPr>
          <a:lstStyle/>
          <a:p>
            <a:r>
              <a:rPr lang="en-IN" sz="1400" dirty="0"/>
              <a:t>The problem statement states that given a dataset consisting restaurants, cuisines served, and their coordinates, we need to identify similar localities, based on which localities prefer a similar kind of cuisines. Similar cuisines add to the similarity of two localities, and using K Means clustering, we can identify clusters with similar localities. A cluster can have localities with different “1</a:t>
            </a:r>
            <a:r>
              <a:rPr lang="en-IN" sz="1400" baseline="30000" dirty="0"/>
              <a:t>st</a:t>
            </a:r>
            <a:r>
              <a:rPr lang="en-IN" sz="1400" dirty="0"/>
              <a:t> popular cuisine”, but there can be other less popular cuisines that contribute to their similarity.</a:t>
            </a:r>
          </a:p>
        </p:txBody>
      </p:sp>
      <p:sp>
        <p:nvSpPr>
          <p:cNvPr id="110" name="Google Shape;110;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6" name="Google Shape;116;p20"/>
          <p:cNvSpPr txBox="1">
            <a:spLocks noGrp="1"/>
          </p:cNvSpPr>
          <p:nvPr>
            <p:ph type="body" idx="1"/>
          </p:nvPr>
        </p:nvSpPr>
        <p:spPr>
          <a:xfrm>
            <a:off x="457200" y="531628"/>
            <a:ext cx="4574700" cy="4012421"/>
          </a:xfrm>
          <a:prstGeom prst="rect">
            <a:avLst/>
          </a:prstGeom>
        </p:spPr>
        <p:txBody>
          <a:bodyPr spcFirstLastPara="1" wrap="square" lIns="0" tIns="0" rIns="0" bIns="0" anchor="t" anchorCtr="0">
            <a:noAutofit/>
          </a:bodyPr>
          <a:lstStyle/>
          <a:p>
            <a:r>
              <a:rPr lang="en-IN" sz="1400" dirty="0"/>
              <a:t>Restaurants can often be used to analyse localities. Our analysis can be extended to recommending localities to new and upcoming restaurants, and giving them alternative cuisines to try in these localities. The analysis can also be extended to analyse the average spending or the localities that have similar restaurants in terms of probable average spending.</a:t>
            </a:r>
          </a:p>
          <a:p>
            <a:r>
              <a:rPr lang="en-IN" sz="1400" dirty="0"/>
              <a:t>Food being a very integral part of our cultures, should give us neighbourhoods/localities that are similar to each other, with an acceptable accuracy.</a:t>
            </a:r>
          </a:p>
          <a:p>
            <a:r>
              <a:rPr lang="en-IN" sz="1400" dirty="0"/>
              <a:t>Most of the restaurant businesses would be interested in this model and its analysis.</a:t>
            </a:r>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subTitle" idx="4294967295"/>
          </p:nvPr>
        </p:nvSpPr>
        <p:spPr>
          <a:xfrm>
            <a:off x="191386" y="242966"/>
            <a:ext cx="6119219" cy="4616113"/>
          </a:xfrm>
          <a:prstGeom prst="rect">
            <a:avLst/>
          </a:prstGeom>
        </p:spPr>
        <p:txBody>
          <a:bodyPr spcFirstLastPara="1" wrap="square" lIns="0" tIns="0" rIns="0" bIns="0" anchor="t" anchorCtr="0">
            <a:noAutofit/>
          </a:bodyPr>
          <a:lstStyle/>
          <a:p>
            <a:pPr fontAlgn="base"/>
            <a:r>
              <a:rPr lang="en-IN" sz="1200" b="1" dirty="0"/>
              <a:t>The data we use has the following columns. </a:t>
            </a:r>
          </a:p>
          <a:p>
            <a:pPr marL="76200" indent="0" fontAlgn="base">
              <a:buNone/>
            </a:pPr>
            <a:r>
              <a:rPr lang="en-IN" sz="1200" b="1" dirty="0"/>
              <a:t>          Every Restaurant contains the following variables:</a:t>
            </a:r>
          </a:p>
          <a:p>
            <a:pPr fontAlgn="base"/>
            <a:r>
              <a:rPr lang="en-IN" sz="1200" b="1" dirty="0"/>
              <a:t>• Restaurant Id: Unique id of every restaurant across various cities of the world</a:t>
            </a:r>
            <a:br>
              <a:rPr lang="en-IN" sz="1200" b="1" dirty="0"/>
            </a:br>
            <a:r>
              <a:rPr lang="en-IN" sz="1200" b="1" dirty="0"/>
              <a:t>• Restaurant Name: Name of the restaurant</a:t>
            </a:r>
            <a:br>
              <a:rPr lang="en-IN" sz="1200" b="1" dirty="0"/>
            </a:br>
            <a:r>
              <a:rPr lang="en-IN" sz="1200" b="1" dirty="0"/>
              <a:t>• Country Code: Country in which restaurant is located</a:t>
            </a:r>
            <a:br>
              <a:rPr lang="en-IN" sz="1200" b="1" dirty="0"/>
            </a:br>
            <a:r>
              <a:rPr lang="en-IN" sz="1200" b="1" dirty="0"/>
              <a:t>• City: City in which restaurant is located</a:t>
            </a:r>
            <a:br>
              <a:rPr lang="en-IN" sz="1200" b="1" dirty="0"/>
            </a:br>
            <a:r>
              <a:rPr lang="en-IN" sz="1200" b="1" dirty="0"/>
              <a:t>• Address: Address of the restaurant</a:t>
            </a:r>
            <a:br>
              <a:rPr lang="en-IN" sz="1200" b="1" dirty="0"/>
            </a:br>
            <a:r>
              <a:rPr lang="en-IN" sz="1200" b="1" dirty="0"/>
              <a:t>• Locality: Location in the city</a:t>
            </a:r>
            <a:br>
              <a:rPr lang="en-IN" sz="1200" b="1" dirty="0"/>
            </a:br>
            <a:r>
              <a:rPr lang="en-IN" sz="1200" b="1" dirty="0"/>
              <a:t>• Locality Verbose: Detailed description of the locality</a:t>
            </a:r>
            <a:br>
              <a:rPr lang="en-IN" sz="1200" b="1" dirty="0"/>
            </a:br>
            <a:r>
              <a:rPr lang="en-IN" sz="1200" b="1" dirty="0"/>
              <a:t>• Longitude: Longitude coordinate of the restaurant's location</a:t>
            </a:r>
            <a:br>
              <a:rPr lang="en-IN" sz="1200" b="1" dirty="0"/>
            </a:br>
            <a:r>
              <a:rPr lang="en-IN" sz="1200" b="1" dirty="0"/>
              <a:t>• Latitude: Latitude coordinate of the restaurant's location</a:t>
            </a:r>
            <a:br>
              <a:rPr lang="en-IN" sz="1200" b="1" dirty="0"/>
            </a:br>
            <a:r>
              <a:rPr lang="en-IN" sz="1200" b="1" dirty="0"/>
              <a:t>• Cuisines: Cuisines offered by the restaurant</a:t>
            </a:r>
            <a:br>
              <a:rPr lang="en-IN" sz="1200" b="1" dirty="0"/>
            </a:br>
            <a:r>
              <a:rPr lang="en-IN" sz="1200" b="1" dirty="0"/>
              <a:t>• Average Cost for two: Cost for two people in different currencies</a:t>
            </a:r>
            <a:br>
              <a:rPr lang="en-IN" sz="1200" b="1" dirty="0"/>
            </a:br>
            <a:r>
              <a:rPr lang="en-IN" sz="1200" b="1" dirty="0"/>
              <a:t>• Currency: Currency of the country</a:t>
            </a:r>
            <a:br>
              <a:rPr lang="en-IN" sz="1200" b="1" dirty="0"/>
            </a:br>
            <a:r>
              <a:rPr lang="en-IN" sz="1200" b="1" dirty="0"/>
              <a:t>• Has Table booking: yes/no</a:t>
            </a:r>
            <a:br>
              <a:rPr lang="en-IN" sz="1200" b="1" dirty="0"/>
            </a:br>
            <a:r>
              <a:rPr lang="en-IN" sz="1200" b="1" dirty="0"/>
              <a:t>• Has Online delivery: yes/ no</a:t>
            </a:r>
            <a:br>
              <a:rPr lang="en-IN" sz="1200" b="1" dirty="0"/>
            </a:br>
            <a:r>
              <a:rPr lang="en-IN" sz="1200" b="1" dirty="0"/>
              <a:t>• Is delivering: yes/ no</a:t>
            </a:r>
            <a:br>
              <a:rPr lang="en-IN" sz="1200" b="1" dirty="0"/>
            </a:br>
            <a:r>
              <a:rPr lang="en-IN" sz="1200" b="1" dirty="0"/>
              <a:t>• Switch to order menu: yes/no</a:t>
            </a:r>
            <a:br>
              <a:rPr lang="en-IN" sz="1200" b="1" dirty="0"/>
            </a:br>
            <a:r>
              <a:rPr lang="en-IN" sz="1200" b="1" dirty="0"/>
              <a:t>• Price range: range of price of food</a:t>
            </a:r>
            <a:br>
              <a:rPr lang="en-IN" sz="1200" b="1" dirty="0"/>
            </a:br>
            <a:r>
              <a:rPr lang="en-IN" sz="1200" b="1" dirty="0"/>
              <a:t>• Aggregate Rating: Average rating out of 5</a:t>
            </a:r>
            <a:br>
              <a:rPr lang="en-IN" sz="1200" b="1" dirty="0"/>
            </a:br>
            <a:r>
              <a:rPr lang="en-IN" sz="1200" b="1" dirty="0"/>
              <a:t>• Rating colour: depending upon the average rating colour</a:t>
            </a:r>
            <a:br>
              <a:rPr lang="en-IN" sz="1200" b="1" dirty="0"/>
            </a:br>
            <a:r>
              <a:rPr lang="en-IN" sz="1200" b="1" dirty="0"/>
              <a:t>• Rating text: text on the basis of rating of rating</a:t>
            </a:r>
            <a:br>
              <a:rPr lang="en-IN" sz="1200" b="1" dirty="0"/>
            </a:br>
            <a:r>
              <a:rPr lang="en-IN" sz="1200" b="1" dirty="0"/>
              <a:t>• Votes: Number of ratings casted by people</a:t>
            </a:r>
          </a:p>
        </p:txBody>
      </p:sp>
      <p:grpSp>
        <p:nvGrpSpPr>
          <p:cNvPr id="123" name="Google Shape;123;p21"/>
          <p:cNvGrpSpPr/>
          <p:nvPr/>
        </p:nvGrpSpPr>
        <p:grpSpPr>
          <a:xfrm>
            <a:off x="6386384" y="1068222"/>
            <a:ext cx="2025186" cy="2025147"/>
            <a:chOff x="6643075" y="3664250"/>
            <a:chExt cx="407950" cy="407975"/>
          </a:xfrm>
        </p:grpSpPr>
        <p:sp>
          <p:nvSpPr>
            <p:cNvPr id="124" name="Google Shape;12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1"/>
          <p:cNvGrpSpPr/>
          <p:nvPr/>
        </p:nvGrpSpPr>
        <p:grpSpPr>
          <a:xfrm rot="-587484">
            <a:off x="6267723" y="3357178"/>
            <a:ext cx="832620" cy="832573"/>
            <a:chOff x="576250" y="4319400"/>
            <a:chExt cx="442075" cy="442050"/>
          </a:xfrm>
        </p:grpSpPr>
        <p:sp>
          <p:nvSpPr>
            <p:cNvPr id="127" name="Google Shape;1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21"/>
          <p:cNvSpPr/>
          <p:nvPr/>
        </p:nvSpPr>
        <p:spPr>
          <a:xfrm>
            <a:off x="5902109" y="1536042"/>
            <a:ext cx="316555" cy="30225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2697326">
            <a:off x="7988131" y="3083448"/>
            <a:ext cx="480511" cy="45881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8368271" y="2821523"/>
            <a:ext cx="192462" cy="1838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a:spLocks noGrp="1"/>
          </p:cNvSpPr>
          <p:nvPr>
            <p:ph type="ctrTitle" idx="4294967295"/>
          </p:nvPr>
        </p:nvSpPr>
        <p:spPr>
          <a:xfrm>
            <a:off x="6835047" y="73285"/>
            <a:ext cx="2117567" cy="935222"/>
          </a:xfrm>
          <a:prstGeom prst="rect">
            <a:avLst/>
          </a:prstGeom>
        </p:spPr>
        <p:txBody>
          <a:bodyPr spcFirstLastPara="1" wrap="square" lIns="0" tIns="0" rIns="0" bIns="0" anchor="t" anchorCtr="0">
            <a:noAutofit/>
          </a:bodyPr>
          <a:lstStyle/>
          <a:p>
            <a:pPr lvl="0"/>
            <a:r>
              <a:rPr lang="en-IN" sz="7200" dirty="0">
                <a:solidFill>
                  <a:schemeClr val="tx1"/>
                </a:solidFill>
              </a:rPr>
              <a:t>Data</a:t>
            </a:r>
            <a:endParaRPr sz="7200" dirty="0">
              <a:solidFill>
                <a:schemeClr val="tx1"/>
              </a:solidFill>
            </a:endParaRPr>
          </a:p>
        </p:txBody>
      </p:sp>
      <p:sp>
        <p:nvSpPr>
          <p:cNvPr id="135" name="Google Shape;135;p21"/>
          <p:cNvSpPr/>
          <p:nvPr/>
        </p:nvSpPr>
        <p:spPr>
          <a:xfrm rot="1280408">
            <a:off x="5682784" y="2447744"/>
            <a:ext cx="192443" cy="18384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2" name="Google Shape;142;p22"/>
          <p:cNvSpPr txBox="1">
            <a:spLocks noGrp="1"/>
          </p:cNvSpPr>
          <p:nvPr>
            <p:ph type="title"/>
          </p:nvPr>
        </p:nvSpPr>
        <p:spPr>
          <a:xfrm>
            <a:off x="457200" y="587675"/>
            <a:ext cx="5343900" cy="3963060"/>
          </a:xfrm>
          <a:prstGeom prst="rect">
            <a:avLst/>
          </a:prstGeom>
        </p:spPr>
        <p:txBody>
          <a:bodyPr spcFirstLastPara="1" wrap="square" lIns="0" tIns="0" rIns="0" bIns="0" anchor="b" anchorCtr="0">
            <a:noAutofit/>
          </a:bodyPr>
          <a:lstStyle/>
          <a:p>
            <a:r>
              <a:rPr lang="en-IN" dirty="0"/>
              <a:t>The collected data has been stored in the Comma Separated Value file Zomato.csv. Each restaurant in the dataset is uniquely identified by its Restaurant Id.</a:t>
            </a:r>
            <a:br>
              <a:rPr lang="en-IN" dirty="0"/>
            </a:br>
            <a:br>
              <a:rPr lang="en-IN" dirty="0"/>
            </a:br>
            <a:r>
              <a:rPr lang="en-IN" sz="4000" b="1" dirty="0"/>
              <a:t>Dataset credits: Shruti Mehta, Kaggle.</a:t>
            </a:r>
            <a:br>
              <a:rPr lang="en-IN" dirty="0"/>
            </a:br>
            <a:endParaRPr lang="en-IN" dirty="0"/>
          </a:p>
        </p:txBody>
      </p:sp>
      <p:sp>
        <p:nvSpPr>
          <p:cNvPr id="144" name="Google Shape;144;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457200" y="587675"/>
            <a:ext cx="5343900" cy="718800"/>
          </a:xfrm>
          <a:prstGeom prst="rect">
            <a:avLst/>
          </a:prstGeom>
        </p:spPr>
        <p:txBody>
          <a:bodyPr spcFirstLastPara="1" wrap="square" lIns="0" tIns="0" rIns="0" bIns="0" anchor="b" anchorCtr="0">
            <a:noAutofit/>
          </a:bodyPr>
          <a:lstStyle/>
          <a:p>
            <a:pPr lvl="0"/>
            <a:r>
              <a:rPr lang="en-IN" b="1" dirty="0"/>
              <a:t>Methodology</a:t>
            </a:r>
            <a:endParaRPr dirty="0"/>
          </a:p>
        </p:txBody>
      </p:sp>
      <p:sp>
        <p:nvSpPr>
          <p:cNvPr id="150" name="Google Shape;150;p23"/>
          <p:cNvSpPr txBox="1">
            <a:spLocks noGrp="1"/>
          </p:cNvSpPr>
          <p:nvPr>
            <p:ph type="body" idx="1"/>
          </p:nvPr>
        </p:nvSpPr>
        <p:spPr>
          <a:xfrm>
            <a:off x="457200" y="1421050"/>
            <a:ext cx="4114800" cy="3283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dirty="0"/>
              <a:t>K Means Clustering</a:t>
            </a:r>
            <a:endParaRPr b="1" dirty="0"/>
          </a:p>
          <a:p>
            <a:r>
              <a:rPr lang="en-IN" dirty="0"/>
              <a:t>We use K Means clustering to work on the project for getting meaningful ideas.</a:t>
            </a:r>
          </a:p>
          <a:p>
            <a:r>
              <a:rPr lang="en-IN" dirty="0"/>
              <a:t>The reason for using K Means Clustering is that:</a:t>
            </a:r>
          </a:p>
          <a:p>
            <a:pPr lvl="1"/>
            <a:r>
              <a:rPr lang="en-IN" dirty="0"/>
              <a:t>k-means clustering is a method of </a:t>
            </a:r>
            <a:r>
              <a:rPr lang="en-IN" dirty="0">
                <a:hlinkClick r:id="rId4" tooltip="Vector quantization"/>
              </a:rPr>
              <a:t>vector quantization</a:t>
            </a:r>
            <a:r>
              <a:rPr lang="en-IN" dirty="0"/>
              <a:t>, originally from </a:t>
            </a:r>
            <a:r>
              <a:rPr lang="en-IN" dirty="0">
                <a:hlinkClick r:id="rId5" tooltip="Signal processing"/>
              </a:rPr>
              <a:t>signal processing</a:t>
            </a:r>
            <a:r>
              <a:rPr lang="en-IN" dirty="0"/>
              <a:t>, that aims to </a:t>
            </a:r>
            <a:r>
              <a:rPr lang="en-IN" dirty="0">
                <a:hlinkClick r:id="rId6" tooltip="Partition of a set"/>
              </a:rPr>
              <a:t>partition</a:t>
            </a:r>
            <a:r>
              <a:rPr lang="en-IN" dirty="0"/>
              <a:t> n observations into k clusters in which each observation belongs to the </a:t>
            </a:r>
            <a:r>
              <a:rPr lang="en-IN" dirty="0">
                <a:hlinkClick r:id="rId7" tooltip="Cluster (statistics)"/>
              </a:rPr>
              <a:t>cluster</a:t>
            </a:r>
            <a:r>
              <a:rPr lang="en-IN" dirty="0"/>
              <a:t> with the nearest </a:t>
            </a:r>
            <a:r>
              <a:rPr lang="en-IN" dirty="0">
                <a:hlinkClick r:id="rId8" tooltip="Mean"/>
              </a:rPr>
              <a:t>mean</a:t>
            </a:r>
            <a:r>
              <a:rPr lang="en-IN" dirty="0"/>
              <a:t> (cluster </a:t>
            </a:r>
            <a:r>
              <a:rPr lang="en-IN" dirty="0" err="1"/>
              <a:t>centers</a:t>
            </a:r>
            <a:r>
              <a:rPr lang="en-IN" dirty="0"/>
              <a:t> or cluster </a:t>
            </a:r>
            <a:r>
              <a:rPr lang="en-IN" dirty="0">
                <a:hlinkClick r:id="rId9" tooltip="Centroid"/>
              </a:rPr>
              <a:t>centroid</a:t>
            </a:r>
            <a:r>
              <a:rPr lang="en-IN" dirty="0"/>
              <a:t>), serving as a prototype of the cluster</a:t>
            </a:r>
          </a:p>
        </p:txBody>
      </p:sp>
      <p:sp>
        <p:nvSpPr>
          <p:cNvPr id="153" name="Google Shape;153;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5550175" y="697571"/>
            <a:ext cx="988848" cy="510550"/>
          </a:xfrm>
          <a:prstGeom prst="rect">
            <a:avLst/>
          </a:prstGeom>
        </p:spPr>
        <p:txBody>
          <a:bodyPr spcFirstLastPara="1" wrap="square" lIns="0" tIns="0" rIns="0" bIns="0" anchor="b" anchorCtr="0">
            <a:noAutofit/>
          </a:bodyPr>
          <a:lstStyle/>
          <a:p>
            <a:pPr lvl="0"/>
            <a:r>
              <a:rPr lang="en-IN" b="1" dirty="0"/>
              <a:t>Results</a:t>
            </a:r>
            <a:endParaRPr sz="2400" dirty="0"/>
          </a:p>
        </p:txBody>
      </p:sp>
      <p:sp>
        <p:nvSpPr>
          <p:cNvPr id="159" name="Google Shape;159;p24"/>
          <p:cNvSpPr txBox="1">
            <a:spLocks noGrp="1"/>
          </p:cNvSpPr>
          <p:nvPr>
            <p:ph type="body" idx="1"/>
          </p:nvPr>
        </p:nvSpPr>
        <p:spPr>
          <a:xfrm>
            <a:off x="5550175" y="1208121"/>
            <a:ext cx="3090900" cy="3821079"/>
          </a:xfrm>
          <a:prstGeom prst="rect">
            <a:avLst/>
          </a:prstGeom>
        </p:spPr>
        <p:txBody>
          <a:bodyPr spcFirstLastPara="1" wrap="square" lIns="0" tIns="0" rIns="0" bIns="0" anchor="t" anchorCtr="0">
            <a:noAutofit/>
          </a:bodyPr>
          <a:lstStyle/>
          <a:p>
            <a:r>
              <a:rPr lang="en-IN" dirty="0"/>
              <a:t>We obtain a result map, where the clusters are plotted. </a:t>
            </a:r>
          </a:p>
          <a:p>
            <a:r>
              <a:rPr lang="en-IN" dirty="0"/>
              <a:t>Further, we can also define a target cuisine or average spending, according to which a cluster can be recommended to the user.</a:t>
            </a:r>
          </a:p>
          <a:p>
            <a:r>
              <a:rPr lang="en-IN" dirty="0"/>
              <a:t>We can also derive inferences, as to which localities are related based on average restaurant budgets and cuisines.</a:t>
            </a:r>
          </a:p>
        </p:txBody>
      </p:sp>
      <p:sp>
        <p:nvSpPr>
          <p:cNvPr id="160" name="Google Shape;160;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2"/>
                </a:solidFill>
              </a:rPr>
              <a:t>8</a:t>
            </a:fld>
            <a:endParaRPr>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p:nvPr/>
        </p:nvSpPr>
        <p:spPr>
          <a:xfrm>
            <a:off x="3110550" y="1380913"/>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News Cycle"/>
                <a:ea typeface="News Cycle"/>
                <a:cs typeface="News Cycle"/>
                <a:sym typeface="News Cycle"/>
              </a:rPr>
              <a:t>Place your screenshot here</a:t>
            </a:r>
            <a:endParaRPr sz="1000">
              <a:solidFill>
                <a:schemeClr val="dk2"/>
              </a:solidFill>
              <a:latin typeface="News Cycle"/>
              <a:ea typeface="News Cycle"/>
              <a:cs typeface="News Cycle"/>
              <a:sym typeface="News Cycle"/>
            </a:endParaRPr>
          </a:p>
        </p:txBody>
      </p:sp>
      <p:sp>
        <p:nvSpPr>
          <p:cNvPr id="303" name="Google Shape;303;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dk1"/>
                </a:solidFill>
              </a:rPr>
              <a:t>9</a:t>
            </a:fld>
            <a:endParaRPr>
              <a:solidFill>
                <a:schemeClr val="dk1"/>
              </a:solidFill>
            </a:endParaRPr>
          </a:p>
        </p:txBody>
      </p:sp>
      <p:grpSp>
        <p:nvGrpSpPr>
          <p:cNvPr id="304" name="Google Shape;304;p36"/>
          <p:cNvGrpSpPr/>
          <p:nvPr/>
        </p:nvGrpSpPr>
        <p:grpSpPr>
          <a:xfrm>
            <a:off x="2605699" y="1241129"/>
            <a:ext cx="4542205" cy="2661224"/>
            <a:chOff x="1177450" y="241631"/>
            <a:chExt cx="6173152" cy="3616776"/>
          </a:xfrm>
        </p:grpSpPr>
        <p:sp>
          <p:nvSpPr>
            <p:cNvPr id="305" name="Google Shape;305;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D9D9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9" name="Google Shape;309;p36"/>
          <p:cNvSpPr txBox="1">
            <a:spLocks noGrp="1"/>
          </p:cNvSpPr>
          <p:nvPr>
            <p:ph type="body" idx="4294967295"/>
          </p:nvPr>
        </p:nvSpPr>
        <p:spPr>
          <a:xfrm>
            <a:off x="457200" y="444300"/>
            <a:ext cx="1917300" cy="42549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600">
                <a:solidFill>
                  <a:schemeClr val="accent1"/>
                </a:solidFill>
              </a:rPr>
              <a:t>DESKTOP PROJECT</a:t>
            </a:r>
            <a:endParaRPr sz="3600">
              <a:solidFill>
                <a:schemeClr val="accent1"/>
              </a:solidFill>
            </a:endParaRPr>
          </a:p>
          <a:p>
            <a:pPr marL="0" lvl="0" indent="0" algn="l" rtl="0">
              <a:spcBef>
                <a:spcPts val="600"/>
              </a:spcBef>
              <a:spcAft>
                <a:spcPts val="0"/>
              </a:spcAft>
              <a:buNone/>
            </a:pPr>
            <a:r>
              <a:rPr lang="en" sz="1800"/>
              <a:t>Show and explain your web, app or software projects using these gadget templates.</a:t>
            </a:r>
            <a:endParaRPr sz="1800"/>
          </a:p>
        </p:txBody>
      </p:sp>
      <p:pic>
        <p:nvPicPr>
          <p:cNvPr id="10" name="Picture 9">
            <a:extLst>
              <a:ext uri="{FF2B5EF4-FFF2-40B4-BE49-F238E27FC236}">
                <a16:creationId xmlns:a16="http://schemas.microsoft.com/office/drawing/2014/main" id="{4208DDBC-0093-4F7F-AA4B-06B9C458D1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2227" y="999459"/>
            <a:ext cx="8887058" cy="3998579"/>
          </a:xfrm>
          <a:prstGeom prst="rect">
            <a:avLst/>
          </a:prstGeom>
          <a:noFill/>
          <a:ln>
            <a:noFill/>
          </a:ln>
        </p:spPr>
      </p:pic>
      <p:sp>
        <p:nvSpPr>
          <p:cNvPr id="2" name="TextBox 1">
            <a:extLst>
              <a:ext uri="{FF2B5EF4-FFF2-40B4-BE49-F238E27FC236}">
                <a16:creationId xmlns:a16="http://schemas.microsoft.com/office/drawing/2014/main" id="{04D27C59-F457-4E4D-9704-E11A9F1F9E61}"/>
              </a:ext>
            </a:extLst>
          </p:cNvPr>
          <p:cNvSpPr txBox="1"/>
          <p:nvPr/>
        </p:nvSpPr>
        <p:spPr>
          <a:xfrm>
            <a:off x="457200" y="260214"/>
            <a:ext cx="3797909" cy="307777"/>
          </a:xfrm>
          <a:prstGeom prst="rect">
            <a:avLst/>
          </a:prstGeom>
          <a:noFill/>
        </p:spPr>
        <p:txBody>
          <a:bodyPr wrap="square" rtlCol="0">
            <a:spAutoFit/>
          </a:bodyPr>
          <a:lstStyle/>
          <a:p>
            <a:r>
              <a:rPr lang="en-IN" b="1" dirty="0">
                <a:solidFill>
                  <a:schemeClr val="bg1"/>
                </a:solidFill>
              </a:rPr>
              <a:t>An image of the output is as shown here:</a:t>
            </a:r>
          </a:p>
        </p:txBody>
      </p:sp>
    </p:spTree>
  </p:cSld>
  <p:clrMapOvr>
    <a:masterClrMapping/>
  </p:clrMapOvr>
</p:sld>
</file>

<file path=ppt/theme/theme1.xml><?xml version="1.0" encoding="utf-8"?>
<a:theme xmlns:a="http://schemas.openxmlformats.org/drawingml/2006/main" name="Westmoreland template">
  <a:themeElements>
    <a:clrScheme name="Custom 347">
      <a:dk1>
        <a:srgbClr val="18171D"/>
      </a:dk1>
      <a:lt1>
        <a:srgbClr val="FFFFFF"/>
      </a:lt1>
      <a:dk2>
        <a:srgbClr val="7A7788"/>
      </a:dk2>
      <a:lt2>
        <a:srgbClr val="F1F0F7"/>
      </a:lt2>
      <a:accent1>
        <a:srgbClr val="9FEC23"/>
      </a:accent1>
      <a:accent2>
        <a:srgbClr val="81C729"/>
      </a:accent2>
      <a:accent3>
        <a:srgbClr val="32A529"/>
      </a:accent3>
      <a:accent4>
        <a:srgbClr val="188B36"/>
      </a:accent4>
      <a:accent5>
        <a:srgbClr val="01411B"/>
      </a:accent5>
      <a:accent6>
        <a:srgbClr val="EB5A2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776</Words>
  <Application>Microsoft Office PowerPoint</Application>
  <PresentationFormat>On-screen Show (16:9)</PresentationFormat>
  <Paragraphs>45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News Cycle</vt:lpstr>
      <vt:lpstr>Calibri</vt:lpstr>
      <vt:lpstr>Westmoreland template</vt:lpstr>
      <vt:lpstr>Locality Analysis</vt:lpstr>
      <vt:lpstr>Introduction</vt:lpstr>
      <vt:lpstr>PowerPoint Presentation</vt:lpstr>
      <vt:lpstr>PowerPoint Presentation</vt:lpstr>
      <vt:lpstr>Data</vt:lpstr>
      <vt:lpstr>The collected data has been stored in the Comma Separated Value file Zomato.csv. Each restaurant in the dataset is uniquely identified by its Restaurant Id.  Dataset credits: Shruti Mehta, Kaggle. </vt:lpstr>
      <vt:lpstr>Methodology</vt:lpstr>
      <vt:lpstr>Results</vt:lpstr>
      <vt:lpstr>PowerPoint Presentation</vt:lpstr>
      <vt:lpstr>Discussion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Locality Analysis</dc:title>
  <cp:lastModifiedBy> </cp:lastModifiedBy>
  <cp:revision>2</cp:revision>
  <dcterms:modified xsi:type="dcterms:W3CDTF">2020-05-11T13:31:36Z</dcterms:modified>
</cp:coreProperties>
</file>