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7" r:id="rId7"/>
    <p:sldId id="264" r:id="rId8"/>
    <p:sldId id="265"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D9918F2-46DA-4670-9CC0-19D42C2F6D24}" type="datetimeFigureOut">
              <a:rPr lang="en-US" smtClean="0"/>
              <a:t>8/3/2020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3A828AF-0710-45BF-BB07-0D4A5E5876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9918F2-46DA-4670-9CC0-19D42C2F6D24}" type="datetimeFigureOut">
              <a:rPr lang="en-US" smtClean="0"/>
              <a:t>8/3/2020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A828AF-0710-45BF-BB07-0D4A5E5876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2D9918F2-46DA-4670-9CC0-19D42C2F6D24}" type="datetimeFigureOut">
              <a:rPr lang="en-US" smtClean="0"/>
              <a:t>8/3/2020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3A828AF-0710-45BF-BB07-0D4A5E5876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9918F2-46DA-4670-9CC0-19D42C2F6D24}" type="datetimeFigureOut">
              <a:rPr lang="en-US" smtClean="0"/>
              <a:t>8/3/2020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3A828AF-0710-45BF-BB07-0D4A5E5876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D9918F2-46DA-4670-9CC0-19D42C2F6D24}" type="datetimeFigureOut">
              <a:rPr lang="en-US" smtClean="0"/>
              <a:t>8/3/2020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3A828AF-0710-45BF-BB07-0D4A5E5876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9918F2-46DA-4670-9CC0-19D42C2F6D24}" type="datetimeFigureOut">
              <a:rPr lang="en-US" smtClean="0"/>
              <a:t>8/3/2020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A828AF-0710-45BF-BB07-0D4A5E5876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D9918F2-46DA-4670-9CC0-19D42C2F6D24}" type="datetimeFigureOut">
              <a:rPr lang="en-US" smtClean="0"/>
              <a:t>8/3/2020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3A828AF-0710-45BF-BB07-0D4A5E5876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D9918F2-46DA-4670-9CC0-19D42C2F6D24}" type="datetimeFigureOut">
              <a:rPr lang="en-US" smtClean="0"/>
              <a:t>8/3/2020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3A828AF-0710-45BF-BB07-0D4A5E5876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D9918F2-46DA-4670-9CC0-19D42C2F6D24}" type="datetimeFigureOut">
              <a:rPr lang="en-US" smtClean="0"/>
              <a:t>8/3/2020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13A828AF-0710-45BF-BB07-0D4A5E5876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9918F2-46DA-4670-9CC0-19D42C2F6D24}" type="datetimeFigureOut">
              <a:rPr lang="en-US" smtClean="0"/>
              <a:t>8/3/2020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A828AF-0710-45BF-BB07-0D4A5E5876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D9918F2-46DA-4670-9CC0-19D42C2F6D24}" type="datetimeFigureOut">
              <a:rPr lang="en-US" smtClean="0"/>
              <a:t>8/3/2020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3A828AF-0710-45BF-BB07-0D4A5E5876FA}"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D9918F2-46DA-4670-9CC0-19D42C2F6D24}" type="datetimeFigureOut">
              <a:rPr lang="en-US" smtClean="0"/>
              <a:t>8/3/2020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3A828AF-0710-45BF-BB07-0D4A5E5876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65754"/>
          </a:xfrm>
        </p:spPr>
        <p:txBody>
          <a:bodyPr>
            <a:normAutofit fontScale="90000"/>
          </a:bodyPr>
          <a:lstStyle/>
          <a:p>
            <a:r>
              <a:rPr lang="en-US" b="0" dirty="0" smtClean="0"/>
              <a:t>1. Introduction</a:t>
            </a:r>
            <a:r>
              <a:rPr lang="en-US" b="0" dirty="0" smtClean="0"/>
              <a:t>:</a:t>
            </a:r>
            <a:endParaRPr lang="en-US" dirty="0"/>
          </a:p>
        </p:txBody>
      </p:sp>
      <p:sp>
        <p:nvSpPr>
          <p:cNvPr id="3" name="Content Placeholder 2"/>
          <p:cNvSpPr>
            <a:spLocks noGrp="1"/>
          </p:cNvSpPr>
          <p:nvPr>
            <p:ph idx="1"/>
          </p:nvPr>
        </p:nvSpPr>
        <p:spPr>
          <a:xfrm>
            <a:off x="457200" y="1000108"/>
            <a:ext cx="7239000" cy="5455628"/>
          </a:xfrm>
        </p:spPr>
        <p:txBody>
          <a:bodyPr>
            <a:normAutofit/>
          </a:bodyPr>
          <a:lstStyle/>
          <a:p>
            <a:r>
              <a:rPr lang="en-US" sz="1400" dirty="0" smtClean="0"/>
              <a:t>The purpose of this Capstone Project is to help people in exploring better facilities around their neighborhood. It will help people making smart and efficient decision on selecting great neighborhood out of numbers of other neighborhoods in Scarborough, </a:t>
            </a:r>
            <a:r>
              <a:rPr lang="en-US" sz="1400" dirty="0" smtClean="0"/>
              <a:t>Toronto</a:t>
            </a:r>
            <a:r>
              <a:rPr lang="en-US" sz="1400" dirty="0" smtClean="0"/>
              <a:t>.</a:t>
            </a:r>
          </a:p>
          <a:p>
            <a:r>
              <a:rPr lang="en-US" sz="1400" dirty="0" smtClean="0"/>
              <a:t>Lots of people are migrating to various states of Canada and needed lots of research for good housing prices and </a:t>
            </a:r>
            <a:r>
              <a:rPr lang="en-US" sz="1400" dirty="0" smtClean="0"/>
              <a:t>reputed </a:t>
            </a:r>
            <a:r>
              <a:rPr lang="en-US" sz="1400" dirty="0" smtClean="0"/>
              <a:t>schools for their children. This project is for those people who are looking for better neighborhoods. For ease of accessing to Cafe, School, Super market, medical shops, grocery shops, mall, theatre, hospital, like minded people, etc.</a:t>
            </a:r>
          </a:p>
          <a:p>
            <a:r>
              <a:rPr lang="en-US" sz="1400" dirty="0" smtClean="0"/>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1400" dirty="0" err="1" smtClean="0"/>
              <a:t>freash</a:t>
            </a:r>
            <a:r>
              <a:rPr lang="en-US" sz="1400" dirty="0" smtClean="0"/>
              <a:t> and waste water and excrement conveyed in sewers and recreational facilities.</a:t>
            </a:r>
          </a:p>
          <a:p>
            <a:r>
              <a:rPr lang="en-US" sz="1400" dirty="0" smtClean="0"/>
              <a:t>It will help people to get awareness of the area and neighborhood before moving to a new city, state, country or place for their work or to start a new fresh life</a:t>
            </a:r>
            <a:r>
              <a:rPr lang="en-US" sz="1400" dirty="0" smtClean="0"/>
              <a:t>.</a:t>
            </a:r>
            <a:endParaRPr lang="en-US" sz="1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37192"/>
          </a:xfrm>
        </p:spPr>
        <p:txBody>
          <a:bodyPr>
            <a:normAutofit fontScale="90000"/>
          </a:bodyPr>
          <a:lstStyle/>
          <a:p>
            <a:r>
              <a:rPr lang="en-US" b="0" dirty="0" smtClean="0"/>
              <a:t>2. Data </a:t>
            </a:r>
            <a:r>
              <a:rPr lang="en-US" b="0" dirty="0" smtClean="0"/>
              <a:t>Section</a:t>
            </a:r>
            <a:endParaRPr lang="en-US" dirty="0"/>
          </a:p>
        </p:txBody>
      </p:sp>
      <p:sp>
        <p:nvSpPr>
          <p:cNvPr id="3" name="Content Placeholder 2"/>
          <p:cNvSpPr>
            <a:spLocks noGrp="1"/>
          </p:cNvSpPr>
          <p:nvPr>
            <p:ph idx="1"/>
          </p:nvPr>
        </p:nvSpPr>
        <p:spPr>
          <a:xfrm>
            <a:off x="457200" y="1000108"/>
            <a:ext cx="7239000" cy="5455628"/>
          </a:xfrm>
        </p:spPr>
        <p:txBody>
          <a:bodyPr>
            <a:noAutofit/>
          </a:bodyPr>
          <a:lstStyle/>
          <a:p>
            <a:r>
              <a:rPr lang="en-US" sz="1200" dirty="0" smtClean="0"/>
              <a:t>Data Link: https://en.wikipedia.org/wiki/List_of_postal_codes_of_Canada:_M</a:t>
            </a:r>
          </a:p>
          <a:p>
            <a:r>
              <a:rPr lang="en-US" sz="1200" dirty="0" smtClean="0"/>
              <a:t>Will use Scarborough dataset which we scrapped from </a:t>
            </a:r>
            <a:r>
              <a:rPr lang="en-US" sz="1200" dirty="0" err="1" smtClean="0"/>
              <a:t>wikipedia</a:t>
            </a:r>
            <a:r>
              <a:rPr lang="en-US" sz="1200" dirty="0" smtClean="0"/>
              <a:t> on Week 3. Dataset consisting of latitude and longitude, zip codes.</a:t>
            </a:r>
          </a:p>
          <a:p>
            <a:r>
              <a:rPr lang="en-US" sz="1200" dirty="0" smtClean="0"/>
              <a:t>Foursquare API Data:</a:t>
            </a:r>
          </a:p>
          <a:p>
            <a:r>
              <a:rPr lang="en-US" sz="1200" dirty="0" smtClean="0"/>
              <a:t>We will need data about different venues in different neighborhoods of that specific borough.</a:t>
            </a:r>
            <a:br>
              <a:rPr lang="en-US" sz="1200" dirty="0" smtClean="0"/>
            </a:br>
            <a:r>
              <a:rPr lang="en-US" sz="1200" dirty="0" smtClean="0"/>
              <a:t>In order to gain that information we will use “Foursquare” </a:t>
            </a:r>
            <a:r>
              <a:rPr lang="en-US" sz="1200" dirty="0" err="1" smtClean="0"/>
              <a:t>locational</a:t>
            </a:r>
            <a:r>
              <a:rPr lang="en-US" sz="1200" dirty="0" smtClean="0"/>
              <a:t>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r>
              <a:rPr lang="en-US" sz="1200" dirty="0" smtClean="0"/>
              <a:t>After finding the list of neighborhoods, we then connect to the Foursquare API to gather information about venues inside each and every neighborhood. For each neighborhood, we have chosen the radius to be 100 meter.</a:t>
            </a:r>
          </a:p>
          <a:p>
            <a:pPr marL="514350" indent="-514350"/>
            <a:r>
              <a:rPr lang="en-US" sz="1200" dirty="0" smtClean="0"/>
              <a:t>The data retrieved from Foursquare contained information of venues within a specified distance of the longitude and latitude of the postcodes. The information obtained per venue as </a:t>
            </a:r>
            <a:r>
              <a:rPr lang="en-US" sz="1200" dirty="0" smtClean="0"/>
              <a:t>follows:</a:t>
            </a:r>
          </a:p>
          <a:p>
            <a:pPr marL="514350" indent="-514350">
              <a:buFont typeface="+mj-lt"/>
              <a:buAutoNum type="arabicPeriod"/>
            </a:pPr>
            <a:r>
              <a:rPr lang="en-US" sz="1200" dirty="0" smtClean="0"/>
              <a:t>Neighborhood</a:t>
            </a:r>
          </a:p>
          <a:p>
            <a:pPr marL="514350" indent="-514350">
              <a:buFont typeface="+mj-lt"/>
              <a:buAutoNum type="arabicPeriod"/>
            </a:pPr>
            <a:r>
              <a:rPr lang="en-US" sz="1200" dirty="0" smtClean="0"/>
              <a:t>Neighborhood </a:t>
            </a:r>
            <a:r>
              <a:rPr lang="en-US" sz="1200" dirty="0" smtClean="0"/>
              <a:t>Latitude </a:t>
            </a:r>
            <a:endParaRPr lang="en-US" sz="1200" dirty="0" smtClean="0"/>
          </a:p>
          <a:p>
            <a:pPr marL="514350" indent="-514350">
              <a:buFont typeface="+mj-lt"/>
              <a:buAutoNum type="arabicPeriod"/>
            </a:pPr>
            <a:r>
              <a:rPr lang="en-US" sz="1200" dirty="0" smtClean="0"/>
              <a:t>Neighborhood </a:t>
            </a:r>
            <a:r>
              <a:rPr lang="en-US" sz="1200" dirty="0" smtClean="0"/>
              <a:t>Longitude </a:t>
            </a:r>
            <a:endParaRPr lang="en-US" sz="1200" dirty="0" smtClean="0"/>
          </a:p>
          <a:p>
            <a:pPr marL="514350" indent="-514350">
              <a:buFont typeface="+mj-lt"/>
              <a:buAutoNum type="arabicPeriod"/>
            </a:pPr>
            <a:r>
              <a:rPr lang="en-US" sz="1200" dirty="0" smtClean="0"/>
              <a:t>Venue </a:t>
            </a:r>
          </a:p>
          <a:p>
            <a:pPr marL="514350" indent="-514350">
              <a:buFont typeface="+mj-lt"/>
              <a:buAutoNum type="arabicPeriod"/>
            </a:pPr>
            <a:r>
              <a:rPr lang="en-US" sz="1200" dirty="0" smtClean="0"/>
              <a:t>Name </a:t>
            </a:r>
            <a:r>
              <a:rPr lang="en-US" sz="1200" dirty="0" smtClean="0"/>
              <a:t>of the venue e.g. the name of a store or restaurant </a:t>
            </a:r>
            <a:endParaRPr lang="en-US" sz="1200" dirty="0" smtClean="0"/>
          </a:p>
          <a:p>
            <a:pPr marL="514350" indent="-514350">
              <a:buFont typeface="+mj-lt"/>
              <a:buAutoNum type="arabicPeriod"/>
            </a:pPr>
            <a:r>
              <a:rPr lang="en-US" sz="1200" dirty="0" smtClean="0"/>
              <a:t>Venue Latitude</a:t>
            </a:r>
          </a:p>
          <a:p>
            <a:pPr marL="514350" indent="-514350">
              <a:buFont typeface="+mj-lt"/>
              <a:buAutoNum type="arabicPeriod"/>
            </a:pPr>
            <a:r>
              <a:rPr lang="en-US" sz="1200" dirty="0" smtClean="0"/>
              <a:t>Venue </a:t>
            </a:r>
            <a:r>
              <a:rPr lang="en-US" sz="1200" dirty="0" smtClean="0"/>
              <a:t>Longitude </a:t>
            </a:r>
          </a:p>
          <a:p>
            <a:pPr marL="514350" indent="-514350">
              <a:buFont typeface="+mj-lt"/>
              <a:buAutoNum type="arabicPeriod"/>
            </a:pPr>
            <a:r>
              <a:rPr lang="en-US" sz="1200" dirty="0" smtClean="0"/>
              <a:t>Venue </a:t>
            </a:r>
            <a:r>
              <a:rPr lang="en-US" sz="1200" dirty="0" smtClean="0"/>
              <a:t>Category</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08630"/>
          </a:xfrm>
        </p:spPr>
        <p:txBody>
          <a:bodyPr/>
          <a:lstStyle/>
          <a:p>
            <a:r>
              <a:rPr lang="en-US" dirty="0" smtClean="0"/>
              <a:t>Map of Scarborough</a:t>
            </a:r>
            <a:endParaRPr lang="en-US" dirty="0"/>
          </a:p>
        </p:txBody>
      </p:sp>
      <p:pic>
        <p:nvPicPr>
          <p:cNvPr id="4" name="Content Placeholder 3" descr="Map-of-Scarborough-768x432.png"/>
          <p:cNvPicPr>
            <a:picLocks noGrp="1" noChangeAspect="1"/>
          </p:cNvPicPr>
          <p:nvPr>
            <p:ph idx="1"/>
          </p:nvPr>
        </p:nvPicPr>
        <p:blipFill>
          <a:blip r:embed="rId2"/>
          <a:stretch>
            <a:fillRect/>
          </a:stretch>
        </p:blipFill>
        <p:spPr>
          <a:xfrm>
            <a:off x="457200" y="1727994"/>
            <a:ext cx="7239000" cy="407193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37192"/>
          </a:xfrm>
        </p:spPr>
        <p:txBody>
          <a:bodyPr>
            <a:normAutofit fontScale="90000"/>
          </a:bodyPr>
          <a:lstStyle/>
          <a:p>
            <a:r>
              <a:rPr lang="en-US" b="0" dirty="0" smtClean="0"/>
              <a:t>3. Methodology </a:t>
            </a:r>
            <a:r>
              <a:rPr lang="en-US" b="0" dirty="0" smtClean="0"/>
              <a:t>Section</a:t>
            </a:r>
            <a:endParaRPr lang="en-US" dirty="0"/>
          </a:p>
        </p:txBody>
      </p:sp>
      <p:sp>
        <p:nvSpPr>
          <p:cNvPr id="3" name="Content Placeholder 2"/>
          <p:cNvSpPr>
            <a:spLocks noGrp="1"/>
          </p:cNvSpPr>
          <p:nvPr>
            <p:ph idx="1"/>
          </p:nvPr>
        </p:nvSpPr>
        <p:spPr>
          <a:xfrm>
            <a:off x="457200" y="1000108"/>
            <a:ext cx="7239000" cy="5455628"/>
          </a:xfrm>
        </p:spPr>
        <p:txBody>
          <a:bodyPr>
            <a:normAutofit/>
          </a:bodyPr>
          <a:lstStyle/>
          <a:p>
            <a:r>
              <a:rPr lang="en-US" sz="1800" dirty="0" smtClean="0"/>
              <a:t>Clustering Approach:</a:t>
            </a:r>
          </a:p>
          <a:p>
            <a:pPr>
              <a:buNone/>
            </a:pPr>
            <a:r>
              <a:rPr lang="en-US" sz="1800" dirty="0" smtClean="0"/>
              <a:t>	To </a:t>
            </a:r>
            <a:r>
              <a:rPr lang="en-US" sz="1800" dirty="0" smtClean="0"/>
              <a:t>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a:p>
            <a:pPr>
              <a:buNone/>
            </a:pPr>
            <a:endParaRPr lang="en-US" sz="1800" dirty="0"/>
          </a:p>
        </p:txBody>
      </p:sp>
      <p:pic>
        <p:nvPicPr>
          <p:cNvPr id="4" name="Content Placeholder 3" descr="Using-K-Means-Clustering-Approach-10th-Most-Common-Venue-768x437.png"/>
          <p:cNvPicPr>
            <a:picLocks noChangeAspect="1"/>
          </p:cNvPicPr>
          <p:nvPr/>
        </p:nvPicPr>
        <p:blipFill>
          <a:blip r:embed="rId2"/>
          <a:stretch>
            <a:fillRect/>
          </a:stretch>
        </p:blipFill>
        <p:spPr>
          <a:xfrm>
            <a:off x="928662" y="3071810"/>
            <a:ext cx="6357982" cy="36177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4786322"/>
            <a:ext cx="7239000" cy="1669414"/>
          </a:xfrm>
        </p:spPr>
        <p:txBody>
          <a:bodyPr>
            <a:normAutofit lnSpcReduction="10000"/>
          </a:bodyPr>
          <a:lstStyle/>
          <a:p>
            <a:pPr>
              <a:buNone/>
            </a:pPr>
            <a:r>
              <a:rPr lang="en-US" sz="1800" dirty="0" smtClean="0"/>
              <a:t>	Work </a:t>
            </a:r>
            <a:r>
              <a:rPr lang="en-US" sz="1800" dirty="0" smtClean="0"/>
              <a:t>Flow:</a:t>
            </a:r>
          </a:p>
          <a:p>
            <a:pPr>
              <a:buNone/>
            </a:pPr>
            <a:r>
              <a:rPr lang="en-US" sz="1800" dirty="0" smtClean="0"/>
              <a:t>	Using </a:t>
            </a:r>
            <a:r>
              <a:rPr lang="en-US" sz="1800" dirty="0" smtClean="0"/>
              <a:t>credentials of Foursquare API features of near-by places of the neighborhoods would be mined. Due to http request limitations the number of places per neighborhood parameter would reasonably be set to 100 and the radius parameter would be set to </a:t>
            </a:r>
            <a:r>
              <a:rPr lang="en-US" sz="1800" dirty="0" smtClean="0"/>
              <a:t>500.</a:t>
            </a:r>
            <a:endParaRPr lang="en-US" sz="1800" dirty="0" smtClean="0"/>
          </a:p>
          <a:p>
            <a:endParaRPr lang="en-US" sz="1800" dirty="0"/>
          </a:p>
        </p:txBody>
      </p:sp>
      <p:pic>
        <p:nvPicPr>
          <p:cNvPr id="6" name="Picture 5" descr="Most-Common-venues-near-neighborhood-768x434.png"/>
          <p:cNvPicPr>
            <a:picLocks noChangeAspect="1"/>
          </p:cNvPicPr>
          <p:nvPr/>
        </p:nvPicPr>
        <p:blipFill>
          <a:blip r:embed="rId2"/>
          <a:stretch>
            <a:fillRect/>
          </a:stretch>
        </p:blipFill>
        <p:spPr>
          <a:xfrm>
            <a:off x="500034" y="214290"/>
            <a:ext cx="7315200" cy="4133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608630"/>
          </a:xfrm>
        </p:spPr>
        <p:txBody>
          <a:bodyPr>
            <a:normAutofit/>
          </a:bodyPr>
          <a:lstStyle/>
          <a:p>
            <a:r>
              <a:rPr lang="en-US" b="0" dirty="0" smtClean="0"/>
              <a:t>4. Results </a:t>
            </a:r>
            <a:r>
              <a:rPr lang="en-US" b="0" dirty="0" smtClean="0"/>
              <a:t>Section</a:t>
            </a:r>
            <a:endParaRPr lang="en-US" dirty="0"/>
          </a:p>
        </p:txBody>
      </p:sp>
      <p:sp>
        <p:nvSpPr>
          <p:cNvPr id="3" name="Text Placeholder 2"/>
          <p:cNvSpPr>
            <a:spLocks noGrp="1"/>
          </p:cNvSpPr>
          <p:nvPr>
            <p:ph type="body" idx="1"/>
          </p:nvPr>
        </p:nvSpPr>
        <p:spPr>
          <a:xfrm>
            <a:off x="500034" y="4357694"/>
            <a:ext cx="3520440" cy="457200"/>
          </a:xfrm>
        </p:spPr>
        <p:txBody>
          <a:bodyPr>
            <a:normAutofit/>
          </a:bodyPr>
          <a:lstStyle/>
          <a:p>
            <a:r>
              <a:rPr lang="en-US" dirty="0" smtClean="0"/>
              <a:t>Map of Clusters in </a:t>
            </a:r>
            <a:r>
              <a:rPr lang="en-US" dirty="0" smtClean="0"/>
              <a:t>Scarborough</a:t>
            </a:r>
            <a:endParaRPr lang="en-US" b="0" dirty="0" smtClean="0"/>
          </a:p>
        </p:txBody>
      </p:sp>
      <p:sp>
        <p:nvSpPr>
          <p:cNvPr id="4" name="Text Placeholder 3"/>
          <p:cNvSpPr>
            <a:spLocks noGrp="1"/>
          </p:cNvSpPr>
          <p:nvPr>
            <p:ph type="body" sz="half" idx="3"/>
          </p:nvPr>
        </p:nvSpPr>
        <p:spPr>
          <a:xfrm>
            <a:off x="4143372" y="4857760"/>
            <a:ext cx="3520440" cy="457200"/>
          </a:xfrm>
        </p:spPr>
        <p:txBody>
          <a:bodyPr>
            <a:normAutofit fontScale="85000" lnSpcReduction="20000"/>
          </a:bodyPr>
          <a:lstStyle/>
          <a:p>
            <a:r>
              <a:rPr lang="en-US" dirty="0" smtClean="0"/>
              <a:t>Average Housing Price by Clusters in Scarborough</a:t>
            </a:r>
            <a:endParaRPr lang="en-US" dirty="0"/>
          </a:p>
        </p:txBody>
      </p:sp>
      <p:pic>
        <p:nvPicPr>
          <p:cNvPr id="7" name="Content Placeholder 6" descr="Map-of-Clusters-Scarborough-768x434.png"/>
          <p:cNvPicPr>
            <a:picLocks noGrp="1" noChangeAspect="1"/>
          </p:cNvPicPr>
          <p:nvPr>
            <p:ph sz="quarter" idx="2"/>
          </p:nvPr>
        </p:nvPicPr>
        <p:blipFill>
          <a:blip r:embed="rId2"/>
          <a:stretch>
            <a:fillRect/>
          </a:stretch>
        </p:blipFill>
        <p:spPr>
          <a:xfrm>
            <a:off x="500034" y="2214554"/>
            <a:ext cx="3521075" cy="1989774"/>
          </a:xfrm>
        </p:spPr>
      </p:pic>
      <p:pic>
        <p:nvPicPr>
          <p:cNvPr id="8" name="Content Placeholder 7" descr="Average-Housing-Price-1024x868.png"/>
          <p:cNvPicPr>
            <a:picLocks noGrp="1" noChangeAspect="1"/>
          </p:cNvPicPr>
          <p:nvPr>
            <p:ph sz="quarter" idx="4"/>
          </p:nvPr>
        </p:nvPicPr>
        <p:blipFill>
          <a:blip r:embed="rId3" cstate="print"/>
          <a:stretch>
            <a:fillRect/>
          </a:stretch>
        </p:blipFill>
        <p:spPr>
          <a:xfrm>
            <a:off x="4143372" y="1714488"/>
            <a:ext cx="3521075" cy="298466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hool-Ratings-by-Clusters-768x661.png"/>
          <p:cNvPicPr>
            <a:picLocks noGrp="1" noChangeAspect="1"/>
          </p:cNvPicPr>
          <p:nvPr>
            <p:ph sz="half" idx="1"/>
          </p:nvPr>
        </p:nvPicPr>
        <p:blipFill>
          <a:blip r:embed="rId2"/>
          <a:stretch>
            <a:fillRect/>
          </a:stretch>
        </p:blipFill>
        <p:spPr>
          <a:xfrm>
            <a:off x="500034" y="1214422"/>
            <a:ext cx="3521075" cy="3030509"/>
          </a:xfrm>
        </p:spPr>
      </p:pic>
      <p:sp>
        <p:nvSpPr>
          <p:cNvPr id="7" name="Content Placeholder 6"/>
          <p:cNvSpPr>
            <a:spLocks noGrp="1"/>
          </p:cNvSpPr>
          <p:nvPr>
            <p:ph sz="half" idx="2"/>
          </p:nvPr>
        </p:nvSpPr>
        <p:spPr>
          <a:xfrm>
            <a:off x="4214810" y="1142984"/>
            <a:ext cx="3520440" cy="4525963"/>
          </a:xfrm>
        </p:spPr>
        <p:txBody>
          <a:bodyPr>
            <a:noAutofit/>
          </a:bodyPr>
          <a:lstStyle/>
          <a:p>
            <a:r>
              <a:rPr lang="en-US" sz="1400" dirty="0" smtClean="0"/>
              <a:t>The Location:</a:t>
            </a:r>
          </a:p>
          <a:p>
            <a:r>
              <a:rPr lang="en-US" sz="1400" dirty="0" smtClean="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r>
              <a:rPr lang="en-US" sz="1400" dirty="0" smtClean="0"/>
              <a:t>Foursquare API:</a:t>
            </a:r>
          </a:p>
          <a:p>
            <a:r>
              <a:rPr lang="en-US" sz="1400" dirty="0" smtClean="0"/>
              <a:t>This Capstone project have used Four-square API as its prime data gathering source as it has a database of millions of places, especially their places API which provides the ability to perform location search, location sharing and details about a business</a:t>
            </a:r>
            <a:r>
              <a:rPr lang="en-US" sz="1400" dirty="0" smtClean="0"/>
              <a:t>.</a:t>
            </a:r>
            <a:endParaRPr lang="en-US" sz="1400" dirty="0" smtClean="0"/>
          </a:p>
        </p:txBody>
      </p:sp>
      <p:sp>
        <p:nvSpPr>
          <p:cNvPr id="5" name="TextBox 4"/>
          <p:cNvSpPr txBox="1"/>
          <p:nvPr/>
        </p:nvSpPr>
        <p:spPr>
          <a:xfrm>
            <a:off x="500034" y="4714884"/>
            <a:ext cx="3214710" cy="646331"/>
          </a:xfrm>
          <a:prstGeom prst="rect">
            <a:avLst/>
          </a:prstGeom>
          <a:noFill/>
        </p:spPr>
        <p:txBody>
          <a:bodyPr wrap="square" rtlCol="0">
            <a:spAutoFit/>
          </a:bodyPr>
          <a:lstStyle/>
          <a:p>
            <a:pPr algn="ctr"/>
            <a:r>
              <a:rPr lang="en-US" b="1" dirty="0"/>
              <a:t>School Ratings by Clusters in Scarborough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37192"/>
          </a:xfrm>
        </p:spPr>
        <p:txBody>
          <a:bodyPr>
            <a:normAutofit fontScale="90000"/>
          </a:bodyPr>
          <a:lstStyle/>
          <a:p>
            <a:r>
              <a:rPr lang="en-US" b="0" dirty="0" smtClean="0"/>
              <a:t>5. Discussion </a:t>
            </a:r>
            <a:r>
              <a:rPr lang="en-US" b="0" dirty="0" smtClean="0"/>
              <a:t>Section</a:t>
            </a:r>
            <a:endParaRPr lang="en-US" dirty="0"/>
          </a:p>
        </p:txBody>
      </p:sp>
      <p:sp>
        <p:nvSpPr>
          <p:cNvPr id="3" name="Content Placeholder 2"/>
          <p:cNvSpPr>
            <a:spLocks noGrp="1"/>
          </p:cNvSpPr>
          <p:nvPr>
            <p:ph idx="1"/>
          </p:nvPr>
        </p:nvSpPr>
        <p:spPr/>
        <p:txBody>
          <a:bodyPr>
            <a:normAutofit/>
          </a:bodyPr>
          <a:lstStyle/>
          <a:p>
            <a:pPr>
              <a:buNone/>
            </a:pPr>
            <a:r>
              <a:rPr lang="en-US" sz="2000" dirty="0" smtClean="0"/>
              <a:t>	Problem </a:t>
            </a:r>
            <a:r>
              <a:rPr lang="en-US" sz="2000" dirty="0" smtClean="0"/>
              <a:t>Which Tried to Solve:</a:t>
            </a:r>
          </a:p>
          <a:p>
            <a:pPr>
              <a:buNone/>
            </a:pPr>
            <a:r>
              <a:rPr lang="en-US" sz="2000" dirty="0" smtClean="0"/>
              <a:t>	The </a:t>
            </a:r>
            <a:r>
              <a:rPr lang="en-US" sz="2000" dirty="0" smtClean="0"/>
              <a:t>major purpose of this project, is to suggest a better neighborhood in a new city for the person who are </a:t>
            </a:r>
            <a:r>
              <a:rPr lang="en-US" sz="2000" dirty="0" err="1" smtClean="0"/>
              <a:t>shiffting</a:t>
            </a:r>
            <a:r>
              <a:rPr lang="en-US" sz="2000" dirty="0" smtClean="0"/>
              <a:t> there. Social presence in society in terms of like minded people. Connectivity to the airport, bus stand, city center, markets and other daily needs things nearby.</a:t>
            </a:r>
          </a:p>
          <a:p>
            <a:pPr marL="514350" indent="-514350">
              <a:buFont typeface="+mj-lt"/>
              <a:buAutoNum type="arabicPeriod"/>
            </a:pPr>
            <a:r>
              <a:rPr lang="en-US" sz="2000" dirty="0" smtClean="0"/>
              <a:t>Sorted list of house in terms of housing prices in a ascending or descending order</a:t>
            </a:r>
          </a:p>
          <a:p>
            <a:pPr marL="514350" indent="-514350">
              <a:buFont typeface="+mj-lt"/>
              <a:buAutoNum type="arabicPeriod"/>
            </a:pPr>
            <a:r>
              <a:rPr lang="en-US" sz="2000" dirty="0" smtClean="0"/>
              <a:t>Sorted list of schools in terms of location, fees, rating and reviews</a:t>
            </a:r>
          </a:p>
          <a:p>
            <a:pPr>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37192"/>
          </a:xfrm>
        </p:spPr>
        <p:txBody>
          <a:bodyPr>
            <a:normAutofit fontScale="90000"/>
          </a:bodyPr>
          <a:lstStyle/>
          <a:p>
            <a:r>
              <a:rPr lang="en-US" b="0" dirty="0" smtClean="0"/>
              <a:t>6. Conclusion </a:t>
            </a:r>
            <a:r>
              <a:rPr lang="en-US" b="0" dirty="0" smtClean="0"/>
              <a:t>Section</a:t>
            </a:r>
            <a:endParaRPr lang="en-US" dirty="0"/>
          </a:p>
        </p:txBody>
      </p:sp>
      <p:sp>
        <p:nvSpPr>
          <p:cNvPr id="3" name="Content Placeholder 2"/>
          <p:cNvSpPr>
            <a:spLocks noGrp="1"/>
          </p:cNvSpPr>
          <p:nvPr>
            <p:ph idx="1"/>
          </p:nvPr>
        </p:nvSpPr>
        <p:spPr>
          <a:xfrm>
            <a:off x="500034" y="928670"/>
            <a:ext cx="7239000" cy="5072098"/>
          </a:xfrm>
        </p:spPr>
        <p:txBody>
          <a:bodyPr>
            <a:noAutofit/>
          </a:bodyPr>
          <a:lstStyle/>
          <a:p>
            <a:r>
              <a:rPr lang="en-US" sz="1250" dirty="0" smtClean="0"/>
              <a:t>In this Capstone project, using k-means cluster algorithm I separated the neighborhood into 10(Ten) different clusters and for 103 different </a:t>
            </a:r>
            <a:r>
              <a:rPr lang="en-US" sz="1250" dirty="0" err="1" smtClean="0"/>
              <a:t>lattitude</a:t>
            </a:r>
            <a:r>
              <a:rPr lang="en-US" sz="1250" dirty="0" smtClean="0"/>
              <a:t> and </a:t>
            </a:r>
            <a:r>
              <a:rPr lang="en-US" sz="1250" dirty="0" err="1" smtClean="0"/>
              <a:t>logitude</a:t>
            </a:r>
            <a:r>
              <a:rPr lang="en-US" sz="1250" dirty="0" smtClean="0"/>
              <a:t> from dataset, which have very-similar neighborhoods around them. Using the charts above results presented to a particular neighborhood based on average house prices and school rating have been made.</a:t>
            </a:r>
          </a:p>
          <a:p>
            <a:r>
              <a:rPr lang="en-US" sz="1250" dirty="0" smtClean="0"/>
              <a:t>I feel rewarded with the efforts and believe this course with all the topics covered is well worthy of appreciation.</a:t>
            </a:r>
            <a:br>
              <a:rPr lang="en-US" sz="1250" dirty="0" smtClean="0"/>
            </a:br>
            <a:r>
              <a:rPr lang="en-US" sz="1250" dirty="0" smtClean="0"/>
              <a:t>This project has shown me a practical application to resolve a real situation that has impacting personal and financial impact using Data Science tools.</a:t>
            </a:r>
            <a:br>
              <a:rPr lang="en-US" sz="1250" dirty="0" smtClean="0"/>
            </a:br>
            <a:r>
              <a:rPr lang="en-US" sz="1250" dirty="0" smtClean="0"/>
              <a:t>The mapping with Folium is a very powerful technique to consolidate information and make the analysis and decision better with confidence.</a:t>
            </a:r>
          </a:p>
          <a:p>
            <a:r>
              <a:rPr lang="en-US" sz="1250" dirty="0" smtClean="0"/>
              <a:t>Future Works:</a:t>
            </a:r>
          </a:p>
          <a:p>
            <a:r>
              <a:rPr lang="en-US" sz="1250" dirty="0" smtClean="0"/>
              <a:t>This Capstone project can be continued for making it more precise in terms to find best house in Scarborough. Best means on the basis of all required things(daily needs or things we need to live a better life) around and also in terms of cost effective.</a:t>
            </a:r>
          </a:p>
          <a:p>
            <a:r>
              <a:rPr lang="en-US" sz="1250" dirty="0" smtClean="0"/>
              <a:t>Libraries Which are Used to </a:t>
            </a:r>
            <a:r>
              <a:rPr lang="en-US" sz="1250" dirty="0" err="1" smtClean="0"/>
              <a:t>Develope</a:t>
            </a:r>
            <a:r>
              <a:rPr lang="en-US" sz="1250" dirty="0" smtClean="0"/>
              <a:t> the Project</a:t>
            </a:r>
            <a:r>
              <a:rPr lang="en-US" sz="1250" dirty="0" smtClean="0"/>
              <a:t>:</a:t>
            </a:r>
          </a:p>
          <a:p>
            <a:pPr marL="514350" indent="-514350">
              <a:buFont typeface="+mj-lt"/>
              <a:buAutoNum type="arabicPeriod"/>
            </a:pPr>
            <a:r>
              <a:rPr lang="en-US" sz="1250" i="1" dirty="0" smtClean="0"/>
              <a:t>Pandas: For creating and manipulating </a:t>
            </a:r>
            <a:r>
              <a:rPr lang="en-US" sz="1250" i="1" dirty="0" err="1" smtClean="0"/>
              <a:t>dataframes</a:t>
            </a:r>
            <a:r>
              <a:rPr lang="en-US" sz="1250" i="1" dirty="0" smtClean="0"/>
              <a:t>.</a:t>
            </a:r>
          </a:p>
          <a:p>
            <a:pPr marL="514350" indent="-514350">
              <a:buFont typeface="+mj-lt"/>
              <a:buAutoNum type="arabicPeriod"/>
            </a:pPr>
            <a:r>
              <a:rPr lang="en-US" sz="1250" i="1" dirty="0" smtClean="0"/>
              <a:t>Folium: Python visualization library would be used to visualize the neighborhoods cluster distribution of using interactive leaflet map.</a:t>
            </a:r>
          </a:p>
          <a:p>
            <a:pPr marL="514350" indent="-514350">
              <a:buFont typeface="+mj-lt"/>
              <a:buAutoNum type="arabicPeriod"/>
            </a:pPr>
            <a:r>
              <a:rPr lang="en-US" sz="1250" i="1" dirty="0" err="1" smtClean="0"/>
              <a:t>Scikit</a:t>
            </a:r>
            <a:r>
              <a:rPr lang="en-US" sz="1250" i="1" dirty="0" smtClean="0"/>
              <a:t> Learn: For importing k-means clustering.</a:t>
            </a:r>
          </a:p>
          <a:p>
            <a:pPr marL="514350" indent="-514350">
              <a:buFont typeface="+mj-lt"/>
              <a:buAutoNum type="arabicPeriod"/>
            </a:pPr>
            <a:r>
              <a:rPr lang="en-US" sz="1250" i="1" dirty="0" smtClean="0"/>
              <a:t>JSON: Library to handle JSON files.</a:t>
            </a:r>
          </a:p>
          <a:p>
            <a:pPr marL="514350" indent="-514350">
              <a:buFont typeface="+mj-lt"/>
              <a:buAutoNum type="arabicPeriod"/>
            </a:pPr>
            <a:r>
              <a:rPr lang="en-US" sz="1250" i="1" dirty="0" smtClean="0"/>
              <a:t>XML: To separate data from presentation and XML stores data in plain text format.</a:t>
            </a:r>
          </a:p>
          <a:p>
            <a:pPr marL="514350" indent="-514350">
              <a:buFont typeface="+mj-lt"/>
              <a:buAutoNum type="arabicPeriod"/>
            </a:pPr>
            <a:r>
              <a:rPr lang="en-US" sz="1250" i="1" dirty="0" err="1" smtClean="0"/>
              <a:t>Geocoder</a:t>
            </a:r>
            <a:r>
              <a:rPr lang="en-US" sz="1250" i="1" dirty="0" smtClean="0"/>
              <a:t>: To retrieve Location Data.</a:t>
            </a:r>
          </a:p>
          <a:p>
            <a:pPr marL="514350" indent="-514350">
              <a:buFont typeface="+mj-lt"/>
              <a:buAutoNum type="arabicPeriod"/>
            </a:pPr>
            <a:r>
              <a:rPr lang="en-US" sz="1250" i="1" dirty="0" smtClean="0"/>
              <a:t>Beautiful Soup and Requests: To scrap and library to handle http requests.</a:t>
            </a:r>
          </a:p>
          <a:p>
            <a:pPr marL="514350" indent="-514350">
              <a:buFont typeface="+mj-lt"/>
              <a:buAutoNum type="arabicPeriod"/>
            </a:pPr>
            <a:r>
              <a:rPr lang="en-US" sz="1250" i="1" dirty="0" err="1" smtClean="0"/>
              <a:t>Matplotlib</a:t>
            </a:r>
            <a:r>
              <a:rPr lang="en-US" sz="1250" i="1" dirty="0" smtClean="0"/>
              <a:t>: Python Plotting Module.</a:t>
            </a:r>
          </a:p>
          <a:p>
            <a:pPr marL="514350" indent="-514350">
              <a:buFont typeface="+mj-lt"/>
              <a:buAutoNum type="arabicPeriod"/>
            </a:pPr>
            <a:endParaRPr lang="en-US" sz="1250" dirty="0" smtClean="0"/>
          </a:p>
          <a:p>
            <a:endParaRPr lang="en-US" sz="125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21</TotalTime>
  <Words>529</Words>
  <Application>Microsoft Office PowerPoint</Application>
  <PresentationFormat>On-screen Show (4:3)</PresentationFormat>
  <Paragraphs>53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1. Introduction:</vt:lpstr>
      <vt:lpstr>2. Data Section</vt:lpstr>
      <vt:lpstr>Map of Scarborough</vt:lpstr>
      <vt:lpstr>3. Methodology Section</vt:lpstr>
      <vt:lpstr>Slide 5</vt:lpstr>
      <vt:lpstr>4. Results Section</vt:lpstr>
      <vt:lpstr>Slide 7</vt:lpstr>
      <vt:lpstr>5. Discussion Section</vt:lpstr>
      <vt:lpstr>6. Conclusion Section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dc:title>
  <dc:creator>Neeraj Rajeev</dc:creator>
  <cp:lastModifiedBy>Neeraj Rajeev</cp:lastModifiedBy>
  <cp:revision>3</cp:revision>
  <dcterms:created xsi:type="dcterms:W3CDTF">2020-08-03T11:18:22Z</dcterms:created>
  <dcterms:modified xsi:type="dcterms:W3CDTF">2020-08-03T11:40:01Z</dcterms:modified>
</cp:coreProperties>
</file>