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1" r:id="rId4"/>
    <p:sldId id="497" r:id="rId5"/>
    <p:sldId id="487" r:id="rId6"/>
    <p:sldId id="463" r:id="rId7"/>
    <p:sldId id="486" r:id="rId8"/>
    <p:sldId id="485" r:id="rId9"/>
    <p:sldId id="501" r:id="rId10"/>
    <p:sldId id="512" r:id="rId11"/>
    <p:sldId id="511" r:id="rId12"/>
    <p:sldId id="498" r:id="rId13"/>
    <p:sldId id="482" r:id="rId14"/>
    <p:sldId id="491" r:id="rId15"/>
    <p:sldId id="492" r:id="rId16"/>
    <p:sldId id="466" r:id="rId17"/>
    <p:sldId id="499" r:id="rId18"/>
    <p:sldId id="339" r:id="rId19"/>
    <p:sldId id="507" r:id="rId20"/>
    <p:sldId id="510" r:id="rId21"/>
    <p:sldId id="493" r:id="rId22"/>
    <p:sldId id="494" r:id="rId23"/>
    <p:sldId id="506" r:id="rId24"/>
    <p:sldId id="508" r:id="rId25"/>
    <p:sldId id="348" r:id="rId26"/>
    <p:sldId id="441" r:id="rId27"/>
    <p:sldId id="44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00"/>
    <a:srgbClr val="0000FF"/>
    <a:srgbClr val="035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7175C-2765-45B5-8CA0-39A5AB107DFF}" v="84" dt="2023-07-26T18:14:40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781"/>
  </p:normalViewPr>
  <p:slideViewPr>
    <p:cSldViewPr snapToGrid="0" snapToObjects="1">
      <p:cViewPr varScale="1">
        <p:scale>
          <a:sx n="82" d="100"/>
          <a:sy n="82" d="100"/>
        </p:scale>
        <p:origin x="13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9140F5E-EA0D-8648-9533-1AA0A4B3AD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A1CBFE-84B4-E74C-AB51-14A96CE331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96F47-AA95-9D48-8A1D-1E0C38E6A5BF}" type="datetimeFigureOut">
              <a:rPr lang="es-ES_tradnl" smtClean="0"/>
              <a:t>21/10/2024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C65172-0614-ED4F-A279-6FA01E46BC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FED7A2-2515-9646-95B9-E6AC865E54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95D48-4B9B-D140-A5E2-A4F10C9299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206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1:01:53.8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1:01:56.3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4746F-106C-4D19-829A-56EC02F3F7F6}" type="datetimeFigureOut">
              <a:rPr lang="es-PE" smtClean="0"/>
              <a:t>21/10/2024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7DF45-6672-407C-B61A-2A22A9B580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20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os almacenados 6">
            <a:extLst>
              <a:ext uri="{FF2B5EF4-FFF2-40B4-BE49-F238E27FC236}">
                <a16:creationId xmlns:a16="http://schemas.microsoft.com/office/drawing/2014/main" id="{DED513DC-4DE3-D24D-BCAD-D48D257091F3}"/>
              </a:ext>
            </a:extLst>
          </p:cNvPr>
          <p:cNvSpPr/>
          <p:nvPr userDrawn="1"/>
        </p:nvSpPr>
        <p:spPr>
          <a:xfrm rot="10800000">
            <a:off x="5230175" y="1600200"/>
            <a:ext cx="6642737" cy="3451860"/>
          </a:xfrm>
          <a:prstGeom prst="flowChartOnlineStorage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21/10/2024</a:t>
            </a:fld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7454" y="1851660"/>
            <a:ext cx="4537710" cy="157734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s-MX" dirty="0"/>
              <a:t>Haz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20CEC64-B695-B946-813E-BADA15109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8200" y="1029014"/>
            <a:ext cx="4719641" cy="47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21/10/2024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479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21/10/2024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741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21/10/2024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587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6DD15-82A0-D74B-9EBA-652F5441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2071B3-207C-1E4F-BAE7-59DFC09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21/10/2024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149059-A320-7047-9C87-8EEA2DC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E04D42-C1AB-BC43-A1F1-36156561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107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21/10/2024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Rectángulo 10">
            <a:extLst>
              <a:ext uri="{FF2B5EF4-FFF2-40B4-BE49-F238E27FC236}">
                <a16:creationId xmlns:a16="http://schemas.microsoft.com/office/drawing/2014/main" id="{B8239E9D-8B8C-DA41-858C-98442968D0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080" y="1239846"/>
            <a:ext cx="11485840" cy="107867"/>
          </a:xfrm>
          <a:prstGeom prst="rect">
            <a:avLst/>
          </a:prstGeom>
          <a:solidFill>
            <a:srgbClr val="C00000"/>
          </a:solidFill>
          <a:ln w="3175" cap="rnd" algn="ctr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2400">
              <a:solidFill>
                <a:srgbClr val="000044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0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21/10/2024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061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21/10/2024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334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21/10/2024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672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21/10/2024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382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21/10/2024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061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21/10/2024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49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dirty="0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8CDC-48B1-D04B-BD3F-9370A81F5114}" type="datetimeFigureOut">
              <a:rPr lang="es-ES_tradnl" smtClean="0"/>
              <a:t>21/10/2024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E6BFE09-96D3-064E-A2AF-DA1492418C4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0020" y="116205"/>
            <a:ext cx="691816" cy="8324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B74185-479F-3248-B15F-6DCA46037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877" b="91975" l="10000" r="90000">
                        <a14:foregroundMark x1="71667" y1="70988" x2="71667" y2="70988"/>
                        <a14:foregroundMark x1="52778" y1="83951" x2="52778" y2="83951"/>
                        <a14:foregroundMark x1="31944" y1="73868" x2="31944" y2="73868"/>
                        <a14:foregroundMark x1="47778" y1="87860" x2="47778" y2="87860"/>
                        <a14:foregroundMark x1="37500" y1="86214" x2="37500" y2="86214"/>
                        <a14:foregroundMark x1="59722" y1="85802" x2="59722" y2="85802"/>
                        <a14:foregroundMark x1="56528" y1="87037" x2="56528" y2="87037"/>
                        <a14:foregroundMark x1="42083" y1="85802" x2="42083" y2="85802"/>
                        <a14:foregroundMark x1="53333" y1="87449" x2="53333" y2="87449"/>
                        <a14:foregroundMark x1="54722" y1="86831" x2="54722" y2="86831"/>
                        <a14:backgroundMark x1="49861" y1="78189" x2="49861" y2="78189"/>
                        <a14:backgroundMark x1="66667" y1="60905" x2="66667" y2="60905"/>
                        <a14:backgroundMark x1="42361" y1="16049" x2="42361" y2="16049"/>
                        <a14:backgroundMark x1="54444" y1="15226" x2="54444" y2="15226"/>
                        <a14:backgroundMark x1="33472" y1="63169" x2="33472" y2="63169"/>
                        <a14:backgroundMark x1="40556" y1="12963" x2="40556" y2="12963"/>
                        <a14:backgroundMark x1="43194" y1="14609" x2="43194" y2="14609"/>
                        <a14:backgroundMark x1="43194" y1="14609" x2="43194" y2="14609"/>
                        <a14:backgroundMark x1="43194" y1="14609" x2="43194" y2="14609"/>
                        <a14:backgroundMark x1="40278" y1="16049" x2="40278" y2="16049"/>
                        <a14:backgroundMark x1="40278" y1="16049" x2="40278" y2="16049"/>
                        <a14:backgroundMark x1="40278" y1="16049" x2="40278" y2="16049"/>
                        <a14:backgroundMark x1="36944" y1="23251" x2="36944" y2="23251"/>
                        <a14:backgroundMark x1="36944" y1="23251" x2="36944" y2="23251"/>
                        <a14:backgroundMark x1="36944" y1="23251" x2="36944" y2="23251"/>
                        <a14:backgroundMark x1="36944" y1="23251" x2="36944" y2="23251"/>
                        <a14:backgroundMark x1="39583" y1="17284" x2="36944" y2="22840"/>
                        <a14:backgroundMark x1="36250" y1="24074" x2="35417" y2="29424"/>
                        <a14:backgroundMark x1="53889" y1="16872" x2="59722" y2="18313"/>
                        <a14:backgroundMark x1="59583" y1="25926" x2="60833" y2="30041"/>
                        <a14:backgroundMark x1="59722" y1="40329" x2="58056" y2="47119"/>
                        <a14:backgroundMark x1="56250" y1="53292" x2="54861" y2="48765"/>
                        <a14:backgroundMark x1="51528" y1="52469" x2="49028" y2="51646"/>
                        <a14:backgroundMark x1="49861" y1="56379" x2="49028" y2="58848"/>
                        <a14:backgroundMark x1="46250" y1="54321" x2="43194" y2="52058"/>
                        <a14:backgroundMark x1="41111" y1="56379" x2="38333" y2="47942"/>
                        <a14:backgroundMark x1="38056" y1="46502" x2="35694" y2="36626"/>
                        <a14:backgroundMark x1="24167" y1="57819" x2="37500" y2="66049"/>
                        <a14:backgroundMark x1="38472" y1="71399" x2="49306" y2="80247"/>
                        <a14:backgroundMark x1="42639" y1="65432" x2="42639" y2="65432"/>
                        <a14:backgroundMark x1="62371" y1="64504" x2="62371" y2="645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30" r="17551"/>
          <a:stretch/>
        </p:blipFill>
        <p:spPr>
          <a:xfrm>
            <a:off x="11109960" y="-14287"/>
            <a:ext cx="1070610" cy="9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9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82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8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gif"/><Relationship Id="rId4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BB355C3-64A1-B84F-9CDE-A9C5BDF731B4}"/>
                  </a:ext>
                </a:extLst>
              </p14:cNvPr>
              <p14:cNvContentPartPr/>
              <p14:nvPr/>
            </p14:nvContentPartPr>
            <p14:xfrm>
              <a:off x="3701160" y="3984608"/>
              <a:ext cx="36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9BB355C3-64A1-B84F-9CDE-A9C5BDF731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3520" y="387660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AA97277-E29A-B848-A139-63F625D96EA9}"/>
                  </a:ext>
                </a:extLst>
              </p14:cNvPr>
              <p14:cNvContentPartPr/>
              <p14:nvPr/>
            </p14:nvContentPartPr>
            <p14:xfrm>
              <a:off x="4097160" y="5280608"/>
              <a:ext cx="360" cy="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EAA97277-E29A-B848-A139-63F625D96E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9160" y="517296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2 Rectángulo">
            <a:extLst>
              <a:ext uri="{FF2B5EF4-FFF2-40B4-BE49-F238E27FC236}">
                <a16:creationId xmlns:a16="http://schemas.microsoft.com/office/drawing/2014/main" id="{9F16C052-8515-9E49-8B9E-51ACDC34EE33}"/>
              </a:ext>
            </a:extLst>
          </p:cNvPr>
          <p:cNvSpPr/>
          <p:nvPr/>
        </p:nvSpPr>
        <p:spPr>
          <a:xfrm>
            <a:off x="6327432" y="3628618"/>
            <a:ext cx="4515939" cy="369322"/>
          </a:xfrm>
          <a:prstGeom prst="rect">
            <a:avLst/>
          </a:prstGeom>
        </p:spPr>
        <p:txBody>
          <a:bodyPr wrap="square" lIns="91431" tIns="45715" rIns="91431" bIns="45715">
            <a:spAutoFit/>
          </a:bodyPr>
          <a:lstStyle/>
          <a:p>
            <a:pPr lvl="0" algn="r"/>
            <a:r>
              <a:rPr lang="es-PE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 Jesus Alvarado Huayhuaz</a:t>
            </a:r>
          </a:p>
        </p:txBody>
      </p:sp>
      <p:sp>
        <p:nvSpPr>
          <p:cNvPr id="8" name="4 Rectángulo redondeado">
            <a:extLst>
              <a:ext uri="{FF2B5EF4-FFF2-40B4-BE49-F238E27FC236}">
                <a16:creationId xmlns:a16="http://schemas.microsoft.com/office/drawing/2014/main" id="{E1A64A94-2414-2846-BF84-D6B4E07D92CF}"/>
              </a:ext>
            </a:extLst>
          </p:cNvPr>
          <p:cNvSpPr/>
          <p:nvPr/>
        </p:nvSpPr>
        <p:spPr>
          <a:xfrm>
            <a:off x="6635503" y="2348880"/>
            <a:ext cx="4536504" cy="720080"/>
          </a:xfrm>
          <a:prstGeom prst="round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s-419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FÍSICA GENERAL</a:t>
            </a:r>
            <a:endParaRPr lang="es-P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3 Rectángulo">
            <a:extLst>
              <a:ext uri="{FF2B5EF4-FFF2-40B4-BE49-F238E27FC236}">
                <a16:creationId xmlns:a16="http://schemas.microsoft.com/office/drawing/2014/main" id="{FDA15248-0847-B44E-93F4-F7CE5576B236}"/>
              </a:ext>
            </a:extLst>
          </p:cNvPr>
          <p:cNvSpPr/>
          <p:nvPr/>
        </p:nvSpPr>
        <p:spPr>
          <a:xfrm>
            <a:off x="7969043" y="2003649"/>
            <a:ext cx="1869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ASIGNATURA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86BCFAD-F67B-4948-B68F-4B0F1EF7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07" y="5843883"/>
            <a:ext cx="2520280" cy="83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70000"/>
              </a:lnSpc>
              <a:spcBef>
                <a:spcPts val="125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419" sz="2600" dirty="0">
                <a:solidFill>
                  <a:srgbClr val="FF0000"/>
                </a:solidFill>
                <a:latin typeface="+mj-lt"/>
              </a:rPr>
              <a:t>Octubre</a:t>
            </a:r>
            <a:r>
              <a:rPr lang="es-419" sz="2600" b="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2600" b="0" dirty="0">
                <a:solidFill>
                  <a:srgbClr val="FF0000"/>
                </a:solidFill>
                <a:latin typeface="+mj-lt"/>
              </a:rPr>
              <a:t>2024</a:t>
            </a:r>
          </a:p>
          <a:p>
            <a:pPr algn="ctr">
              <a:lnSpc>
                <a:spcPct val="70000"/>
              </a:lnSpc>
              <a:spcBef>
                <a:spcPts val="125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dirty="0" err="1">
                <a:solidFill>
                  <a:srgbClr val="FF0000"/>
                </a:solidFill>
                <a:latin typeface="+mj-lt"/>
              </a:rPr>
              <a:t>Sesión</a:t>
            </a:r>
            <a:r>
              <a:rPr lang="en-GB" sz="2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s-419" sz="2600" dirty="0">
                <a:solidFill>
                  <a:srgbClr val="FF0000"/>
                </a:solidFill>
                <a:latin typeface="+mj-lt"/>
              </a:rPr>
              <a:t>11/12</a:t>
            </a:r>
            <a:endParaRPr lang="en-GB" sz="2600" b="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21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16D4EB-A2BB-4808-A12D-0D4176E13BB8}"/>
              </a:ext>
            </a:extLst>
          </p:cNvPr>
          <p:cNvSpPr txBox="1"/>
          <p:nvPr/>
        </p:nvSpPr>
        <p:spPr>
          <a:xfrm>
            <a:off x="924771" y="566767"/>
            <a:ext cx="7127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800" b="1" dirty="0">
                <a:solidFill>
                  <a:srgbClr val="C00000"/>
                </a:solidFill>
                <a:latin typeface="Tekton Pro" pitchFamily="34" charset="0"/>
              </a:rPr>
              <a:t>Trabajo producido en la dirección de la fuerza.</a:t>
            </a:r>
            <a:endParaRPr lang="es-PE" sz="2800" b="1" dirty="0">
              <a:solidFill>
                <a:srgbClr val="C00000"/>
              </a:solidFill>
            </a:endParaRPr>
          </a:p>
        </p:txBody>
      </p:sp>
      <p:pic>
        <p:nvPicPr>
          <p:cNvPr id="3076" name="Picture 4" descr="Trabajo mecánico [Energía. Ley de conservación y transformación de la  energía mecánica]">
            <a:extLst>
              <a:ext uri="{FF2B5EF4-FFF2-40B4-BE49-F238E27FC236}">
                <a16:creationId xmlns:a16="http://schemas.microsoft.com/office/drawing/2014/main" id="{0C14E6CC-7DDE-EF9D-6473-4A1DA06A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10" y="1742753"/>
            <a:ext cx="56197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84F2F6E-FF0E-5B77-0E9F-F8C707497719}"/>
                  </a:ext>
                </a:extLst>
              </p:cNvPr>
              <p:cNvSpPr txBox="1"/>
              <p:nvPr/>
            </p:nvSpPr>
            <p:spPr>
              <a:xfrm>
                <a:off x="2767865" y="4423883"/>
                <a:ext cx="1738040" cy="4924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s-E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s-E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E" sz="3200" b="1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84F2F6E-FF0E-5B77-0E9F-F8C707497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865" y="4423883"/>
                <a:ext cx="173804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6">
            <a:extLst>
              <a:ext uri="{FF2B5EF4-FFF2-40B4-BE49-F238E27FC236}">
                <a16:creationId xmlns:a16="http://schemas.microsoft.com/office/drawing/2014/main" id="{FDE4AF86-E1AA-D174-5B85-889B5F52B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733" y="1547770"/>
            <a:ext cx="1905455" cy="56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C00000"/>
                </a:solidFill>
                <a:cs typeface="Times New Roman" pitchFamily="18" charset="0"/>
              </a:rPr>
              <a:t>Eje</a:t>
            </a:r>
            <a:r>
              <a:rPr lang="es-419" sz="2500" b="1" dirty="0" err="1">
                <a:solidFill>
                  <a:srgbClr val="C00000"/>
                </a:solidFill>
                <a:cs typeface="Times New Roman" pitchFamily="18" charset="0"/>
              </a:rPr>
              <a:t>mplo</a:t>
            </a:r>
            <a:r>
              <a:rPr lang="es-419" sz="2500" b="1" dirty="0">
                <a:solidFill>
                  <a:srgbClr val="C00000"/>
                </a:solidFill>
                <a:cs typeface="Times New Roman" pitchFamily="18" charset="0"/>
              </a:rPr>
              <a:t> 2</a:t>
            </a:r>
            <a:endParaRPr lang="es-PE" sz="25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A2E150-3F65-736D-B1C2-4742D1AE221C}"/>
              </a:ext>
            </a:extLst>
          </p:cNvPr>
          <p:cNvSpPr txBox="1"/>
          <p:nvPr/>
        </p:nvSpPr>
        <p:spPr>
          <a:xfrm>
            <a:off x="6710350" y="2110379"/>
            <a:ext cx="5486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419" sz="2400" dirty="0">
                <a:latin typeface="Tekton Pro" pitchFamily="34" charset="0"/>
              </a:rPr>
              <a:t>Determinar el trabajo realizado por una fuerza de 60 N, al desplazarse 15 metros en la dirección de la fuerza.</a:t>
            </a:r>
            <a:endParaRPr lang="es-CO" sz="2400" dirty="0">
              <a:latin typeface="Tekton Pro" pitchFamily="34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83D0301-DF9C-DDC9-DBE4-83F135CFF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40" y="3581644"/>
            <a:ext cx="1905455" cy="56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419" sz="2500" b="1" dirty="0">
                <a:solidFill>
                  <a:srgbClr val="FF0000"/>
                </a:solidFill>
                <a:cs typeface="Times New Roman" pitchFamily="18" charset="0"/>
              </a:rPr>
              <a:t>Solución</a:t>
            </a:r>
            <a:endParaRPr lang="es-PE" sz="25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4AEFA35-67F1-33C7-3F8E-2185B03A0B4D}"/>
                  </a:ext>
                </a:extLst>
              </p:cNvPr>
              <p:cNvSpPr txBox="1"/>
              <p:nvPr/>
            </p:nvSpPr>
            <p:spPr>
              <a:xfrm>
                <a:off x="6864389" y="5572003"/>
                <a:ext cx="25804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419" sz="24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s-E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𝟗𝟎𝟎</m:t>
                    </m:r>
                    <m:r>
                      <a:rPr lang="es-419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400" b="1" i="0" dirty="0">
                    <a:latin typeface="+mj-lt"/>
                  </a:rPr>
                  <a:t>joules</a:t>
                </a:r>
                <a:r>
                  <a:rPr lang="es-419" sz="2400" b="1" i="0" dirty="0">
                    <a:latin typeface="+mj-lt"/>
                  </a:rPr>
                  <a:t> </a:t>
                </a:r>
                <a:endParaRPr lang="es-PE" sz="2400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4AEFA35-67F1-33C7-3F8E-2185B03A0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389" y="5572003"/>
                <a:ext cx="2580492" cy="369332"/>
              </a:xfrm>
              <a:prstGeom prst="rect">
                <a:avLst/>
              </a:prstGeom>
              <a:blipFill>
                <a:blip r:embed="rId4"/>
                <a:stretch>
                  <a:fillRect l="-4019" t="-24590" b="-4918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77568C8-6CBD-792A-3F68-DCDE56605CC4}"/>
                  </a:ext>
                </a:extLst>
              </p:cNvPr>
              <p:cNvSpPr/>
              <p:nvPr/>
            </p:nvSpPr>
            <p:spPr>
              <a:xfrm>
                <a:off x="6627524" y="4134643"/>
                <a:ext cx="16211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77568C8-6CBD-792A-3F68-DCDE56605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24" y="4134643"/>
                <a:ext cx="162114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93223B4-3B6C-1E67-A0BF-2B8E41BFE7BE}"/>
                  </a:ext>
                </a:extLst>
              </p:cNvPr>
              <p:cNvSpPr/>
              <p:nvPr/>
            </p:nvSpPr>
            <p:spPr>
              <a:xfrm>
                <a:off x="6643640" y="4780521"/>
                <a:ext cx="24802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</m:d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93223B4-3B6C-1E67-A0BF-2B8E41BFE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4780521"/>
                <a:ext cx="24802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6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AD60569-24D8-4B05-8D71-3E3E7A15E5B2}"/>
              </a:ext>
            </a:extLst>
          </p:cNvPr>
          <p:cNvSpPr txBox="1"/>
          <p:nvPr/>
        </p:nvSpPr>
        <p:spPr>
          <a:xfrm>
            <a:off x="635650" y="2193161"/>
            <a:ext cx="7870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400" dirty="0">
                <a:latin typeface="Tekton Pro" pitchFamily="34" charset="0"/>
              </a:rPr>
              <a:t>Determinar el trabajo realizado por una fuerza de 100 N, al desplazarse 60 metros en la misma dirección de la fuerza.</a:t>
            </a:r>
            <a:endParaRPr lang="es-CO" sz="2400" dirty="0">
              <a:latin typeface="Tekton Pro" pitchFamily="34" charset="0"/>
            </a:endParaRPr>
          </a:p>
        </p:txBody>
      </p:sp>
      <p:pic>
        <p:nvPicPr>
          <p:cNvPr id="1028" name="Picture 4" descr="Hombre De Negocios De Dibujos Animados Lápiz De Color ...">
            <a:extLst>
              <a:ext uri="{FF2B5EF4-FFF2-40B4-BE49-F238E27FC236}">
                <a16:creationId xmlns:a16="http://schemas.microsoft.com/office/drawing/2014/main" id="{87BC0B66-31F8-CCAB-A884-56F4A58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770" y="3446756"/>
            <a:ext cx="3030037" cy="289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6">
            <a:extLst>
              <a:ext uri="{FF2B5EF4-FFF2-40B4-BE49-F238E27FC236}">
                <a16:creationId xmlns:a16="http://schemas.microsoft.com/office/drawing/2014/main" id="{0F87B86A-2E00-442B-9C14-A5C5F94E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836" y="1409263"/>
            <a:ext cx="1905455" cy="56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FF0000"/>
                </a:solidFill>
                <a:cs typeface="Times New Roman" pitchFamily="18" charset="0"/>
              </a:rPr>
              <a:t>Actividad </a:t>
            </a:r>
            <a:r>
              <a:rPr lang="es-419" sz="2500" b="1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endParaRPr lang="es-PE" sz="25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9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BA6272-E940-4B71-A25B-99901227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18855385-B284-EA4F-9974-7221177F7666}" type="slidenum">
              <a:rPr lang="es-ES_tradnl" smtClean="0"/>
              <a:t>12</a:t>
            </a:fld>
            <a:endParaRPr lang="es-ES_tradnl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3255F38-D259-499C-8D53-CD3F44A074A9}"/>
              </a:ext>
            </a:extLst>
          </p:cNvPr>
          <p:cNvSpPr>
            <a:spLocks noGrp="1"/>
          </p:cNvSpPr>
          <p:nvPr/>
        </p:nvSpPr>
        <p:spPr>
          <a:xfrm>
            <a:off x="712313" y="18231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6600" b="1" dirty="0">
                <a:solidFill>
                  <a:srgbClr val="0070C0"/>
                </a:solidFill>
              </a:rPr>
              <a:t>SEGUNDA PARTE</a:t>
            </a:r>
          </a:p>
          <a:p>
            <a:pPr marL="0" indent="0">
              <a:buNone/>
            </a:pPr>
            <a:endParaRPr lang="es-419" sz="6600" b="1" dirty="0"/>
          </a:p>
          <a:p>
            <a:pPr marL="0" indent="0">
              <a:buNone/>
            </a:pPr>
            <a:r>
              <a:rPr lang="es-419" sz="6000" b="1" dirty="0">
                <a:solidFill>
                  <a:srgbClr val="C00000"/>
                </a:solidFill>
              </a:rPr>
              <a:t>Potencia</a:t>
            </a:r>
            <a:endParaRPr lang="es-P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0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3B182654-0313-534F-E886-F3ED62F80B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3148" y="5618438"/>
            <a:ext cx="11510509" cy="997857"/>
          </a:xfrm>
        </p:spPr>
        <p:txBody>
          <a:bodyPr/>
          <a:lstStyle/>
          <a:p>
            <a:pPr marL="0" indent="0">
              <a:buNone/>
            </a:pPr>
            <a:r>
              <a:rPr lang="es-CO" b="1" dirty="0">
                <a:solidFill>
                  <a:srgbClr val="C00000"/>
                </a:solidFill>
              </a:rPr>
              <a:t>La potencia es aquella magnitud que nos indica la rapidez con la que se puede realizar un trabajo.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573C7D7-9622-5B20-31DA-9A5268C48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183" y="579592"/>
            <a:ext cx="9435547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POTENCIA</a:t>
            </a:r>
            <a:endParaRPr lang="es-ES" altLang="es-P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91" y="1543730"/>
            <a:ext cx="3048681" cy="3817256"/>
          </a:xfrm>
          <a:prstGeom prst="rect">
            <a:avLst/>
          </a:prstGeom>
        </p:spPr>
      </p:pic>
      <p:pic>
        <p:nvPicPr>
          <p:cNvPr id="11268" name="Picture 4" descr="Unloading Bricks Stock Illustrations – 18 Unloading Bricks Stock  Illustrations, Vectors &amp; Clipart - Dreams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229" y="1967743"/>
            <a:ext cx="4713061" cy="29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PROYECTOS DE TECNOLOGÍA: Mecanismo Tor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639" y="1768475"/>
            <a:ext cx="30384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80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03" y="1477282"/>
            <a:ext cx="2533650" cy="3619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03" y="2066064"/>
            <a:ext cx="4721226" cy="39663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03" y="2628900"/>
            <a:ext cx="9576634" cy="78866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03" y="3641729"/>
            <a:ext cx="9520300" cy="84499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03" y="4653399"/>
            <a:ext cx="9745628" cy="76049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262" y="5607532"/>
            <a:ext cx="9590713" cy="111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5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2699657" y="1512446"/>
            <a:ext cx="2274956" cy="15675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FFC7D2-1CE0-074F-122D-4D20B2864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349" y="1737627"/>
            <a:ext cx="1440465" cy="170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6342742" y="1476267"/>
            <a:ext cx="32451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DONDE:</a:t>
            </a:r>
            <a:endParaRPr lang="es-419" sz="2400" dirty="0"/>
          </a:p>
          <a:p>
            <a:endParaRPr lang="es-CO" sz="2400" dirty="0"/>
          </a:p>
          <a:p>
            <a:r>
              <a:rPr lang="es-CO" sz="2400" b="1" dirty="0"/>
              <a:t>W:</a:t>
            </a:r>
            <a:r>
              <a:rPr lang="es-CO" sz="2400" dirty="0"/>
              <a:t> trabajo</a:t>
            </a:r>
            <a:r>
              <a:rPr lang="es-419" sz="2400" dirty="0"/>
              <a:t>  (Joules)</a:t>
            </a:r>
            <a:endParaRPr lang="es-CO" sz="2400" dirty="0"/>
          </a:p>
          <a:p>
            <a:r>
              <a:rPr lang="es-419" sz="2400" b="1" dirty="0"/>
              <a:t>t</a:t>
            </a:r>
            <a:r>
              <a:rPr lang="es-CO" sz="2400" b="1" dirty="0"/>
              <a:t>:</a:t>
            </a:r>
            <a:r>
              <a:rPr lang="es-CO" sz="2400" dirty="0"/>
              <a:t>   tiempo</a:t>
            </a:r>
            <a:r>
              <a:rPr lang="es-419" sz="2400" dirty="0"/>
              <a:t>   (segundos)</a:t>
            </a:r>
            <a:endParaRPr lang="es-CO" sz="2400" dirty="0"/>
          </a:p>
          <a:p>
            <a:r>
              <a:rPr lang="es-CO" sz="2400" b="1" dirty="0"/>
              <a:t>P:</a:t>
            </a:r>
            <a:r>
              <a:rPr lang="es-CO" sz="2400" dirty="0"/>
              <a:t>  potencia</a:t>
            </a:r>
            <a:r>
              <a:rPr lang="es-419" sz="2400" dirty="0"/>
              <a:t>  (Watts)</a:t>
            </a:r>
            <a:endParaRPr lang="es-CO" sz="24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280400"/>
              </p:ext>
            </p:extLst>
          </p:nvPr>
        </p:nvGraphicFramePr>
        <p:xfrm>
          <a:off x="3164115" y="1675805"/>
          <a:ext cx="1357086" cy="1168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4115" y="1675805"/>
                        <a:ext cx="1357086" cy="1168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>
            <a:extLst>
              <a:ext uri="{FF2B5EF4-FFF2-40B4-BE49-F238E27FC236}">
                <a16:creationId xmlns:a16="http://schemas.microsoft.com/office/drawing/2014/main" id="{E0344AD9-2180-4EB1-9F16-975BF619B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19" y="3259405"/>
            <a:ext cx="1905455" cy="56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C00000"/>
                </a:solidFill>
                <a:cs typeface="Times New Roman" pitchFamily="18" charset="0"/>
              </a:rPr>
              <a:t>Eje</a:t>
            </a:r>
            <a:r>
              <a:rPr lang="es-419" sz="2500" b="1" dirty="0" err="1">
                <a:solidFill>
                  <a:srgbClr val="C00000"/>
                </a:solidFill>
                <a:cs typeface="Times New Roman" pitchFamily="18" charset="0"/>
              </a:rPr>
              <a:t>mplo</a:t>
            </a:r>
            <a:r>
              <a:rPr lang="es-419" sz="2500" b="1" dirty="0">
                <a:solidFill>
                  <a:srgbClr val="C00000"/>
                </a:solidFill>
                <a:cs typeface="Times New Roman" pitchFamily="18" charset="0"/>
              </a:rPr>
              <a:t> 3</a:t>
            </a:r>
            <a:endParaRPr lang="es-PE" sz="25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350B97F-54F7-4BAF-AAFF-E4AB84959890}"/>
              </a:ext>
            </a:extLst>
          </p:cNvPr>
          <p:cNvSpPr txBox="1"/>
          <p:nvPr/>
        </p:nvSpPr>
        <p:spPr>
          <a:xfrm>
            <a:off x="753797" y="3885592"/>
            <a:ext cx="80353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419" sz="2400" dirty="0">
                <a:latin typeface="Tekton Pro" pitchFamily="34" charset="0"/>
              </a:rPr>
              <a:t>Daniel desea levantar una caja que pesa 30 N, con una fuerza constante, a un estante que se encuentra a una altura de dos metros sobre el piso en tres segundos. Determinar la potencia que tiene que emplear Daniel.</a:t>
            </a:r>
          </a:p>
        </p:txBody>
      </p:sp>
      <p:pic>
        <p:nvPicPr>
          <p:cNvPr id="15" name="Picture 4" descr="Sufres de dolor de espalda? Conoce más sobre cómo aliviarlo.">
            <a:extLst>
              <a:ext uri="{FF2B5EF4-FFF2-40B4-BE49-F238E27FC236}">
                <a16:creationId xmlns:a16="http://schemas.microsoft.com/office/drawing/2014/main" id="{F8784B2A-A119-4AAB-87AB-C1AE957E99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999" y="3918024"/>
            <a:ext cx="2444978" cy="244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CF7A854-BD16-4A6F-B0E7-32BE53ADD88C}"/>
              </a:ext>
            </a:extLst>
          </p:cNvPr>
          <p:cNvSpPr/>
          <p:nvPr/>
        </p:nvSpPr>
        <p:spPr>
          <a:xfrm>
            <a:off x="753797" y="1967718"/>
            <a:ext cx="1769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3200" b="1" dirty="0">
                <a:solidFill>
                  <a:srgbClr val="0070C0"/>
                </a:solidFill>
              </a:rPr>
              <a:t>Potencia:</a:t>
            </a:r>
            <a:endParaRPr lang="es-PE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BAC9E71-381E-4EFA-A1A8-F9410FACD637}"/>
                  </a:ext>
                </a:extLst>
              </p:cNvPr>
              <p:cNvSpPr txBox="1"/>
              <p:nvPr/>
            </p:nvSpPr>
            <p:spPr>
              <a:xfrm>
                <a:off x="1009193" y="5669158"/>
                <a:ext cx="3920111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𝒘𝒂𝒕𝒕𝒔</m:t>
                      </m:r>
                    </m:oMath>
                  </m:oMathPara>
                </a14:m>
                <a:endParaRPr lang="es-PE" sz="2400" b="1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BAC9E71-381E-4EFA-A1A8-F9410FAC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93" y="5669158"/>
                <a:ext cx="3920111" cy="693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1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70864D6-898E-4873-988F-FAF46B52E67D}"/>
              </a:ext>
            </a:extLst>
          </p:cNvPr>
          <p:cNvSpPr txBox="1"/>
          <p:nvPr/>
        </p:nvSpPr>
        <p:spPr>
          <a:xfrm>
            <a:off x="594077" y="1726562"/>
            <a:ext cx="8887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419" sz="2400" dirty="0">
                <a:latin typeface="Tekton Pro" pitchFamily="34" charset="0"/>
              </a:rPr>
              <a:t> </a:t>
            </a:r>
            <a:r>
              <a:rPr lang="es-419" sz="2800" dirty="0">
                <a:latin typeface="Tekton Pro" pitchFamily="34" charset="0"/>
              </a:rPr>
              <a:t>Determinar la potencia de una grúa que levanta una caja que pesa 4000 N a una altura de 6 metros en 30 segundos.</a:t>
            </a:r>
            <a:endParaRPr lang="es-CO" sz="2400" dirty="0">
              <a:latin typeface="Tekton Pro" pitchFamily="34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6022761F-92F8-4CDF-8FDE-BA56562C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34" y="636906"/>
            <a:ext cx="1905455" cy="56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FF0000"/>
                </a:solidFill>
                <a:cs typeface="Times New Roman" pitchFamily="18" charset="0"/>
              </a:rPr>
              <a:t>Actividad </a:t>
            </a:r>
            <a:r>
              <a:rPr lang="es-419" sz="2500" b="1" dirty="0">
                <a:solidFill>
                  <a:srgbClr val="FF0000"/>
                </a:solidFill>
                <a:cs typeface="Times New Roman" pitchFamily="18" charset="0"/>
              </a:rPr>
              <a:t>3</a:t>
            </a:r>
            <a:endParaRPr lang="es-PE" sz="25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pic>
        <p:nvPicPr>
          <p:cNvPr id="12292" name="Picture 4" descr="Manipulador móvil de contenedores en acción en una terminal de  contenedores. La grúa levanta el manipulador de contenedores Ilustración  vectorial aislada. | Vector Premium">
            <a:extLst>
              <a:ext uri="{FF2B5EF4-FFF2-40B4-BE49-F238E27FC236}">
                <a16:creationId xmlns:a16="http://schemas.microsoft.com/office/drawing/2014/main" id="{6429F7BD-80DC-47FC-95B5-1EB7B4925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677" y="3033024"/>
            <a:ext cx="5123803" cy="337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725C20-6310-4A35-A4B8-4686F649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18855385-B284-EA4F-9974-7221177F7666}" type="slidenum">
              <a:rPr lang="es-ES_tradnl" smtClean="0"/>
              <a:t>17</a:t>
            </a:fld>
            <a:endParaRPr lang="es-ES_tradnl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0F15B17-4360-414B-A364-ACB1A576B972}"/>
              </a:ext>
            </a:extLst>
          </p:cNvPr>
          <p:cNvSpPr>
            <a:spLocks noGrp="1"/>
          </p:cNvSpPr>
          <p:nvPr/>
        </p:nvSpPr>
        <p:spPr>
          <a:xfrm>
            <a:off x="712313" y="18231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6600" b="1" dirty="0">
                <a:solidFill>
                  <a:srgbClr val="0070C0"/>
                </a:solidFill>
              </a:rPr>
              <a:t>TERCERA PARTE</a:t>
            </a:r>
          </a:p>
          <a:p>
            <a:pPr marL="0" indent="0">
              <a:buNone/>
            </a:pPr>
            <a:endParaRPr lang="es-419" sz="6600" b="1" dirty="0"/>
          </a:p>
          <a:p>
            <a:pPr marL="0" indent="0">
              <a:buNone/>
            </a:pPr>
            <a:r>
              <a:rPr lang="es-419" sz="6000" b="1" dirty="0">
                <a:solidFill>
                  <a:srgbClr val="C00000"/>
                </a:solidFill>
              </a:rPr>
              <a:t>Energía</a:t>
            </a:r>
            <a:endParaRPr lang="es-P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4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181061" y="5199916"/>
            <a:ext cx="6723242" cy="11715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8579" name="Text Box 35">
            <a:extLst>
              <a:ext uri="{FF2B5EF4-FFF2-40B4-BE49-F238E27FC236}">
                <a16:creationId xmlns:a16="http://schemas.microsoft.com/office/drawing/2014/main" id="{DCB4997B-B202-580F-A7C8-F4AB1B0A1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29" y="4150194"/>
            <a:ext cx="115255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2513" indent="-187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43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3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10000"/>
              </a:spcBef>
            </a:pPr>
            <a:r>
              <a:rPr lang="es-419" altLang="es-PE" b="1" dirty="0">
                <a:latin typeface="Tekton Pro" pitchFamily="34" charset="0"/>
              </a:rPr>
              <a:t>La energía es la capacidad que poseen los cuerpos para realizar un trabajo, acción o movimiento.</a:t>
            </a:r>
            <a:endParaRPr lang="es-ES_tradnl" altLang="es-PE" b="1" dirty="0">
              <a:latin typeface="Tekton Pro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E1DDCAD-CA11-D4BC-7E9D-1325388D1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452" y="210535"/>
            <a:ext cx="9435547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_tradnl" altLang="es-PE" sz="2800" b="1" dirty="0">
                <a:solidFill>
                  <a:schemeClr val="bg1"/>
                </a:solidFill>
                <a:latin typeface="Calibri"/>
                <a:cs typeface="Calibri"/>
              </a:rPr>
              <a:t>Energía</a:t>
            </a:r>
            <a:endParaRPr lang="es-ES" altLang="es-PE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8194" name="Picture 2" descr="Energía Mecánica - Concepto, tipos y ejempl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3"/>
          <a:stretch/>
        </p:blipFill>
        <p:spPr bwMode="auto">
          <a:xfrm>
            <a:off x="323002" y="1249251"/>
            <a:ext cx="3785359" cy="27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🪂 Paracaídas Emo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427" y="733755"/>
            <a:ext cx="3620237" cy="362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Los Tipos Comunes de Motores Eléctrico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8" r="24479"/>
          <a:stretch/>
        </p:blipFill>
        <p:spPr bwMode="auto">
          <a:xfrm>
            <a:off x="4687910" y="1249251"/>
            <a:ext cx="2846231" cy="275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5">
            <a:extLst>
              <a:ext uri="{FF2B5EF4-FFF2-40B4-BE49-F238E27FC236}">
                <a16:creationId xmlns:a16="http://schemas.microsoft.com/office/drawing/2014/main" id="{DCB4997B-B202-580F-A7C8-F4AB1B0A1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960" y="5335160"/>
            <a:ext cx="6643343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2513" indent="-187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43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3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10000"/>
              </a:spcBef>
            </a:pPr>
            <a:r>
              <a:rPr lang="es-419" altLang="es-PE" dirty="0">
                <a:latin typeface="Tekton Pro" pitchFamily="34" charset="0"/>
              </a:rPr>
              <a:t>Existen 2 tipos de energía que son fundamentales:</a:t>
            </a:r>
          </a:p>
          <a:p>
            <a:pPr marL="0" indent="0">
              <a:spcBef>
                <a:spcPct val="10000"/>
              </a:spcBef>
            </a:pPr>
            <a:r>
              <a:rPr lang="es-419" altLang="es-PE" b="1" dirty="0">
                <a:latin typeface="Tekton Pro" pitchFamily="34" charset="0"/>
              </a:rPr>
              <a:t>La energía cinética y la energía potencial</a:t>
            </a:r>
            <a:r>
              <a:rPr lang="es-419" altLang="es-PE" dirty="0">
                <a:latin typeface="Tekton Pro" pitchFamily="34" charset="0"/>
              </a:rPr>
              <a:t>.</a:t>
            </a:r>
            <a:endParaRPr lang="es-ES_tradnl" altLang="es-PE" dirty="0">
              <a:latin typeface="Tekton Pro" pitchFamily="34" charset="0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85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49BCAFA-BF68-4F78-A6BE-D6E69888D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430" y="147674"/>
            <a:ext cx="9435547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_tradnl" altLang="es-PE" sz="2800" b="1" dirty="0">
                <a:solidFill>
                  <a:schemeClr val="bg1"/>
                </a:solidFill>
                <a:latin typeface="Calibri"/>
                <a:cs typeface="Calibri"/>
              </a:rPr>
              <a:t>Energía cinética</a:t>
            </a:r>
            <a:endParaRPr lang="es-ES" altLang="es-PE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Text Box 35">
            <a:extLst>
              <a:ext uri="{FF2B5EF4-FFF2-40B4-BE49-F238E27FC236}">
                <a16:creationId xmlns:a16="http://schemas.microsoft.com/office/drawing/2014/main" id="{4B457F8E-5A82-4EC4-9322-66591C5A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159" y="1029220"/>
            <a:ext cx="6520941" cy="17543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2513" indent="-187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43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3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10000"/>
              </a:spcBef>
            </a:pPr>
            <a:r>
              <a:rPr lang="es-419" altLang="es-PE" sz="3600" b="1" dirty="0">
                <a:solidFill>
                  <a:srgbClr val="002060"/>
                </a:solidFill>
                <a:latin typeface="Tekton Pro" pitchFamily="34" charset="0"/>
              </a:rPr>
              <a:t>La energía cinética es la energía mecánica que posee un cuerpo o sistema debido a su movimiento</a:t>
            </a:r>
            <a:r>
              <a:rPr lang="es-ES_tradnl" altLang="es-PE" sz="3600" b="1" dirty="0">
                <a:solidFill>
                  <a:srgbClr val="002060"/>
                </a:solidFill>
                <a:latin typeface="Tekton Pro" pitchFamily="34" charset="0"/>
              </a:rPr>
              <a:t>. </a:t>
            </a:r>
          </a:p>
        </p:txBody>
      </p:sp>
      <p:pic>
        <p:nvPicPr>
          <p:cNvPr id="8194" name="Picture 2" descr="VIDEO: Un meteoro del tamaño de una bola de 'bowling' explota en el cielo  tras liberar una energía equivalente a 200 kilos de TNT - RT">
            <a:extLst>
              <a:ext uri="{FF2B5EF4-FFF2-40B4-BE49-F238E27FC236}">
                <a16:creationId xmlns:a16="http://schemas.microsoft.com/office/drawing/2014/main" id="{C182149A-3D56-4E18-8BBB-1CF9CA309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847" y="3296403"/>
            <a:ext cx="5855563" cy="329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33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C15D3C-8A88-2B41-AF9B-92152F043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12" y="1836955"/>
            <a:ext cx="243046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9524" tIns="0" rIns="19841" bIns="0" anchor="ctr"/>
          <a:lstStyle/>
          <a:p>
            <a:pPr algn="ctr" eaLnBrk="1" hangingPunct="1">
              <a:spcBef>
                <a:spcPct val="0"/>
              </a:spcBef>
            </a:pPr>
            <a:r>
              <a:rPr lang="es-ES" sz="3000" dirty="0">
                <a:solidFill>
                  <a:srgbClr val="CC9900"/>
                </a:solidFill>
              </a:rPr>
              <a:t>OBJETIVOS</a:t>
            </a:r>
            <a:endParaRPr lang="es-PE" sz="3000" dirty="0">
              <a:solidFill>
                <a:srgbClr val="CC9900"/>
              </a:solidFill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6439F0D-E50C-0D43-8D0D-47701CA3F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9212" y="1844452"/>
            <a:ext cx="471" cy="446529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B34A5AB2-2A0E-9D48-B21B-51D37045F1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2724" y="1836955"/>
            <a:ext cx="2376488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pic>
        <p:nvPicPr>
          <p:cNvPr id="1026" name="Picture 2" descr="Aula Virtual de la Escuela Militar de Chorrillos">
            <a:extLst>
              <a:ext uri="{FF2B5EF4-FFF2-40B4-BE49-F238E27FC236}">
                <a16:creationId xmlns:a16="http://schemas.microsoft.com/office/drawing/2014/main" id="{652810BD-FC77-4721-A276-3FD67672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2" y="2869035"/>
            <a:ext cx="2429980" cy="192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A3969B5-B919-426A-88A4-AE4729760788}"/>
              </a:ext>
            </a:extLst>
          </p:cNvPr>
          <p:cNvSpPr/>
          <p:nvPr/>
        </p:nvSpPr>
        <p:spPr>
          <a:xfrm>
            <a:off x="3389001" y="1565650"/>
            <a:ext cx="85604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finalizar el cadete estará en facultad de analizar, comprender y realizar ejercicios sobre el trabajo, la potencia</a:t>
            </a:r>
            <a:endParaRPr lang="es-PE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60D5E12-5BAD-3344-1E1A-0E4BF2989BAF}"/>
              </a:ext>
            </a:extLst>
          </p:cNvPr>
          <p:cNvSpPr/>
          <p:nvPr/>
        </p:nvSpPr>
        <p:spPr>
          <a:xfrm>
            <a:off x="3389000" y="2556122"/>
            <a:ext cx="85604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finalizar el cadete estará en facultad de analizar y comprender la energía cinética de traslación.</a:t>
            </a:r>
            <a:endParaRPr lang="es-PE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F621359-0ED0-4F8A-9295-FC4433942A1C}"/>
              </a:ext>
            </a:extLst>
          </p:cNvPr>
          <p:cNvSpPr/>
          <p:nvPr/>
        </p:nvSpPr>
        <p:spPr>
          <a:xfrm>
            <a:off x="3388999" y="3958506"/>
            <a:ext cx="85604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finalizar el cadete </a:t>
            </a:r>
            <a:r>
              <a:rPr lang="es-419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aplicar</a:t>
            </a: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 e</a:t>
            </a:r>
            <a:r>
              <a:rPr lang="es-419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teorema de trabajo neto y variación de la energía cinética</a:t>
            </a: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77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>
            <a:extLst>
              <a:ext uri="{FF2B5EF4-FFF2-40B4-BE49-F238E27FC236}">
                <a16:creationId xmlns:a16="http://schemas.microsoft.com/office/drawing/2014/main" id="{21301774-5B26-4171-B8D5-6E8C35108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80" y="2976575"/>
            <a:ext cx="1633643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2513" indent="-187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43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3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10000"/>
              </a:spcBef>
            </a:pPr>
            <a:r>
              <a:rPr lang="es-419" altLang="es-PE" sz="3200" b="1" dirty="0">
                <a:solidFill>
                  <a:srgbClr val="0070C0"/>
                </a:solidFill>
                <a:latin typeface="Tekton Pro" pitchFamily="34" charset="0"/>
              </a:rPr>
              <a:t>Tipos de energía cinética</a:t>
            </a:r>
            <a:endParaRPr lang="es-ES_tradnl" altLang="es-PE" sz="3200" b="1" dirty="0">
              <a:solidFill>
                <a:srgbClr val="0070C0"/>
              </a:solidFill>
              <a:latin typeface="Tekton Pro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5EE5990-3134-4B49-9B8F-7E9DF95FAE68}"/>
              </a:ext>
            </a:extLst>
          </p:cNvPr>
          <p:cNvSpPr/>
          <p:nvPr/>
        </p:nvSpPr>
        <p:spPr>
          <a:xfrm>
            <a:off x="5282214" y="2111762"/>
            <a:ext cx="2576187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altLang="es-PE" sz="2800" b="1" dirty="0">
                <a:latin typeface="Tekton Pro" pitchFamily="34" charset="0"/>
              </a:rPr>
              <a:t>Energía cinética de traslación </a:t>
            </a:r>
            <a:endParaRPr lang="es-PE" sz="28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2E308EE-FE85-4DDA-9D0B-46026C71DC98}"/>
              </a:ext>
            </a:extLst>
          </p:cNvPr>
          <p:cNvSpPr/>
          <p:nvPr/>
        </p:nvSpPr>
        <p:spPr>
          <a:xfrm>
            <a:off x="5360449" y="4688238"/>
            <a:ext cx="257618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altLang="es-PE" sz="2800" b="1" dirty="0">
                <a:latin typeface="Tekton Pro" pitchFamily="34" charset="0"/>
              </a:rPr>
              <a:t>Energía cinética de rotación </a:t>
            </a:r>
            <a:endParaRPr lang="es-PE" sz="2800" b="1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FB950C6-52A0-4939-B17A-806D161906A2}"/>
              </a:ext>
            </a:extLst>
          </p:cNvPr>
          <p:cNvCxnSpPr>
            <a:cxnSpLocks/>
          </p:cNvCxnSpPr>
          <p:nvPr/>
        </p:nvCxnSpPr>
        <p:spPr>
          <a:xfrm flipV="1">
            <a:off x="2654423" y="2548720"/>
            <a:ext cx="2627791" cy="1144391"/>
          </a:xfrm>
          <a:prstGeom prst="straightConnector1">
            <a:avLst/>
          </a:prstGeom>
          <a:ln w="38100">
            <a:solidFill>
              <a:srgbClr val="AD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3DF9FF3-0B3D-44B7-B7C4-0CB309D593B1}"/>
              </a:ext>
            </a:extLst>
          </p:cNvPr>
          <p:cNvCxnSpPr>
            <a:cxnSpLocks/>
          </p:cNvCxnSpPr>
          <p:nvPr/>
        </p:nvCxnSpPr>
        <p:spPr>
          <a:xfrm>
            <a:off x="2654423" y="3693111"/>
            <a:ext cx="2706026" cy="1449784"/>
          </a:xfrm>
          <a:prstGeom prst="straightConnector1">
            <a:avLst/>
          </a:prstGeom>
          <a:ln w="38100">
            <a:solidFill>
              <a:srgbClr val="AD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Puede un avión volar solo con un solo motor? - Aviation Group">
            <a:extLst>
              <a:ext uri="{FF2B5EF4-FFF2-40B4-BE49-F238E27FC236}">
                <a16:creationId xmlns:a16="http://schemas.microsoft.com/office/drawing/2014/main" id="{B5F82E29-76D7-4487-8BED-013189257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424" y="168592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Esto es lo que pasaría si la Tierra comenzara mañana a girar en sentido  contrario">
            <a:extLst>
              <a:ext uri="{FF2B5EF4-FFF2-40B4-BE49-F238E27FC236}">
                <a16:creationId xmlns:a16="http://schemas.microsoft.com/office/drawing/2014/main" id="{527BE052-44CB-42D6-84C7-4637731B8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78" y="4224368"/>
            <a:ext cx="3265871" cy="183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6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79" name="Text Box 35">
            <a:extLst>
              <a:ext uri="{FF2B5EF4-FFF2-40B4-BE49-F238E27FC236}">
                <a16:creationId xmlns:a16="http://schemas.microsoft.com/office/drawing/2014/main" id="{DCB4997B-B202-580F-A7C8-F4AB1B0A1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822" y="651443"/>
            <a:ext cx="91086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2513" indent="-187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43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3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10000"/>
              </a:spcBef>
            </a:pPr>
            <a:r>
              <a:rPr lang="es-419" altLang="es-PE" sz="3200" b="1" dirty="0">
                <a:solidFill>
                  <a:srgbClr val="0070C0"/>
                </a:solidFill>
                <a:latin typeface="Tekton Pro" pitchFamily="34" charset="0"/>
              </a:rPr>
              <a:t>Energía cinética </a:t>
            </a:r>
            <a:r>
              <a:rPr lang="es-ES" altLang="es-PE" sz="3200" b="1" dirty="0">
                <a:solidFill>
                  <a:srgbClr val="0070C0"/>
                </a:solidFill>
                <a:latin typeface="Tekton Pro" pitchFamily="34" charset="0"/>
              </a:rPr>
              <a:t>de traslación de un sólido rígido</a:t>
            </a:r>
            <a:endParaRPr lang="es-ES_tradnl" altLang="es-PE" sz="3200" b="1" dirty="0">
              <a:solidFill>
                <a:srgbClr val="0070C0"/>
              </a:solidFill>
              <a:latin typeface="Tekton Pro" pitchFamily="34" charset="0"/>
            </a:endParaRPr>
          </a:p>
        </p:txBody>
      </p:sp>
      <p:sp>
        <p:nvSpPr>
          <p:cNvPr id="9" name="Text Box 35">
            <a:extLst>
              <a:ext uri="{FF2B5EF4-FFF2-40B4-BE49-F238E27FC236}">
                <a16:creationId xmlns:a16="http://schemas.microsoft.com/office/drawing/2014/main" id="{5A351914-C52C-4644-A462-C24D4020C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822" y="1236218"/>
            <a:ext cx="108042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2513" indent="-187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43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3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10000"/>
              </a:spcBef>
            </a:pPr>
            <a:r>
              <a:rPr lang="es-ES_tradnl" altLang="es-PE" dirty="0">
                <a:latin typeface="Tekton Pro" pitchFamily="34" charset="0"/>
              </a:rPr>
              <a:t>En la energía cinética de traslación de un sólido rígido, todas las partículas del sólido se mueven con idéntica velocidad lineal, igual a la de su centro de masa, y su energía cinética será: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9D2F57B-1345-4907-8FD1-F909CB038FE2}"/>
                  </a:ext>
                </a:extLst>
              </p:cNvPr>
              <p:cNvSpPr txBox="1"/>
              <p:nvPr/>
            </p:nvSpPr>
            <p:spPr>
              <a:xfrm>
                <a:off x="4193360" y="2436547"/>
                <a:ext cx="2238113" cy="92198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ES" sz="3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s-E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E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s-ES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es-E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s-E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9D2F57B-1345-4907-8FD1-F909CB038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60" y="2436547"/>
                <a:ext cx="2238113" cy="921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6">
            <a:extLst>
              <a:ext uri="{FF2B5EF4-FFF2-40B4-BE49-F238E27FC236}">
                <a16:creationId xmlns:a16="http://schemas.microsoft.com/office/drawing/2014/main" id="{1DF2B281-2BA7-478A-A3CB-E6C51FD27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822" y="3429000"/>
            <a:ext cx="1905455" cy="56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C00000"/>
                </a:solidFill>
                <a:cs typeface="Times New Roman" pitchFamily="18" charset="0"/>
              </a:rPr>
              <a:t>Eje</a:t>
            </a:r>
            <a:r>
              <a:rPr lang="es-419" sz="2500" b="1" dirty="0" err="1">
                <a:solidFill>
                  <a:srgbClr val="C00000"/>
                </a:solidFill>
                <a:cs typeface="Times New Roman" pitchFamily="18" charset="0"/>
              </a:rPr>
              <a:t>mplo</a:t>
            </a:r>
            <a:r>
              <a:rPr lang="es-419" sz="2500" b="1" dirty="0">
                <a:solidFill>
                  <a:srgbClr val="C00000"/>
                </a:solidFill>
                <a:cs typeface="Times New Roman" pitchFamily="18" charset="0"/>
              </a:rPr>
              <a:t> 4</a:t>
            </a:r>
            <a:endParaRPr lang="es-PE" sz="25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EACBA91-801E-4ED6-BD47-A7CD08E52D1F}"/>
              </a:ext>
            </a:extLst>
          </p:cNvPr>
          <p:cNvSpPr txBox="1"/>
          <p:nvPr/>
        </p:nvSpPr>
        <p:spPr>
          <a:xfrm>
            <a:off x="1165783" y="4080023"/>
            <a:ext cx="52711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419" sz="2400" dirty="0">
                <a:latin typeface="Tekton Pro" pitchFamily="34" charset="0"/>
              </a:rPr>
              <a:t>Hallar la energía cinética de un cuerpo rígido de 10 kg de masa y que se desplaza a 15 m/s.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4357DD8-87AD-4209-9A32-DF08F0A3601A}"/>
                  </a:ext>
                </a:extLst>
              </p:cNvPr>
              <p:cNvSpPr/>
              <p:nvPr/>
            </p:nvSpPr>
            <p:spPr>
              <a:xfrm>
                <a:off x="2631072" y="5244310"/>
                <a:ext cx="4473982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ES" sz="2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sSup>
                        <m:sSup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</m:e>
                        <m:sup>
                          <m:r>
                            <a:rPr lang="es-E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𝟏𝟏𝟐𝟓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1" i="0" smtClean="0">
                          <a:latin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4357DD8-87AD-4209-9A32-DF08F0A36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72" y="5244310"/>
                <a:ext cx="4473982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4" descr="Todo sobre los drones en arqueología, ¿cómo se usan? - One Air">
            <a:extLst>
              <a:ext uri="{FF2B5EF4-FFF2-40B4-BE49-F238E27FC236}">
                <a16:creationId xmlns:a16="http://schemas.microsoft.com/office/drawing/2014/main" id="{562E5074-B58C-4434-AD0E-A3D9F2B63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780" y="428828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031159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ED4BA045-8FBB-6DAD-DFCA-52DBA9C7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8147-A222-47DA-80DA-B9D6985A85AE}" type="slidenum">
              <a:rPr lang="es-ES" altLang="es-PE"/>
              <a:pPr/>
              <a:t>22</a:t>
            </a:fld>
            <a:endParaRPr lang="es-ES" altLang="es-PE"/>
          </a:p>
        </p:txBody>
      </p:sp>
      <p:sp>
        <p:nvSpPr>
          <p:cNvPr id="33" name="Text Box 35">
            <a:extLst>
              <a:ext uri="{FF2B5EF4-FFF2-40B4-BE49-F238E27FC236}">
                <a16:creationId xmlns:a16="http://schemas.microsoft.com/office/drawing/2014/main" id="{DCB4997B-B202-580F-A7C8-F4AB1B0A1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93" y="1514293"/>
            <a:ext cx="109985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2513" indent="-187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43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3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10000"/>
              </a:spcBef>
            </a:pPr>
            <a:r>
              <a:rPr lang="es-419" altLang="es-PE" dirty="0">
                <a:latin typeface="Tekton Pro" pitchFamily="34" charset="0"/>
              </a:rPr>
              <a:t>Un bloque de 1500 kg de masa se desliza por un plano inclinado liso, llegando una energía cinética de 675000 J al llegar al llano. ¿Con que velocidad se desplaza la piedra en ese momento?</a:t>
            </a:r>
            <a:endParaRPr lang="es-ES_tradnl" altLang="es-PE" dirty="0">
              <a:latin typeface="Tekton Pro" pitchFamily="34" charset="0"/>
            </a:endParaRPr>
          </a:p>
        </p:txBody>
      </p:sp>
      <p:pic>
        <p:nvPicPr>
          <p:cNvPr id="9218" name="Picture 2" descr="Qué son los planos inclinados? (artículo) | Khan Academy">
            <a:extLst>
              <a:ext uri="{FF2B5EF4-FFF2-40B4-BE49-F238E27FC236}">
                <a16:creationId xmlns:a16="http://schemas.microsoft.com/office/drawing/2014/main" id="{0267C0BB-B092-4725-AAB4-409B0776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44" y="3429000"/>
            <a:ext cx="5823259" cy="306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85D6AF7F-0509-445C-914C-E12205466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51" y="944970"/>
            <a:ext cx="1905455" cy="56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FF0000"/>
                </a:solidFill>
                <a:cs typeface="Times New Roman" pitchFamily="18" charset="0"/>
              </a:rPr>
              <a:t>Actividad </a:t>
            </a:r>
            <a:r>
              <a:rPr lang="es-419" sz="2500" b="1" dirty="0">
                <a:solidFill>
                  <a:srgbClr val="FF0000"/>
                </a:solidFill>
                <a:cs typeface="Times New Roman" pitchFamily="18" charset="0"/>
              </a:rPr>
              <a:t>4</a:t>
            </a:r>
            <a:endParaRPr lang="es-PE" sz="25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9142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>
            <a:extLst>
              <a:ext uri="{FF2B5EF4-FFF2-40B4-BE49-F238E27FC236}">
                <a16:creationId xmlns:a16="http://schemas.microsoft.com/office/drawing/2014/main" id="{3822B2D8-00AC-4E18-BE5A-8840C1A32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684" y="733559"/>
            <a:ext cx="81587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2513" indent="-187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43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3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10000"/>
              </a:spcBef>
            </a:pPr>
            <a:r>
              <a:rPr lang="es-419" altLang="es-PE" sz="3200" b="1" dirty="0">
                <a:solidFill>
                  <a:srgbClr val="C00000"/>
                </a:solidFill>
                <a:latin typeface="Tekton Pro" pitchFamily="34" charset="0"/>
              </a:rPr>
              <a:t>Energía cinética </a:t>
            </a:r>
            <a:r>
              <a:rPr lang="es-ES" altLang="es-PE" sz="3200" b="1" dirty="0">
                <a:solidFill>
                  <a:srgbClr val="C00000"/>
                </a:solidFill>
                <a:latin typeface="Tekton Pro" pitchFamily="34" charset="0"/>
              </a:rPr>
              <a:t>de rotación de un sólido rígido</a:t>
            </a:r>
            <a:endParaRPr lang="es-ES_tradnl" altLang="es-PE" sz="3200" b="1" dirty="0">
              <a:solidFill>
                <a:srgbClr val="C00000"/>
              </a:solidFill>
              <a:latin typeface="Tekton Pro" pitchFamily="34" charset="0"/>
            </a:endParaRPr>
          </a:p>
        </p:txBody>
      </p:sp>
      <p:sp>
        <p:nvSpPr>
          <p:cNvPr id="5" name="Text Box 35">
            <a:extLst>
              <a:ext uri="{FF2B5EF4-FFF2-40B4-BE49-F238E27FC236}">
                <a16:creationId xmlns:a16="http://schemas.microsoft.com/office/drawing/2014/main" id="{6CA784BA-768B-49D9-A01A-94F06E6E7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683" y="1318334"/>
            <a:ext cx="108042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2513" indent="-187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43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3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10000"/>
              </a:spcBef>
            </a:pPr>
            <a:r>
              <a:rPr lang="es-ES_tradnl" altLang="es-PE" dirty="0">
                <a:latin typeface="Tekton Pro" pitchFamily="34" charset="0"/>
              </a:rPr>
              <a:t>En la energía cinética de rotación de un sólido rígido, todas las partículas del sólido se mueven con idéntica velocidad angular, y su energía cinética será: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DC83D23-7142-4E89-B4F9-6807E3804C2C}"/>
                  </a:ext>
                </a:extLst>
              </p:cNvPr>
              <p:cNvSpPr txBox="1"/>
              <p:nvPr/>
            </p:nvSpPr>
            <p:spPr>
              <a:xfrm>
                <a:off x="3928909" y="2538822"/>
                <a:ext cx="2119490" cy="921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s-ES" sz="3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s-E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E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s-ES" sz="3200" b="1" i="1" smtClean="0">
                          <a:latin typeface="Cambria Math" panose="02040503050406030204" pitchFamily="18" charset="0"/>
                        </a:rPr>
                        <m:t>𝑰</m:t>
                      </m:r>
                      <m:sSup>
                        <m:sSupPr>
                          <m:ctrlPr>
                            <a:rPr lang="es-E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s-E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DC83D23-7142-4E89-B4F9-6807E3804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909" y="2538822"/>
                <a:ext cx="2119490" cy="921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6">
            <a:extLst>
              <a:ext uri="{FF2B5EF4-FFF2-40B4-BE49-F238E27FC236}">
                <a16:creationId xmlns:a16="http://schemas.microsoft.com/office/drawing/2014/main" id="{709903B5-47F6-4E8D-8762-0D676EC7F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215" y="3544136"/>
            <a:ext cx="1905455" cy="56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C00000"/>
                </a:solidFill>
                <a:cs typeface="Times New Roman" pitchFamily="18" charset="0"/>
              </a:rPr>
              <a:t>Eje</a:t>
            </a:r>
            <a:r>
              <a:rPr lang="es-419" sz="2500" b="1" dirty="0" err="1">
                <a:solidFill>
                  <a:srgbClr val="C00000"/>
                </a:solidFill>
                <a:cs typeface="Times New Roman" pitchFamily="18" charset="0"/>
              </a:rPr>
              <a:t>mplo</a:t>
            </a:r>
            <a:r>
              <a:rPr lang="es-419" sz="2500" b="1" dirty="0">
                <a:solidFill>
                  <a:srgbClr val="C00000"/>
                </a:solidFill>
                <a:cs typeface="Times New Roman" pitchFamily="18" charset="0"/>
              </a:rPr>
              <a:t> 5</a:t>
            </a:r>
            <a:endParaRPr lang="es-PE" sz="25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FB93C1-8623-499C-80DC-27108508E4D0}"/>
              </a:ext>
            </a:extLst>
          </p:cNvPr>
          <p:cNvSpPr txBox="1"/>
          <p:nvPr/>
        </p:nvSpPr>
        <p:spPr>
          <a:xfrm>
            <a:off x="1233193" y="4170323"/>
            <a:ext cx="56913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419" sz="2400" dirty="0">
                <a:latin typeface="Tekton Pro" pitchFamily="34" charset="0"/>
              </a:rPr>
              <a:t>Hallar la energía cinética de un cuerpo rígido cuyo momento de inercia es 25 kg-m</a:t>
            </a:r>
            <a:r>
              <a:rPr lang="es-419" sz="2400" baseline="30000" dirty="0">
                <a:latin typeface="Tekton Pro" pitchFamily="34" charset="0"/>
              </a:rPr>
              <a:t>2</a:t>
            </a:r>
            <a:r>
              <a:rPr lang="es-419" sz="2400" dirty="0">
                <a:latin typeface="Tekton Pro" pitchFamily="34" charset="0"/>
              </a:rPr>
              <a:t> y gira con una velocidad angular de 8 rad/s.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14EA2B96-A40E-4C25-B7EA-201EE888914D}"/>
                  </a:ext>
                </a:extLst>
              </p:cNvPr>
              <p:cNvSpPr/>
              <p:nvPr/>
            </p:nvSpPr>
            <p:spPr>
              <a:xfrm>
                <a:off x="4638367" y="5427516"/>
                <a:ext cx="4060407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ES" sz="2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d>
                      <m:sSup>
                        <m:sSup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e>
                        <m:sup>
                          <m:r>
                            <a:rPr lang="es-E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𝟖𝟎𝟎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1" i="0" smtClean="0">
                          <a:latin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14EA2B96-A40E-4C25-B7EA-201EE8889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67" y="5427516"/>
                <a:ext cx="4060407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27E95F5-46F5-4C37-91CE-17A2607E8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319" y="3315659"/>
            <a:ext cx="3095194" cy="206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D3E25489-6440-4BAF-BB29-A89B2850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CCE8147-A222-47DA-80DA-B9D6985A85AE}" type="slidenum">
              <a:rPr lang="es-ES" altLang="es-PE"/>
              <a:pPr/>
              <a:t>24</a:t>
            </a:fld>
            <a:endParaRPr lang="es-ES" altLang="es-PE"/>
          </a:p>
        </p:txBody>
      </p:sp>
      <p:sp>
        <p:nvSpPr>
          <p:cNvPr id="3" name="Text Box 35">
            <a:extLst>
              <a:ext uri="{FF2B5EF4-FFF2-40B4-BE49-F238E27FC236}">
                <a16:creationId xmlns:a16="http://schemas.microsoft.com/office/drawing/2014/main" id="{3D268B6F-468E-49BD-8703-FA47C6B5D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93" y="1514293"/>
            <a:ext cx="109985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2513" indent="-187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43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3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10000"/>
              </a:spcBef>
            </a:pPr>
            <a:r>
              <a:rPr lang="es-419" altLang="es-PE" dirty="0">
                <a:latin typeface="Tekton Pro" pitchFamily="34" charset="0"/>
              </a:rPr>
              <a:t>Una estación espacial con un momento de inercia de 720 000 </a:t>
            </a:r>
            <a:r>
              <a:rPr lang="es-419" dirty="0">
                <a:latin typeface="Tekton Pro" pitchFamily="34" charset="0"/>
              </a:rPr>
              <a:t>kg-m</a:t>
            </a:r>
            <a:r>
              <a:rPr lang="es-419" baseline="30000" dirty="0">
                <a:latin typeface="Tekton Pro" pitchFamily="34" charset="0"/>
              </a:rPr>
              <a:t>2 </a:t>
            </a:r>
            <a:r>
              <a:rPr lang="es-419" altLang="es-PE" dirty="0">
                <a:latin typeface="Tekton Pro" pitchFamily="34" charset="0"/>
              </a:rPr>
              <a:t>está girando con una energía cinética de 25 920 kJ. Calcular su velocidad angular.</a:t>
            </a:r>
            <a:endParaRPr lang="es-ES_tradnl" altLang="es-PE" dirty="0">
              <a:latin typeface="Tekton Pro" pitchFamily="34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877A115F-1CA2-4D75-A4F8-9E79B93E6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51" y="944970"/>
            <a:ext cx="1905455" cy="56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FF0000"/>
                </a:solidFill>
                <a:cs typeface="Times New Roman" pitchFamily="18" charset="0"/>
              </a:rPr>
              <a:t>Actividad </a:t>
            </a:r>
            <a:r>
              <a:rPr lang="es-419" sz="2500" b="1" dirty="0">
                <a:solidFill>
                  <a:srgbClr val="FF0000"/>
                </a:solidFill>
                <a:cs typeface="Times New Roman" pitchFamily="18" charset="0"/>
              </a:rPr>
              <a:t>5</a:t>
            </a:r>
            <a:endParaRPr lang="es-PE" sz="25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pic>
        <p:nvPicPr>
          <p:cNvPr id="12290" name="Picture 2" descr="Estación espacial circular. Gigante de ciencia: video de stock (totalmente  libre de regalías) 1011772808 | Shutterstock">
            <a:extLst>
              <a:ext uri="{FF2B5EF4-FFF2-40B4-BE49-F238E27FC236}">
                <a16:creationId xmlns:a16="http://schemas.microsoft.com/office/drawing/2014/main" id="{99E7867E-49B2-44E2-9159-F73180F84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250" y="2648915"/>
            <a:ext cx="6516950" cy="366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33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E25C0DED-B504-0D41-3C3D-3EBD85BB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ABF7-46DE-491B-AE0F-9244D978F8F9}" type="slidenum">
              <a:rPr lang="es-ES" altLang="es-PE"/>
              <a:pPr/>
              <a:t>25</a:t>
            </a:fld>
            <a:endParaRPr lang="es-ES" altLang="es-PE"/>
          </a:p>
        </p:txBody>
      </p:sp>
      <p:sp>
        <p:nvSpPr>
          <p:cNvPr id="19" name="Text Box 35">
            <a:extLst>
              <a:ext uri="{FF2B5EF4-FFF2-40B4-BE49-F238E27FC236}">
                <a16:creationId xmlns:a16="http://schemas.microsoft.com/office/drawing/2014/main" id="{DCB4997B-B202-580F-A7C8-F4AB1B0A1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404" y="1036083"/>
            <a:ext cx="755989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2513" indent="-187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43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3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10000"/>
              </a:spcBef>
            </a:pPr>
            <a:r>
              <a:rPr lang="es-419" altLang="es-PE" dirty="0">
                <a:latin typeface="Tekton Pro" pitchFamily="34" charset="0"/>
              </a:rPr>
              <a:t>Un helicóptero de rescate típico tiene 4 aspas, y cada aspa tiene un momento de inercia de 96 </a:t>
            </a:r>
            <a:r>
              <a:rPr lang="es-419" dirty="0">
                <a:latin typeface="Tekton Pro" pitchFamily="34" charset="0"/>
              </a:rPr>
              <a:t>kg-m</a:t>
            </a:r>
            <a:r>
              <a:rPr lang="es-419" baseline="30000" dirty="0">
                <a:latin typeface="Tekton Pro" pitchFamily="34" charset="0"/>
              </a:rPr>
              <a:t>2</a:t>
            </a:r>
            <a:r>
              <a:rPr lang="es-419" altLang="es-PE" dirty="0">
                <a:latin typeface="Tekton Pro" pitchFamily="34" charset="0"/>
              </a:rPr>
              <a:t>. Calcular la energía cinética de rotación de las aspas cuando giran a 200 rpm.</a:t>
            </a:r>
            <a:endParaRPr lang="es-ES_tradnl" altLang="es-PE" dirty="0">
              <a:latin typeface="Tekton Pro" pitchFamily="34" charset="0"/>
            </a:endParaRP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2D2ECA63-577A-4706-8402-5A3EDD61C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404" y="338555"/>
            <a:ext cx="1905455" cy="56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FF0000"/>
                </a:solidFill>
                <a:cs typeface="Times New Roman" pitchFamily="18" charset="0"/>
              </a:rPr>
              <a:t>Actividad </a:t>
            </a:r>
            <a:r>
              <a:rPr lang="es-419" sz="2500" b="1" dirty="0">
                <a:solidFill>
                  <a:srgbClr val="FF0000"/>
                </a:solidFill>
                <a:cs typeface="Times New Roman" pitchFamily="18" charset="0"/>
              </a:rPr>
              <a:t>6</a:t>
            </a:r>
            <a:endParaRPr lang="es-PE" sz="25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pic>
        <p:nvPicPr>
          <p:cNvPr id="13314" name="Picture 2" descr="Airbus Helicopters lidera el mercado de helicópteros – Avion Revue  Internacional">
            <a:extLst>
              <a:ext uri="{FF2B5EF4-FFF2-40B4-BE49-F238E27FC236}">
                <a16:creationId xmlns:a16="http://schemas.microsoft.com/office/drawing/2014/main" id="{FDCD9EE9-7EA6-4581-A547-3DEC323CE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59" y="2628899"/>
            <a:ext cx="6038007" cy="338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215214" y="335779"/>
            <a:ext cx="61611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s-ES" sz="4400" dirty="0">
                <a:solidFill>
                  <a:srgbClr val="C00000"/>
                </a:solidFill>
                <a:cs typeface="Arial" panose="020B0604020202020204" pitchFamily="34" charset="0"/>
              </a:rPr>
              <a:t>Lecciones Aprendidas</a:t>
            </a:r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38864" y="6165304"/>
            <a:ext cx="2133600" cy="476250"/>
          </a:xfrm>
        </p:spPr>
        <p:txBody>
          <a:bodyPr/>
          <a:lstStyle/>
          <a:p>
            <a:pPr>
              <a:defRPr/>
            </a:pPr>
            <a:fld id="{34292FD9-4ADB-413D-8048-1802DB87928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050" name="Picture 2" descr="Incendio afectó ambiente de la Escuela Militar de Chorrillos | LIMA | EL  COMERCIO PERÚ">
            <a:extLst>
              <a:ext uri="{FF2B5EF4-FFF2-40B4-BE49-F238E27FC236}">
                <a16:creationId xmlns:a16="http://schemas.microsoft.com/office/drawing/2014/main" id="{05966FD2-AF5B-4986-ABF8-EB9D4DB7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4" y="1557131"/>
            <a:ext cx="3214030" cy="192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37C2E5-B1D3-4142-9BB2-7A4E6092CEF1}"/>
              </a:ext>
            </a:extLst>
          </p:cNvPr>
          <p:cNvSpPr/>
          <p:nvPr/>
        </p:nvSpPr>
        <p:spPr>
          <a:xfrm>
            <a:off x="4295798" y="1205394"/>
            <a:ext cx="7631595" cy="15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 el trabajo y potencia de objetos mediante lo aprendido.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597FAE2-DE63-0A58-78CD-C9AD9ABB416C}"/>
              </a:ext>
            </a:extLst>
          </p:cNvPr>
          <p:cNvSpPr/>
          <p:nvPr/>
        </p:nvSpPr>
        <p:spPr>
          <a:xfrm>
            <a:off x="4323066" y="2405359"/>
            <a:ext cx="7631595" cy="15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 el teorema del trabajo y energía cinética en </a:t>
            </a:r>
            <a:r>
              <a:rPr lang="es-ES" altLang="es-PE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diversas situaciones.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79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63281" y="362770"/>
            <a:ext cx="6876256" cy="79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7313">
              <a:lnSpc>
                <a:spcPct val="110000"/>
              </a:lnSpc>
              <a:spcAft>
                <a:spcPts val="1400"/>
              </a:spcAft>
            </a:pPr>
            <a:r>
              <a:rPr lang="es-PE" sz="44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Bibliografía</a:t>
            </a:r>
            <a:endParaRPr lang="es-ES" sz="3600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38864" y="6165304"/>
            <a:ext cx="2133600" cy="476250"/>
          </a:xfrm>
        </p:spPr>
        <p:txBody>
          <a:bodyPr/>
          <a:lstStyle/>
          <a:p>
            <a:pPr>
              <a:defRPr/>
            </a:pPr>
            <a:fld id="{34292FD9-4ADB-413D-8048-1802DB87928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076" name="Picture 4" descr="BIBLIOTECA | EMCH &amp;quot;CFB&amp;quot;">
            <a:extLst>
              <a:ext uri="{FF2B5EF4-FFF2-40B4-BE49-F238E27FC236}">
                <a16:creationId xmlns:a16="http://schemas.microsoft.com/office/drawing/2014/main" id="{14B5005D-3661-4B67-85E1-A6084BCD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25" y="2656936"/>
            <a:ext cx="3697282" cy="246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581945A-B8B6-4DC9-807B-834B1AA4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93" y="1841544"/>
            <a:ext cx="7699807" cy="454655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Young, H. D., Freedman, R. A., Ford, A. L., Flores, F. V. A., &amp; Rubio, P. A. (2009). Sears-Zemansky, Física universitaria, decimosegunda edición, volumen 1. Naucalpan de Juárez: Addison-Wesley. 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Bedford, A. &amp; Fowler, W. (2008). Mecánica para la ingeniería: Estática. México D.F.: Pearson </a:t>
            </a:r>
            <a:r>
              <a:rPr lang="es-PE" sz="2400">
                <a:latin typeface="Times New Roman" panose="02020603050405020304" pitchFamily="18" charset="0"/>
                <a:cs typeface="Times New Roman" panose="02020603050405020304" pitchFamily="18" charset="0"/>
              </a:rPr>
              <a:t>Educación.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Tippens, P. (2007). Física, Conceptos y Aplicaciones. Séptima edición. Mac Graw Hill interamericana.</a:t>
            </a:r>
          </a:p>
          <a:p>
            <a:pPr marL="0" indent="0" algn="just">
              <a:buNone/>
              <a:defRPr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Serway, R. &amp; Jewet, J. (2009). Física para ciencias e ingeniería. Sétima edición internacional. Thompson editores. </a:t>
            </a:r>
          </a:p>
        </p:txBody>
      </p:sp>
    </p:spTree>
    <p:extLst>
      <p:ext uri="{BB962C8B-B14F-4D97-AF65-F5344CB8AC3E}">
        <p14:creationId xmlns:p14="http://schemas.microsoft.com/office/powerpoint/2010/main" val="63123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90D6C851-4F90-904F-9550-15877EC8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4" y="1925954"/>
            <a:ext cx="243046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9524" tIns="0" rIns="19841" bIns="0" anchor="ctr"/>
          <a:lstStyle/>
          <a:p>
            <a:pPr algn="ctr" eaLnBrk="1" hangingPunct="1">
              <a:spcBef>
                <a:spcPct val="0"/>
              </a:spcBef>
            </a:pPr>
            <a:r>
              <a:rPr lang="es-ES" sz="3000" dirty="0">
                <a:solidFill>
                  <a:srgbClr val="CC9900"/>
                </a:solidFill>
              </a:rPr>
              <a:t>CONTENIDO</a:t>
            </a:r>
            <a:endParaRPr lang="es-PE" sz="3000" dirty="0">
              <a:solidFill>
                <a:srgbClr val="CC9900"/>
              </a:solidFill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6E3E000F-D8AE-D54F-B47A-AC4E7C26E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3" y="1853152"/>
            <a:ext cx="471" cy="446529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F4ACC163-80C1-6C48-8C36-D8FAA04F91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789" y="1831208"/>
            <a:ext cx="2376488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DE50028-BDBD-4EAE-9E2D-FD7037CA4680}"/>
              </a:ext>
            </a:extLst>
          </p:cNvPr>
          <p:cNvSpPr/>
          <p:nvPr/>
        </p:nvSpPr>
        <p:spPr>
          <a:xfrm>
            <a:off x="3341158" y="1649639"/>
            <a:ext cx="8364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TRABAJO Y UNIDADES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37FDCD9-47C9-47BF-8DF5-799ABF9DF8AA}"/>
              </a:ext>
            </a:extLst>
          </p:cNvPr>
          <p:cNvSpPr/>
          <p:nvPr/>
        </p:nvSpPr>
        <p:spPr>
          <a:xfrm>
            <a:off x="3341158" y="2694730"/>
            <a:ext cx="8364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POTENCIA Y UNIDADES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429C250-CCCB-C542-AFD6-775B9457B9B3}"/>
              </a:ext>
            </a:extLst>
          </p:cNvPr>
          <p:cNvSpPr/>
          <p:nvPr/>
        </p:nvSpPr>
        <p:spPr>
          <a:xfrm>
            <a:off x="3331780" y="3853183"/>
            <a:ext cx="8364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ENERGÍA CINÉTICA. TEOREMA DEL TRABAJO Y ENERGÍA CINÉTICA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5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91529-EF80-44D9-A065-257EB8CE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18855385-B284-EA4F-9974-7221177F7666}" type="slidenum">
              <a:rPr lang="es-ES_tradnl" smtClean="0"/>
              <a:t>4</a:t>
            </a:fld>
            <a:endParaRPr lang="es-ES_tradnl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91AF8E7-03C1-474A-B177-FB5A99446D30}"/>
              </a:ext>
            </a:extLst>
          </p:cNvPr>
          <p:cNvSpPr>
            <a:spLocks noGrp="1"/>
          </p:cNvSpPr>
          <p:nvPr/>
        </p:nvSpPr>
        <p:spPr>
          <a:xfrm>
            <a:off x="712313" y="18231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6600" b="1" dirty="0">
                <a:solidFill>
                  <a:srgbClr val="0070C0"/>
                </a:solidFill>
              </a:rPr>
              <a:t>PRIMERA PARTE</a:t>
            </a:r>
          </a:p>
          <a:p>
            <a:pPr marL="0" indent="0">
              <a:buNone/>
            </a:pPr>
            <a:endParaRPr lang="es-419" sz="6600" b="1" dirty="0"/>
          </a:p>
          <a:p>
            <a:pPr marL="0" indent="0">
              <a:buNone/>
            </a:pPr>
            <a:r>
              <a:rPr lang="es-419" sz="6000" b="1" dirty="0">
                <a:solidFill>
                  <a:srgbClr val="C00000"/>
                </a:solidFill>
              </a:rPr>
              <a:t>Trabajo</a:t>
            </a:r>
            <a:endParaRPr lang="es-P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E1B3AFB-6BA5-494F-9D07-0BE08DA25E59}"/>
              </a:ext>
            </a:extLst>
          </p:cNvPr>
          <p:cNvCxnSpPr>
            <a:cxnSpLocks/>
          </p:cNvCxnSpPr>
          <p:nvPr/>
        </p:nvCxnSpPr>
        <p:spPr>
          <a:xfrm>
            <a:off x="-6124543" y="4234126"/>
            <a:ext cx="209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40F7241-BEF4-7748-B2D8-8F7ACC98423C}"/>
              </a:ext>
            </a:extLst>
          </p:cNvPr>
          <p:cNvCxnSpPr>
            <a:cxnSpLocks/>
          </p:cNvCxnSpPr>
          <p:nvPr/>
        </p:nvCxnSpPr>
        <p:spPr>
          <a:xfrm>
            <a:off x="-6124543" y="3677866"/>
            <a:ext cx="209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object 2">
            <a:extLst>
              <a:ext uri="{FF2B5EF4-FFF2-40B4-BE49-F238E27FC236}">
                <a16:creationId xmlns:a16="http://schemas.microsoft.com/office/drawing/2014/main" id="{E73342F9-06A5-E101-2DA1-619F22920DDD}"/>
              </a:ext>
            </a:extLst>
          </p:cNvPr>
          <p:cNvGrpSpPr/>
          <p:nvPr/>
        </p:nvGrpSpPr>
        <p:grpSpPr>
          <a:xfrm>
            <a:off x="5183905" y="4630371"/>
            <a:ext cx="5772150" cy="1125723"/>
            <a:chOff x="1533144" y="5510784"/>
            <a:chExt cx="5772150" cy="1374140"/>
          </a:xfrm>
        </p:grpSpPr>
        <p:pic>
          <p:nvPicPr>
            <p:cNvPr id="26" name="object 3">
              <a:extLst>
                <a:ext uri="{FF2B5EF4-FFF2-40B4-BE49-F238E27FC236}">
                  <a16:creationId xmlns:a16="http://schemas.microsoft.com/office/drawing/2014/main" id="{695BC54D-BE83-A58A-24B6-BE9E7A19BBF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9344" y="5587746"/>
              <a:ext cx="5618987" cy="1220724"/>
            </a:xfrm>
            <a:prstGeom prst="rect">
              <a:avLst/>
            </a:prstGeom>
          </p:spPr>
        </p:pic>
        <p:pic>
          <p:nvPicPr>
            <p:cNvPr id="27" name="object 4">
              <a:extLst>
                <a:ext uri="{FF2B5EF4-FFF2-40B4-BE49-F238E27FC236}">
                  <a16:creationId xmlns:a16="http://schemas.microsoft.com/office/drawing/2014/main" id="{321B9AE2-C58A-DEE1-68FA-D5CB4F61136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510784"/>
              <a:ext cx="5772150" cy="76961"/>
            </a:xfrm>
            <a:prstGeom prst="rect">
              <a:avLst/>
            </a:prstGeom>
          </p:spPr>
        </p:pic>
        <p:pic>
          <p:nvPicPr>
            <p:cNvPr id="28" name="object 5">
              <a:extLst>
                <a:ext uri="{FF2B5EF4-FFF2-40B4-BE49-F238E27FC236}">
                  <a16:creationId xmlns:a16="http://schemas.microsoft.com/office/drawing/2014/main" id="{E7374C6C-46C0-CFF0-D64E-5F8449A067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3906" y="6808470"/>
              <a:ext cx="5770625" cy="76200"/>
            </a:xfrm>
            <a:prstGeom prst="rect">
              <a:avLst/>
            </a:prstGeom>
          </p:spPr>
        </p:pic>
        <p:pic>
          <p:nvPicPr>
            <p:cNvPr id="33" name="object 6">
              <a:extLst>
                <a:ext uri="{FF2B5EF4-FFF2-40B4-BE49-F238E27FC236}">
                  <a16:creationId xmlns:a16="http://schemas.microsoft.com/office/drawing/2014/main" id="{1E98A225-6221-449A-91FE-D9807B6269C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3144" y="5511546"/>
              <a:ext cx="76200" cy="1373124"/>
            </a:xfrm>
            <a:prstGeom prst="rect">
              <a:avLst/>
            </a:prstGeom>
          </p:spPr>
        </p:pic>
        <p:pic>
          <p:nvPicPr>
            <p:cNvPr id="35" name="object 7">
              <a:extLst>
                <a:ext uri="{FF2B5EF4-FFF2-40B4-BE49-F238E27FC236}">
                  <a16:creationId xmlns:a16="http://schemas.microsoft.com/office/drawing/2014/main" id="{36C091F0-2BB2-029B-7A05-75A90F2655D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8332" y="5511546"/>
              <a:ext cx="76962" cy="1373124"/>
            </a:xfrm>
            <a:prstGeom prst="rect">
              <a:avLst/>
            </a:prstGeom>
          </p:spPr>
        </p:pic>
      </p:grpSp>
      <p:sp>
        <p:nvSpPr>
          <p:cNvPr id="36" name="object 8">
            <a:extLst>
              <a:ext uri="{FF2B5EF4-FFF2-40B4-BE49-F238E27FC236}">
                <a16:creationId xmlns:a16="http://schemas.microsoft.com/office/drawing/2014/main" id="{8E163897-9ACC-6078-BD53-B0B4B262C9EC}"/>
              </a:ext>
            </a:extLst>
          </p:cNvPr>
          <p:cNvSpPr txBox="1"/>
          <p:nvPr/>
        </p:nvSpPr>
        <p:spPr>
          <a:xfrm>
            <a:off x="5419616" y="4737014"/>
            <a:ext cx="5165725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just">
              <a:lnSpc>
                <a:spcPts val="1900"/>
              </a:lnSpc>
            </a:pP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Se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efectúa</a:t>
            </a:r>
            <a:r>
              <a:rPr sz="20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trabajo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para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 err="1">
                <a:solidFill>
                  <a:srgbClr val="FFFF00"/>
                </a:solidFill>
                <a:latin typeface="Calibri"/>
                <a:cs typeface="Calibri"/>
              </a:rPr>
              <a:t>levantar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 err="1">
                <a:solidFill>
                  <a:srgbClr val="FFFF00"/>
                </a:solidFill>
                <a:latin typeface="Calibri"/>
                <a:cs typeface="Calibri"/>
              </a:rPr>
              <a:t>pesas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s-ES" sz="2000" b="1" spc="-5" dirty="0">
                <a:solidFill>
                  <a:srgbClr val="FFFF00"/>
                </a:solidFill>
                <a:latin typeface="Calibri"/>
                <a:cs typeface="Calibri"/>
              </a:rPr>
              <a:t>Mientras </a:t>
            </a:r>
            <a:r>
              <a:rPr sz="2000" b="1" spc="-5" dirty="0" err="1">
                <a:solidFill>
                  <a:srgbClr val="FFFF00"/>
                </a:solidFill>
                <a:latin typeface="Calibri"/>
                <a:cs typeface="Calibri"/>
              </a:rPr>
              <a:t>más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alto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Calibri"/>
                <a:cs typeface="Calibri"/>
              </a:rPr>
              <a:t>es el pesista,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lang="es-ES" sz="2000" b="1" spc="-10" dirty="0" err="1">
                <a:solidFill>
                  <a:srgbClr val="FFFF00"/>
                </a:solidFill>
                <a:latin typeface="Calibri"/>
                <a:cs typeface="Calibri"/>
              </a:rPr>
              <a:t>iene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que </a:t>
            </a:r>
            <a:r>
              <a:rPr sz="2000" b="1" spc="-5" dirty="0" err="1">
                <a:solidFill>
                  <a:srgbClr val="FFFF00"/>
                </a:solidFill>
                <a:latin typeface="Calibri"/>
                <a:cs typeface="Calibri"/>
              </a:rPr>
              <a:t>realiz</a:t>
            </a:r>
            <a:r>
              <a:rPr lang="es-PE" sz="2000" b="1" spc="-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r </a:t>
            </a:r>
            <a:r>
              <a:rPr sz="2000" b="1" spc="-5" dirty="0" err="1">
                <a:solidFill>
                  <a:srgbClr val="FFFF00"/>
                </a:solidFill>
                <a:latin typeface="Calibri"/>
                <a:cs typeface="Calibri"/>
              </a:rPr>
              <a:t>más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5" dirty="0" err="1">
                <a:solidFill>
                  <a:srgbClr val="FFFF00"/>
                </a:solidFill>
                <a:latin typeface="Calibri"/>
                <a:cs typeface="Calibri"/>
              </a:rPr>
              <a:t>trabajo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para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levantar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las </a:t>
            </a:r>
            <a:r>
              <a:rPr sz="2000" b="1" spc="-43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pesas </a:t>
            </a:r>
            <a:r>
              <a:rPr sz="2000" b="1" spc="-10" dirty="0" err="1">
                <a:solidFill>
                  <a:srgbClr val="FFFF00"/>
                </a:solidFill>
                <a:latin typeface="Calibri"/>
                <a:cs typeface="Calibri"/>
              </a:rPr>
              <a:t>sobre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s-ES" sz="2000" b="1" spc="-5" dirty="0">
                <a:solidFill>
                  <a:srgbClr val="FFFF00"/>
                </a:solidFill>
                <a:latin typeface="Calibri"/>
                <a:cs typeface="Calibri"/>
              </a:rPr>
              <a:t>su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cabeza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F417EB1F-1E28-D552-A7E5-448868AD228E}"/>
              </a:ext>
            </a:extLst>
          </p:cNvPr>
          <p:cNvSpPr/>
          <p:nvPr/>
        </p:nvSpPr>
        <p:spPr>
          <a:xfrm>
            <a:off x="4904298" y="3137794"/>
            <a:ext cx="1743710" cy="1371600"/>
          </a:xfrm>
          <a:custGeom>
            <a:avLst/>
            <a:gdLst/>
            <a:ahLst/>
            <a:cxnLst/>
            <a:rect l="l" t="t" r="r" b="b"/>
            <a:pathLst>
              <a:path w="1743709" h="1371600">
                <a:moveTo>
                  <a:pt x="1743455" y="914400"/>
                </a:moveTo>
                <a:lnTo>
                  <a:pt x="1462277" y="914400"/>
                </a:lnTo>
                <a:lnTo>
                  <a:pt x="1445210" y="866533"/>
                </a:lnTo>
                <a:lnTo>
                  <a:pt x="1426575" y="819635"/>
                </a:lnTo>
                <a:lnTo>
                  <a:pt x="1406411" y="773736"/>
                </a:lnTo>
                <a:lnTo>
                  <a:pt x="1384755" y="728863"/>
                </a:lnTo>
                <a:lnTo>
                  <a:pt x="1361646" y="685044"/>
                </a:lnTo>
                <a:lnTo>
                  <a:pt x="1337122" y="642307"/>
                </a:lnTo>
                <a:lnTo>
                  <a:pt x="1311222" y="600682"/>
                </a:lnTo>
                <a:lnTo>
                  <a:pt x="1283982" y="560196"/>
                </a:lnTo>
                <a:lnTo>
                  <a:pt x="1255442" y="520877"/>
                </a:lnTo>
                <a:lnTo>
                  <a:pt x="1225640" y="482754"/>
                </a:lnTo>
                <a:lnTo>
                  <a:pt x="1194614" y="445854"/>
                </a:lnTo>
                <a:lnTo>
                  <a:pt x="1162402" y="410207"/>
                </a:lnTo>
                <a:lnTo>
                  <a:pt x="1129041" y="375841"/>
                </a:lnTo>
                <a:lnTo>
                  <a:pt x="1094571" y="342783"/>
                </a:lnTo>
                <a:lnTo>
                  <a:pt x="1059030" y="311062"/>
                </a:lnTo>
                <a:lnTo>
                  <a:pt x="1022455" y="280707"/>
                </a:lnTo>
                <a:lnTo>
                  <a:pt x="984884" y="251745"/>
                </a:lnTo>
                <a:lnTo>
                  <a:pt x="946357" y="224205"/>
                </a:lnTo>
                <a:lnTo>
                  <a:pt x="906911" y="198115"/>
                </a:lnTo>
                <a:lnTo>
                  <a:pt x="866584" y="173504"/>
                </a:lnTo>
                <a:lnTo>
                  <a:pt x="825414" y="150399"/>
                </a:lnTo>
                <a:lnTo>
                  <a:pt x="783440" y="128829"/>
                </a:lnTo>
                <a:lnTo>
                  <a:pt x="740699" y="108822"/>
                </a:lnTo>
                <a:lnTo>
                  <a:pt x="697230" y="90407"/>
                </a:lnTo>
                <a:lnTo>
                  <a:pt x="653071" y="73611"/>
                </a:lnTo>
                <a:lnTo>
                  <a:pt x="608261" y="58463"/>
                </a:lnTo>
                <a:lnTo>
                  <a:pt x="562836" y="44991"/>
                </a:lnTo>
                <a:lnTo>
                  <a:pt x="516836" y="33224"/>
                </a:lnTo>
                <a:lnTo>
                  <a:pt x="470299" y="23190"/>
                </a:lnTo>
                <a:lnTo>
                  <a:pt x="423262" y="14917"/>
                </a:lnTo>
                <a:lnTo>
                  <a:pt x="375764" y="8433"/>
                </a:lnTo>
                <a:lnTo>
                  <a:pt x="327843" y="3767"/>
                </a:lnTo>
                <a:lnTo>
                  <a:pt x="279538" y="946"/>
                </a:lnTo>
                <a:lnTo>
                  <a:pt x="230885" y="0"/>
                </a:lnTo>
                <a:lnTo>
                  <a:pt x="0" y="0"/>
                </a:lnTo>
                <a:lnTo>
                  <a:pt x="48652" y="946"/>
                </a:lnTo>
                <a:lnTo>
                  <a:pt x="96957" y="3767"/>
                </a:lnTo>
                <a:lnTo>
                  <a:pt x="144878" y="8433"/>
                </a:lnTo>
                <a:lnTo>
                  <a:pt x="192376" y="14917"/>
                </a:lnTo>
                <a:lnTo>
                  <a:pt x="239413" y="23190"/>
                </a:lnTo>
                <a:lnTo>
                  <a:pt x="285950" y="33224"/>
                </a:lnTo>
                <a:lnTo>
                  <a:pt x="331950" y="44991"/>
                </a:lnTo>
                <a:lnTo>
                  <a:pt x="377375" y="58463"/>
                </a:lnTo>
                <a:lnTo>
                  <a:pt x="422185" y="73611"/>
                </a:lnTo>
                <a:lnTo>
                  <a:pt x="466344" y="90407"/>
                </a:lnTo>
                <a:lnTo>
                  <a:pt x="509813" y="108822"/>
                </a:lnTo>
                <a:lnTo>
                  <a:pt x="552554" y="128829"/>
                </a:lnTo>
                <a:lnTo>
                  <a:pt x="594528" y="150399"/>
                </a:lnTo>
                <a:lnTo>
                  <a:pt x="635698" y="173504"/>
                </a:lnTo>
                <a:lnTo>
                  <a:pt x="676025" y="198115"/>
                </a:lnTo>
                <a:lnTo>
                  <a:pt x="715471" y="224205"/>
                </a:lnTo>
                <a:lnTo>
                  <a:pt x="753998" y="251745"/>
                </a:lnTo>
                <a:lnTo>
                  <a:pt x="791569" y="280707"/>
                </a:lnTo>
                <a:lnTo>
                  <a:pt x="828144" y="311062"/>
                </a:lnTo>
                <a:lnTo>
                  <a:pt x="863685" y="342783"/>
                </a:lnTo>
                <a:lnTo>
                  <a:pt x="898155" y="375841"/>
                </a:lnTo>
                <a:lnTo>
                  <a:pt x="931516" y="410207"/>
                </a:lnTo>
                <a:lnTo>
                  <a:pt x="963728" y="445854"/>
                </a:lnTo>
                <a:lnTo>
                  <a:pt x="994754" y="482754"/>
                </a:lnTo>
                <a:lnTo>
                  <a:pt x="1024556" y="520877"/>
                </a:lnTo>
                <a:lnTo>
                  <a:pt x="1053096" y="560196"/>
                </a:lnTo>
                <a:lnTo>
                  <a:pt x="1080336" y="600682"/>
                </a:lnTo>
                <a:lnTo>
                  <a:pt x="1106236" y="642307"/>
                </a:lnTo>
                <a:lnTo>
                  <a:pt x="1130760" y="685044"/>
                </a:lnTo>
                <a:lnTo>
                  <a:pt x="1153869" y="728863"/>
                </a:lnTo>
                <a:lnTo>
                  <a:pt x="1175525" y="773736"/>
                </a:lnTo>
                <a:lnTo>
                  <a:pt x="1195689" y="819635"/>
                </a:lnTo>
                <a:lnTo>
                  <a:pt x="1214324" y="866533"/>
                </a:lnTo>
                <a:lnTo>
                  <a:pt x="1231391" y="914400"/>
                </a:lnTo>
                <a:lnTo>
                  <a:pt x="950213" y="914400"/>
                </a:lnTo>
                <a:lnTo>
                  <a:pt x="1421129" y="1371600"/>
                </a:lnTo>
                <a:lnTo>
                  <a:pt x="1743455" y="91440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EF7FD42-D156-DF48-152C-8C1A8D464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183" y="579592"/>
            <a:ext cx="9435547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SITUACIÓN MOTIVADORA</a:t>
            </a:r>
            <a:endParaRPr lang="es-ES" altLang="es-P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Hombre Levantando Pesas Ejercicio PNG ,dibujos Ejercicio, Hombre, Deporte  PNG Imagen para Descarga Gratuita | Pngtree">
            <a:extLst>
              <a:ext uri="{FF2B5EF4-FFF2-40B4-BE49-F238E27FC236}">
                <a16:creationId xmlns:a16="http://schemas.microsoft.com/office/drawing/2014/main" id="{C7B0D0CE-3DD3-414A-A69A-50CDF5DE2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64" y="1858884"/>
            <a:ext cx="4484834" cy="44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ujer joven en el gimnasio levantando pesas 10942909 Foto de stock en  Vecteezy">
            <a:extLst>
              <a:ext uri="{FF2B5EF4-FFF2-40B4-BE49-F238E27FC236}">
                <a16:creationId xmlns:a16="http://schemas.microsoft.com/office/drawing/2014/main" id="{4A12DAAB-DA86-4923-BFA9-FDBD74C31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616" y="1664767"/>
            <a:ext cx="3649725" cy="243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6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E1B3AFB-6BA5-494F-9D07-0BE08DA25E59}"/>
              </a:ext>
            </a:extLst>
          </p:cNvPr>
          <p:cNvCxnSpPr>
            <a:cxnSpLocks/>
          </p:cNvCxnSpPr>
          <p:nvPr/>
        </p:nvCxnSpPr>
        <p:spPr>
          <a:xfrm>
            <a:off x="-6124543" y="4234126"/>
            <a:ext cx="209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40F7241-BEF4-7748-B2D8-8F7ACC98423C}"/>
              </a:ext>
            </a:extLst>
          </p:cNvPr>
          <p:cNvCxnSpPr>
            <a:cxnSpLocks/>
          </p:cNvCxnSpPr>
          <p:nvPr/>
        </p:nvCxnSpPr>
        <p:spPr>
          <a:xfrm>
            <a:off x="-6124543" y="3677866"/>
            <a:ext cx="209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4">
            <a:extLst>
              <a:ext uri="{FF2B5EF4-FFF2-40B4-BE49-F238E27FC236}">
                <a16:creationId xmlns:a16="http://schemas.microsoft.com/office/drawing/2014/main" id="{6EF7FD42-D156-DF48-152C-8C1A8D464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183" y="579592"/>
            <a:ext cx="9435547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419" sz="2800" b="1" dirty="0">
                <a:solidFill>
                  <a:schemeClr val="bg1"/>
                </a:solidFill>
                <a:latin typeface="Calibri"/>
                <a:cs typeface="Calibri"/>
              </a:rPr>
              <a:t>ANALICEMOS</a:t>
            </a:r>
            <a:endParaRPr lang="es-ES" altLang="es-P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El Hombre Empuja Una Caja Grande Stock de ilustración - Ilustración de  gente, envase: 1108226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173" y="2638367"/>
            <a:ext cx="3054311" cy="93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8264"/>
          <a:stretch/>
        </p:blipFill>
        <p:spPr>
          <a:xfrm>
            <a:off x="343808" y="1697897"/>
            <a:ext cx="2476500" cy="244659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3808" y="3621977"/>
            <a:ext cx="11520676" cy="5225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/>
          <p:cNvSpPr txBox="1"/>
          <p:nvPr/>
        </p:nvSpPr>
        <p:spPr>
          <a:xfrm>
            <a:off x="343808" y="4172482"/>
            <a:ext cx="11520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dirty="0"/>
              <a:t>Si el taller de autos estuviese más lejos, ¿la persona realizaría el </a:t>
            </a:r>
            <a:r>
              <a:rPr lang="es-419" sz="4000" dirty="0">
                <a:solidFill>
                  <a:srgbClr val="FF0000"/>
                </a:solidFill>
              </a:rPr>
              <a:t>mismo trabajo </a:t>
            </a:r>
            <a:r>
              <a:rPr lang="es-419" sz="4000" dirty="0"/>
              <a:t>para desplazar el auto?</a:t>
            </a:r>
            <a:endParaRPr lang="es-PE" sz="4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43808" y="5561294"/>
            <a:ext cx="11520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dirty="0"/>
              <a:t>Respuesta: </a:t>
            </a:r>
            <a:r>
              <a:rPr lang="es-419" sz="4000" dirty="0">
                <a:solidFill>
                  <a:srgbClr val="FF0000"/>
                </a:solidFill>
              </a:rPr>
              <a:t>NO</a:t>
            </a:r>
            <a:r>
              <a:rPr lang="es-419" sz="4000" dirty="0"/>
              <a:t>, y eso significa que el </a:t>
            </a:r>
            <a:r>
              <a:rPr lang="es-419" sz="4000" dirty="0">
                <a:solidFill>
                  <a:srgbClr val="FF0000"/>
                </a:solidFill>
              </a:rPr>
              <a:t>trabajo dependerá del</a:t>
            </a:r>
            <a:r>
              <a:rPr lang="es-419" sz="4000" dirty="0"/>
              <a:t> </a:t>
            </a:r>
            <a:r>
              <a:rPr lang="es-419" sz="4000" dirty="0">
                <a:solidFill>
                  <a:srgbClr val="FF0000"/>
                </a:solidFill>
              </a:rPr>
              <a:t>desplazamiento</a:t>
            </a:r>
            <a:r>
              <a:rPr lang="es-419" sz="4000" dirty="0"/>
              <a:t>.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329905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4944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E1B3AFB-6BA5-494F-9D07-0BE08DA25E59}"/>
              </a:ext>
            </a:extLst>
          </p:cNvPr>
          <p:cNvCxnSpPr>
            <a:cxnSpLocks/>
          </p:cNvCxnSpPr>
          <p:nvPr/>
        </p:nvCxnSpPr>
        <p:spPr>
          <a:xfrm>
            <a:off x="-6124543" y="4234126"/>
            <a:ext cx="209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40F7241-BEF4-7748-B2D8-8F7ACC98423C}"/>
              </a:ext>
            </a:extLst>
          </p:cNvPr>
          <p:cNvCxnSpPr>
            <a:cxnSpLocks/>
          </p:cNvCxnSpPr>
          <p:nvPr/>
        </p:nvCxnSpPr>
        <p:spPr>
          <a:xfrm>
            <a:off x="-6124543" y="3677866"/>
            <a:ext cx="209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4">
            <a:extLst>
              <a:ext uri="{FF2B5EF4-FFF2-40B4-BE49-F238E27FC236}">
                <a16:creationId xmlns:a16="http://schemas.microsoft.com/office/drawing/2014/main" id="{6EF7FD42-D156-DF48-152C-8C1A8D464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183" y="579592"/>
            <a:ext cx="9435547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TRABAJO</a:t>
            </a:r>
            <a:endParaRPr lang="es-ES" altLang="es-P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CBB2B7-7880-B0C8-E558-502ECE849BFA}"/>
              </a:ext>
            </a:extLst>
          </p:cNvPr>
          <p:cNvSpPr txBox="1"/>
          <p:nvPr/>
        </p:nvSpPr>
        <p:spPr>
          <a:xfrm>
            <a:off x="397462" y="1490092"/>
            <a:ext cx="11195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419" sz="2400" dirty="0">
                <a:solidFill>
                  <a:srgbClr val="0070C0"/>
                </a:solidFill>
                <a:latin typeface="Tekton Pro" pitchFamily="34" charset="0"/>
              </a:rPr>
              <a:t>Se realiza un </a:t>
            </a:r>
            <a:r>
              <a:rPr lang="es-419" sz="2400" b="1" dirty="0">
                <a:solidFill>
                  <a:srgbClr val="0070C0"/>
                </a:solidFill>
                <a:latin typeface="Tekton Pro" pitchFamily="34" charset="0"/>
              </a:rPr>
              <a:t>trabajo</a:t>
            </a:r>
            <a:r>
              <a:rPr lang="es-419" sz="2400" dirty="0">
                <a:solidFill>
                  <a:srgbClr val="0070C0"/>
                </a:solidFill>
                <a:latin typeface="Tekton Pro" pitchFamily="34" charset="0"/>
              </a:rPr>
              <a:t>, cuando hay un </a:t>
            </a:r>
            <a:r>
              <a:rPr lang="es-419" sz="2400" b="1" dirty="0">
                <a:solidFill>
                  <a:srgbClr val="0070C0"/>
                </a:solidFill>
                <a:latin typeface="Tekton Pro" pitchFamily="34" charset="0"/>
              </a:rPr>
              <a:t>desplazamiento</a:t>
            </a:r>
            <a:r>
              <a:rPr lang="es-419" sz="2400" dirty="0">
                <a:solidFill>
                  <a:srgbClr val="0070C0"/>
                </a:solidFill>
                <a:latin typeface="Tekton Pro" pitchFamily="34" charset="0"/>
              </a:rPr>
              <a:t> del centro de masas del cuerpo sobre el que se aplica una </a:t>
            </a:r>
            <a:r>
              <a:rPr lang="es-419" sz="2400" b="1" dirty="0">
                <a:solidFill>
                  <a:srgbClr val="0070C0"/>
                </a:solidFill>
                <a:latin typeface="Tekton Pro" pitchFamily="34" charset="0"/>
              </a:rPr>
              <a:t>fuerza</a:t>
            </a:r>
            <a:r>
              <a:rPr lang="es-419" sz="2400" dirty="0">
                <a:solidFill>
                  <a:srgbClr val="0070C0"/>
                </a:solidFill>
                <a:latin typeface="Tekton Pro" pitchFamily="34" charset="0"/>
              </a:rPr>
              <a:t>, en la dirección de dicha fuerza</a:t>
            </a:r>
            <a:r>
              <a:rPr lang="es-CO" sz="2400" dirty="0">
                <a:solidFill>
                  <a:srgbClr val="0070C0"/>
                </a:solidFill>
                <a:latin typeface="Tekton Pro" pitchFamily="34" charset="0"/>
              </a:rPr>
              <a:t>.</a:t>
            </a:r>
          </a:p>
        </p:txBody>
      </p:sp>
      <p:pic>
        <p:nvPicPr>
          <p:cNvPr id="7" name="Picture 2" descr="▷ Niños y Niñas: Imágenes Animadas, Gifs y Animaciones ¡100% GRATIS!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286" y="3360698"/>
            <a:ext cx="1551431" cy="136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1CBB2B7-7880-B0C8-E558-502ECE849BFA}"/>
              </a:ext>
            </a:extLst>
          </p:cNvPr>
          <p:cNvSpPr txBox="1"/>
          <p:nvPr/>
        </p:nvSpPr>
        <p:spPr>
          <a:xfrm>
            <a:off x="8876064" y="4267107"/>
            <a:ext cx="27066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2000" dirty="0">
                <a:latin typeface="Tekton Pro" pitchFamily="34" charset="0"/>
              </a:rPr>
              <a:t>C</a:t>
            </a:r>
            <a:r>
              <a:rPr lang="es-419" sz="2000" dirty="0">
                <a:latin typeface="Tekton Pro" pitchFamily="34" charset="0"/>
              </a:rPr>
              <a:t>uando nos desplazamos de un lugar a otro, realizamos trabajo</a:t>
            </a:r>
            <a:endParaRPr lang="es-CO" sz="2000" dirty="0">
              <a:latin typeface="Tekton Pro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CBB2B7-7880-B0C8-E558-502ECE849BFA}"/>
              </a:ext>
            </a:extLst>
          </p:cNvPr>
          <p:cNvSpPr txBox="1"/>
          <p:nvPr/>
        </p:nvSpPr>
        <p:spPr>
          <a:xfrm>
            <a:off x="302167" y="4692297"/>
            <a:ext cx="25686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2000" dirty="0">
                <a:latin typeface="Tekton Pro" pitchFamily="34" charset="0"/>
              </a:rPr>
              <a:t>C</a:t>
            </a:r>
            <a:r>
              <a:rPr lang="es-419" sz="2000" dirty="0">
                <a:latin typeface="Tekton Pro" pitchFamily="34" charset="0"/>
              </a:rPr>
              <a:t>uando se jalamos un coche, realizamos trabajo</a:t>
            </a:r>
            <a:endParaRPr lang="es-CO" sz="2000" dirty="0">
              <a:latin typeface="Tekton Pro" pitchFamily="34" charset="0"/>
            </a:endParaRPr>
          </a:p>
        </p:txBody>
      </p:sp>
      <p:pic>
        <p:nvPicPr>
          <p:cNvPr id="5128" name="Picture 8" descr="Repaso de fuerzas | Flashcard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5" y="2964379"/>
            <a:ext cx="2568696" cy="161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redondeado 8"/>
          <p:cNvSpPr/>
          <p:nvPr/>
        </p:nvSpPr>
        <p:spPr>
          <a:xfrm>
            <a:off x="290286" y="1490092"/>
            <a:ext cx="11302999" cy="117211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359AB3D-2636-465C-B28A-8757619785B7}"/>
              </a:ext>
            </a:extLst>
          </p:cNvPr>
          <p:cNvGrpSpPr/>
          <p:nvPr/>
        </p:nvGrpSpPr>
        <p:grpSpPr>
          <a:xfrm>
            <a:off x="3616077" y="3089394"/>
            <a:ext cx="4514773" cy="3013610"/>
            <a:chOff x="3623387" y="3555269"/>
            <a:chExt cx="4514773" cy="3013610"/>
          </a:xfrm>
        </p:grpSpPr>
        <p:pic>
          <p:nvPicPr>
            <p:cNvPr id="1026" name="Picture 2" descr="Movimiento De Una Postura De Un Hombre Levantando Una Caja Aislada En Fondo  Blanco Imagen de archivo - Imagen de seguridad, pesado: 229768679">
              <a:extLst>
                <a:ext uri="{FF2B5EF4-FFF2-40B4-BE49-F238E27FC236}">
                  <a16:creationId xmlns:a16="http://schemas.microsoft.com/office/drawing/2014/main" id="{E6F52955-5722-46CF-9B57-A1380FCC0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387" y="3555269"/>
              <a:ext cx="4514773" cy="3013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91CBB2B7-7880-B0C8-E558-502ECE849BFA}"/>
                </a:ext>
              </a:extLst>
            </p:cNvPr>
            <p:cNvSpPr txBox="1"/>
            <p:nvPr/>
          </p:nvSpPr>
          <p:spPr>
            <a:xfrm>
              <a:off x="4271537" y="3677866"/>
              <a:ext cx="288862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s-419" sz="2400" dirty="0">
                  <a:latin typeface="Tekton Pro" pitchFamily="34" charset="0"/>
                </a:rPr>
                <a:t>Al levantar una caja, realizamos trabajo</a:t>
              </a:r>
              <a:endParaRPr lang="es-CO" sz="2400" dirty="0">
                <a:latin typeface="Tekton Pro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9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E1B3AFB-6BA5-494F-9D07-0BE08DA25E59}"/>
              </a:ext>
            </a:extLst>
          </p:cNvPr>
          <p:cNvCxnSpPr>
            <a:cxnSpLocks/>
          </p:cNvCxnSpPr>
          <p:nvPr/>
        </p:nvCxnSpPr>
        <p:spPr>
          <a:xfrm>
            <a:off x="-6124543" y="4234126"/>
            <a:ext cx="209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40F7241-BEF4-7748-B2D8-8F7ACC98423C}"/>
              </a:ext>
            </a:extLst>
          </p:cNvPr>
          <p:cNvCxnSpPr>
            <a:cxnSpLocks/>
          </p:cNvCxnSpPr>
          <p:nvPr/>
        </p:nvCxnSpPr>
        <p:spPr>
          <a:xfrm>
            <a:off x="-6124543" y="3677866"/>
            <a:ext cx="209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1CBB2B7-7880-B0C8-E558-502ECE849BFA}"/>
                  </a:ext>
                </a:extLst>
              </p:cNvPr>
              <p:cNvSpPr txBox="1"/>
              <p:nvPr/>
            </p:nvSpPr>
            <p:spPr>
              <a:xfrm>
                <a:off x="498088" y="1446019"/>
                <a:ext cx="11195823" cy="954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s-419" sz="2400" dirty="0">
                    <a:latin typeface="Tekton Pro" pitchFamily="34" charset="0"/>
                  </a:rPr>
                  <a:t>El trabajo (</a:t>
                </a:r>
                <a:r>
                  <a:rPr lang="es-419" sz="2400" b="1" dirty="0">
                    <a:latin typeface="Tekton Pro" pitchFamily="34" charset="0"/>
                  </a:rPr>
                  <a:t>W</a:t>
                </a:r>
                <a:r>
                  <a:rPr lang="es-419" sz="2400" dirty="0">
                    <a:latin typeface="Tekton Pro" pitchFamily="34" charset="0"/>
                  </a:rPr>
                  <a:t>) que realiza una fuerza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419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</m:oMath>
                </a14:m>
                <a:r>
                  <a:rPr lang="es-419" sz="2400" dirty="0">
                    <a:latin typeface="Tekton Pro" pitchFamily="34" charset="0"/>
                  </a:rPr>
                  <a:t>), es una </a:t>
                </a:r>
                <a:r>
                  <a:rPr lang="es-419" sz="2400" b="1" dirty="0">
                    <a:latin typeface="Tekton Pro" pitchFamily="34" charset="0"/>
                  </a:rPr>
                  <a:t>magnitud escalar</a:t>
                </a:r>
                <a:r>
                  <a:rPr lang="es-419" sz="2400" dirty="0">
                    <a:latin typeface="Tekton Pro" pitchFamily="34" charset="0"/>
                  </a:rPr>
                  <a:t>, mientras que la fuerza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419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</m:oMath>
                </a14:m>
                <a:r>
                  <a:rPr lang="es-419" sz="2400" dirty="0">
                    <a:latin typeface="Tekton Pro" pitchFamily="34" charset="0"/>
                  </a:rPr>
                  <a:t>) y el desplazamiento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419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acc>
                  </m:oMath>
                </a14:m>
                <a:r>
                  <a:rPr lang="es-419" sz="2400" dirty="0">
                    <a:latin typeface="Tekton Pro" pitchFamily="34" charset="0"/>
                  </a:rPr>
                  <a:t>) son </a:t>
                </a:r>
                <a:r>
                  <a:rPr lang="es-419" sz="2400" b="1" dirty="0">
                    <a:latin typeface="Tekton Pro" pitchFamily="34" charset="0"/>
                  </a:rPr>
                  <a:t>vectores</a:t>
                </a:r>
                <a:r>
                  <a:rPr lang="es-CO" sz="2400" dirty="0">
                    <a:latin typeface="Tekton Pro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1CBB2B7-7880-B0C8-E558-502ECE849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88" y="1446019"/>
                <a:ext cx="11195823" cy="954813"/>
              </a:xfrm>
              <a:prstGeom prst="rect">
                <a:avLst/>
              </a:prstGeom>
              <a:blipFill>
                <a:blip r:embed="rId2"/>
                <a:stretch>
                  <a:fillRect l="-871" t="-637" b="-1082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6">
            <a:extLst>
              <a:ext uri="{FF2B5EF4-FFF2-40B4-BE49-F238E27FC236}">
                <a16:creationId xmlns:a16="http://schemas.microsoft.com/office/drawing/2014/main" id="{316B6FAC-2565-E530-5362-F77086176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245" y="2669892"/>
            <a:ext cx="1905455" cy="56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C00000"/>
                </a:solidFill>
                <a:cs typeface="Times New Roman" pitchFamily="18" charset="0"/>
              </a:rPr>
              <a:t>Eje</a:t>
            </a:r>
            <a:r>
              <a:rPr lang="es-419" sz="2500" b="1" dirty="0" err="1">
                <a:solidFill>
                  <a:srgbClr val="C00000"/>
                </a:solidFill>
                <a:cs typeface="Times New Roman" pitchFamily="18" charset="0"/>
              </a:rPr>
              <a:t>mplo</a:t>
            </a:r>
            <a:r>
              <a:rPr lang="es-419" sz="2500" b="1" dirty="0">
                <a:solidFill>
                  <a:srgbClr val="C00000"/>
                </a:solidFill>
                <a:cs typeface="Times New Roman" pitchFamily="18" charset="0"/>
              </a:rPr>
              <a:t> 1</a:t>
            </a:r>
            <a:endParaRPr lang="es-PE" sz="25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1CBB2B7-7880-B0C8-E558-502ECE849BFA}"/>
                  </a:ext>
                </a:extLst>
              </p:cNvPr>
              <p:cNvSpPr txBox="1"/>
              <p:nvPr/>
            </p:nvSpPr>
            <p:spPr>
              <a:xfrm>
                <a:off x="955245" y="3212706"/>
                <a:ext cx="9481931" cy="930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419" sz="2400" dirty="0">
                    <a:latin typeface="Tekton Pro" pitchFamily="34" charset="0"/>
                  </a:rPr>
                  <a:t>Determinar el trabajo realizado por la fuerza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419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s-419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1" i="1" smtClean="0">
                        <a:latin typeface="Cambria Math" panose="02040503050406030204" pitchFamily="18" charset="0"/>
                      </a:rPr>
                      <m:t>𝟒𝟎</m:t>
                    </m:r>
                    <m:acc>
                      <m:accPr>
                        <m:chr m:val="⃗"/>
                        <m:ctrlPr>
                          <a:rPr lang="es-419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  <m:r>
                      <a:rPr lang="es-419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419" sz="2400" b="1" i="1" smtClean="0">
                        <a:latin typeface="Cambria Math" panose="02040503050406030204" pitchFamily="18" charset="0"/>
                      </a:rPr>
                      <m:t>𝟑𝟎</m:t>
                    </m:r>
                    <m:acc>
                      <m:accPr>
                        <m:chr m:val="⃗"/>
                        <m:ctrlPr>
                          <a:rPr lang="es-419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s-419" sz="2400" dirty="0">
                    <a:latin typeface="Tekton Pro" pitchFamily="34" charset="0"/>
                  </a:rPr>
                  <a:t>, al desplazarse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419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acc>
                    <m:r>
                      <a:rPr lang="es-419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1" i="1" smtClean="0">
                        <a:latin typeface="Cambria Math" panose="02040503050406030204" pitchFamily="18" charset="0"/>
                      </a:rPr>
                      <m:t>𝟐𝟓</m:t>
                    </m:r>
                    <m:acc>
                      <m:accPr>
                        <m:chr m:val="⃗"/>
                        <m:ctrlPr>
                          <a:rPr lang="es-419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  <m:r>
                      <a:rPr lang="es-419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419" sz="2400" b="1" i="1" smtClean="0">
                        <a:latin typeface="Cambria Math" panose="02040503050406030204" pitchFamily="18" charset="0"/>
                      </a:rPr>
                      <m:t>𝟎</m:t>
                    </m:r>
                    <m:acc>
                      <m:accPr>
                        <m:chr m:val="⃗"/>
                        <m:ctrlPr>
                          <a:rPr lang="es-419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s-419" sz="2400" dirty="0">
                    <a:latin typeface="Tekton Pro" pitchFamily="34" charset="0"/>
                  </a:rPr>
                  <a:t> en unidades SI.</a:t>
                </a:r>
                <a:endParaRPr lang="es-CO" sz="2400" dirty="0"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1CBB2B7-7880-B0C8-E558-502ECE849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45" y="3212706"/>
                <a:ext cx="9481931" cy="930319"/>
              </a:xfrm>
              <a:prstGeom prst="rect">
                <a:avLst/>
              </a:prstGeom>
              <a:blipFill>
                <a:blip r:embed="rId3"/>
                <a:stretch>
                  <a:fillRect l="-1029" t="-654" b="-1372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6209052" y="4742949"/>
                <a:ext cx="4020844" cy="423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419" sz="24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419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s-419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419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419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40;30</m:t>
                        </m:r>
                      </m:e>
                    </m:d>
                    <m:r>
                      <a:rPr lang="es-419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s-419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25, 0</m:t>
                        </m:r>
                      </m:e>
                    </m:d>
                  </m:oMath>
                </a14:m>
                <a:r>
                  <a:rPr lang="es-419" sz="2400" b="1" i="0" dirty="0">
                    <a:latin typeface="+mj-lt"/>
                  </a:rPr>
                  <a:t> </a:t>
                </a:r>
                <a:endParaRPr lang="es-PE" sz="2400" b="1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2" y="4742949"/>
                <a:ext cx="4020844" cy="4238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6">
            <a:extLst>
              <a:ext uri="{FF2B5EF4-FFF2-40B4-BE49-F238E27FC236}">
                <a16:creationId xmlns:a16="http://schemas.microsoft.com/office/drawing/2014/main" id="{316B6FAC-2565-E530-5362-F77086176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052" y="4024708"/>
            <a:ext cx="1905455" cy="56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419" sz="2500" b="1" dirty="0">
                <a:solidFill>
                  <a:srgbClr val="FF0000"/>
                </a:solidFill>
                <a:cs typeface="Times New Roman" pitchFamily="18" charset="0"/>
              </a:rPr>
              <a:t>Solución</a:t>
            </a:r>
            <a:endParaRPr lang="es-PE" sz="25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C2FC763-7F67-031C-41C1-92A2CEB8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083" y="579592"/>
            <a:ext cx="9645588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TRABAJO </a:t>
            </a:r>
            <a:r>
              <a:rPr lang="es-ES" sz="2800" b="1" spc="-10" dirty="0">
                <a:solidFill>
                  <a:schemeClr val="bg1"/>
                </a:solidFill>
                <a:latin typeface="Calibri"/>
                <a:cs typeface="Calibri"/>
              </a:rPr>
              <a:t>REALIZADO</a:t>
            </a:r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s-ES" sz="2800" b="1" spc="-5" dirty="0">
                <a:solidFill>
                  <a:schemeClr val="bg1"/>
                </a:solidFill>
                <a:latin typeface="Calibri"/>
                <a:cs typeface="Calibri"/>
              </a:rPr>
              <a:t>POR</a:t>
            </a:r>
            <a:r>
              <a:rPr lang="es-ES" sz="2800" b="1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UNA</a:t>
            </a:r>
            <a:r>
              <a:rPr lang="es-ES" sz="2800" b="1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s-ES" sz="2800" b="1" spc="-5" dirty="0">
                <a:solidFill>
                  <a:schemeClr val="bg1"/>
                </a:solidFill>
                <a:latin typeface="Calibri"/>
                <a:cs typeface="Calibri"/>
              </a:rPr>
              <a:t>FUERZA</a:t>
            </a:r>
            <a:r>
              <a:rPr lang="es-ES" sz="2800" b="1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s-ES" sz="2800" b="1" spc="-35" dirty="0">
                <a:solidFill>
                  <a:schemeClr val="bg1"/>
                </a:solidFill>
                <a:latin typeface="Calibri"/>
                <a:cs typeface="Calibri"/>
              </a:rPr>
              <a:t>CONSTANTE</a:t>
            </a:r>
            <a:endParaRPr lang="es-ES" altLang="es-P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5842E14-9DB0-4BA1-B847-634FD8325FFD}"/>
                  </a:ext>
                </a:extLst>
              </p:cNvPr>
              <p:cNvSpPr txBox="1"/>
              <p:nvPr/>
            </p:nvSpPr>
            <p:spPr>
              <a:xfrm>
                <a:off x="6139353" y="2387496"/>
                <a:ext cx="2080121" cy="63594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s-E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E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36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  <m:r>
                        <a:rPr lang="es-E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s-E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s-PE" sz="3600" b="1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5842E14-9DB0-4BA1-B847-634FD8325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353" y="2387496"/>
                <a:ext cx="2080121" cy="6359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8DDF20D-5468-47BA-8B61-B9BDB689BEF2}"/>
                  </a:ext>
                </a:extLst>
              </p:cNvPr>
              <p:cNvSpPr txBox="1"/>
              <p:nvPr/>
            </p:nvSpPr>
            <p:spPr>
              <a:xfrm>
                <a:off x="6209052" y="5388241"/>
                <a:ext cx="26606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419" sz="24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s-419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1" i="1" smtClean="0"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s-419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400" b="1" i="0" dirty="0">
                    <a:latin typeface="+mj-lt"/>
                  </a:rPr>
                  <a:t>joules</a:t>
                </a:r>
                <a:endParaRPr lang="es-PE" sz="2400" b="1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8DDF20D-5468-47BA-8B61-B9BDB689B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2" y="5388241"/>
                <a:ext cx="2660628" cy="369332"/>
              </a:xfrm>
              <a:prstGeom prst="rect">
                <a:avLst/>
              </a:prstGeom>
              <a:blipFill>
                <a:blip r:embed="rId7"/>
                <a:stretch>
                  <a:fillRect l="-4128" t="-26667" b="-50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EF495A5A-B32B-4E78-A9D9-818EB4685BDF}"/>
              </a:ext>
            </a:extLst>
          </p:cNvPr>
          <p:cNvSpPr/>
          <p:nvPr/>
        </p:nvSpPr>
        <p:spPr>
          <a:xfrm>
            <a:off x="8469137" y="2500739"/>
            <a:ext cx="2323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400" b="1" dirty="0">
                <a:solidFill>
                  <a:srgbClr val="00B050"/>
                </a:solidFill>
                <a:latin typeface="Tekton Pro" pitchFamily="34" charset="0"/>
              </a:rPr>
              <a:t>(forma vectorial)</a:t>
            </a:r>
            <a:endParaRPr lang="es-PE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Secuencia didáctica">
            <a:extLst>
              <a:ext uri="{FF2B5EF4-FFF2-40B4-BE49-F238E27FC236}">
                <a16:creationId xmlns:a16="http://schemas.microsoft.com/office/drawing/2014/main" id="{85208A44-7BB9-3085-551F-09F24C2AC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19" y="4685839"/>
            <a:ext cx="36766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82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  <p:bldP spid="14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B404AFDC-4C9C-4C43-8FA5-5B73058F3166}"/>
                  </a:ext>
                </a:extLst>
              </p:cNvPr>
              <p:cNvSpPr/>
              <p:nvPr/>
            </p:nvSpPr>
            <p:spPr>
              <a:xfrm>
                <a:off x="524833" y="1957735"/>
                <a:ext cx="9158796" cy="1070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800" dirty="0">
                    <a:latin typeface="Tekton Pro" pitchFamily="34" charset="0"/>
                  </a:rPr>
                  <a:t>Determinar el trabajo realizado por la fuerza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419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8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s-419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𝟏𝟐</m:t>
                    </m:r>
                    <m:acc>
                      <m:accPr>
                        <m:chr m:val="⃗"/>
                        <m:ctrlPr>
                          <a:rPr lang="es-419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  <m:r>
                      <a:rPr lang="es-419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𝟓</m:t>
                    </m:r>
                    <m:acc>
                      <m:accPr>
                        <m:chr m:val="⃗"/>
                        <m:ctrlPr>
                          <a:rPr lang="es-419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8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s-419" sz="2800" dirty="0">
                    <a:latin typeface="Tekton Pro" pitchFamily="34" charset="0"/>
                  </a:rPr>
                  <a:t>, al desplazarse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419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8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acc>
                    <m:r>
                      <a:rPr lang="es-419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𝟏𝟎</m:t>
                    </m:r>
                    <m:acc>
                      <m:accPr>
                        <m:chr m:val="⃗"/>
                        <m:ctrlPr>
                          <a:rPr lang="es-419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  <m:r>
                      <a:rPr lang="es-419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𝟒</m:t>
                    </m:r>
                    <m:acc>
                      <m:accPr>
                        <m:chr m:val="⃗"/>
                        <m:ctrlPr>
                          <a:rPr lang="es-419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419" sz="28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s-419" sz="2800" dirty="0">
                    <a:latin typeface="Tekton Pro" pitchFamily="34" charset="0"/>
                  </a:rPr>
                  <a:t> en unidades SI.</a:t>
                </a:r>
                <a:endParaRPr lang="es-CO" sz="2800" dirty="0"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B404AFDC-4C9C-4C43-8FA5-5B73058F3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33" y="1957735"/>
                <a:ext cx="9158796" cy="1070421"/>
              </a:xfrm>
              <a:prstGeom prst="rect">
                <a:avLst/>
              </a:prstGeom>
              <a:blipFill>
                <a:blip r:embed="rId2"/>
                <a:stretch>
                  <a:fillRect l="-1331" r="-1863" b="-1534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6">
            <a:extLst>
              <a:ext uri="{FF2B5EF4-FFF2-40B4-BE49-F238E27FC236}">
                <a16:creationId xmlns:a16="http://schemas.microsoft.com/office/drawing/2014/main" id="{91CA98CE-FB27-461C-967C-076F58030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836" y="1409263"/>
            <a:ext cx="1905455" cy="56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FF0000"/>
                </a:solidFill>
                <a:cs typeface="Times New Roman" pitchFamily="18" charset="0"/>
              </a:rPr>
              <a:t>Actividad </a:t>
            </a:r>
            <a:r>
              <a:rPr lang="es-419" sz="2500" b="1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endParaRPr lang="es-PE" sz="25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pic>
        <p:nvPicPr>
          <p:cNvPr id="10242" name="Picture 2" descr="En la figura se muestra la representación vectorial de una fuerza de 10 N  dirigida hacia el Noreste (NE) y - Brainly.lat">
            <a:extLst>
              <a:ext uri="{FF2B5EF4-FFF2-40B4-BE49-F238E27FC236}">
                <a16:creationId xmlns:a16="http://schemas.microsoft.com/office/drawing/2014/main" id="{B03BDBEF-9FA6-443F-BDA9-3D9B9C7B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199" y="3456189"/>
            <a:ext cx="3062795" cy="241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80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2055</TotalTime>
  <Words>1048</Words>
  <Application>Microsoft Office PowerPoint</Application>
  <PresentationFormat>Panorámica</PresentationFormat>
  <Paragraphs>119</Paragraphs>
  <Slides>27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Arial</vt:lpstr>
      <vt:lpstr>Arial Narrow</vt:lpstr>
      <vt:lpstr>Calibri</vt:lpstr>
      <vt:lpstr>Cambria Math</vt:lpstr>
      <vt:lpstr>Tekton Pro</vt:lpstr>
      <vt:lpstr>Times New Roman</vt:lpstr>
      <vt:lpstr>Wingdings</vt:lpstr>
      <vt:lpstr>Tema de Office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JESUS ANTONIO ALVARADO HUAYHUAZ</cp:lastModifiedBy>
  <cp:revision>176</cp:revision>
  <dcterms:created xsi:type="dcterms:W3CDTF">2022-02-18T20:59:25Z</dcterms:created>
  <dcterms:modified xsi:type="dcterms:W3CDTF">2024-10-21T05:10:57Z</dcterms:modified>
</cp:coreProperties>
</file>