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0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61" r:id="rId4"/>
    <p:sldId id="511" r:id="rId5"/>
    <p:sldId id="463" r:id="rId6"/>
    <p:sldId id="475" r:id="rId7"/>
    <p:sldId id="515" r:id="rId8"/>
    <p:sldId id="516" r:id="rId9"/>
    <p:sldId id="519" r:id="rId10"/>
    <p:sldId id="476" r:id="rId11"/>
    <p:sldId id="517" r:id="rId12"/>
    <p:sldId id="477" r:id="rId13"/>
    <p:sldId id="478" r:id="rId14"/>
    <p:sldId id="502" r:id="rId15"/>
    <p:sldId id="479" r:id="rId16"/>
    <p:sldId id="514" r:id="rId17"/>
    <p:sldId id="501" r:id="rId18"/>
    <p:sldId id="497" r:id="rId19"/>
    <p:sldId id="499" r:id="rId20"/>
    <p:sldId id="498" r:id="rId21"/>
    <p:sldId id="500" r:id="rId22"/>
    <p:sldId id="513" r:id="rId23"/>
    <p:sldId id="510" r:id="rId24"/>
    <p:sldId id="480" r:id="rId25"/>
    <p:sldId id="482" r:id="rId26"/>
    <p:sldId id="481" r:id="rId27"/>
    <p:sldId id="518" r:id="rId28"/>
    <p:sldId id="520" r:id="rId29"/>
    <p:sldId id="509" r:id="rId30"/>
    <p:sldId id="506" r:id="rId31"/>
    <p:sldId id="507" r:id="rId32"/>
    <p:sldId id="441" r:id="rId33"/>
    <p:sldId id="442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2600"/>
    <a:srgbClr val="035AE7"/>
    <a:srgbClr val="A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FB7F91-B2D5-4A64-B9CA-2CDC92E8689A}" v="21" dt="2023-07-25T23:11:50.6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781"/>
  </p:normalViewPr>
  <p:slideViewPr>
    <p:cSldViewPr snapToGrid="0" snapToObjects="1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4" d="100"/>
          <a:sy n="84" d="100"/>
        </p:scale>
        <p:origin x="396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E9140F5E-EA0D-8648-9533-1AA0A4B3AD1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0A1CBFE-84B4-E74C-AB51-14A96CE331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96F47-AA95-9D48-8A1D-1E0C38E6A5BF}" type="datetimeFigureOut">
              <a:rPr lang="es-ES_tradnl" smtClean="0"/>
              <a:t>13/08/2024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BC65172-0614-ED4F-A279-6FA01E46BC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2FED7A2-2515-9646-95B9-E6AC865E54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395D48-4B9B-D140-A5E2-A4F10C92992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02065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21:01:53.84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16383,'0'0'0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21:01:56.32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1 16383,'0'0'0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E4746F-106C-4D19-829A-56EC02F3F7F6}" type="datetimeFigureOut">
              <a:rPr lang="es-PE" smtClean="0"/>
              <a:t>13/08/2024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C7DF45-6672-407C-B61A-2A22A9B5802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5202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os almacenados 6">
            <a:extLst>
              <a:ext uri="{FF2B5EF4-FFF2-40B4-BE49-F238E27FC236}">
                <a16:creationId xmlns:a16="http://schemas.microsoft.com/office/drawing/2014/main" id="{DED513DC-4DE3-D24D-BCAD-D48D257091F3}"/>
              </a:ext>
            </a:extLst>
          </p:cNvPr>
          <p:cNvSpPr/>
          <p:nvPr userDrawn="1"/>
        </p:nvSpPr>
        <p:spPr>
          <a:xfrm rot="10800000">
            <a:off x="5230175" y="1600200"/>
            <a:ext cx="6642737" cy="3451860"/>
          </a:xfrm>
          <a:prstGeom prst="flowChartOnlineStorage">
            <a:avLst/>
          </a:prstGeom>
          <a:solidFill>
            <a:srgbClr val="AD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8CDC-48B1-D04B-BD3F-9370A81F5114}" type="datetimeFigureOut">
              <a:rPr lang="es-ES_tradnl" smtClean="0"/>
              <a:t>13/08/2024</a:t>
            </a:fld>
            <a:endParaRPr lang="es-ES_tradnl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07454" y="1851660"/>
            <a:ext cx="4537710" cy="1577340"/>
          </a:xfrm>
        </p:spPr>
        <p:txBody>
          <a:bodyPr anchor="b">
            <a:normAutofit/>
          </a:bodyPr>
          <a:lstStyle>
            <a:lvl1pPr algn="ctr">
              <a:defRPr sz="3200"/>
            </a:lvl1pPr>
          </a:lstStyle>
          <a:p>
            <a:r>
              <a:rPr lang="es-MX" dirty="0"/>
              <a:t>Haz clic para modificar el estilo de título del patrón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5385-B284-EA4F-9974-7221177F7666}" type="slidenum">
              <a:rPr lang="es-ES_tradnl" smtClean="0"/>
              <a:t>‹Nº›</a:t>
            </a:fld>
            <a:endParaRPr lang="es-ES_tradnl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D20CEC64-B695-B946-813E-BADA151091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838200" y="1029014"/>
            <a:ext cx="4719641" cy="471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700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8CDC-48B1-D04B-BD3F-9370A81F5114}" type="datetimeFigureOut">
              <a:rPr lang="es-ES_tradnl" smtClean="0"/>
              <a:t>13/08/2024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5385-B284-EA4F-9974-7221177F766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74799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8CDC-48B1-D04B-BD3F-9370A81F5114}" type="datetimeFigureOut">
              <a:rPr lang="es-ES_tradnl" smtClean="0"/>
              <a:t>13/08/2024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5385-B284-EA4F-9974-7221177F766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6741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8CDC-48B1-D04B-BD3F-9370A81F5114}" type="datetimeFigureOut">
              <a:rPr lang="es-ES_tradnl" smtClean="0"/>
              <a:t>13/08/2024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5385-B284-EA4F-9974-7221177F766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15873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16DD15-82A0-D74B-9EBA-652F5441D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02071B3-207C-1E4F-BAE7-59DFC096B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8CDC-48B1-D04B-BD3F-9370A81F5114}" type="datetimeFigureOut">
              <a:rPr lang="es-ES_tradnl" smtClean="0"/>
              <a:t>13/08/2024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2149059-A320-7047-9C87-8EEA2DCC1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5E04D42-C1AB-BC43-A1F1-361565619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5385-B284-EA4F-9974-7221177F766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61072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8CDC-48B1-D04B-BD3F-9370A81F5114}" type="datetimeFigureOut">
              <a:rPr lang="es-ES_tradnl" smtClean="0"/>
              <a:t>13/08/2024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5385-B284-EA4F-9974-7221177F7666}" type="slidenum">
              <a:rPr lang="es-ES_tradnl" smtClean="0"/>
              <a:t>‹Nº›</a:t>
            </a:fld>
            <a:endParaRPr lang="es-ES_tradnl"/>
          </a:p>
        </p:txBody>
      </p:sp>
      <p:sp>
        <p:nvSpPr>
          <p:cNvPr id="7" name="Rectángulo 10">
            <a:extLst>
              <a:ext uri="{FF2B5EF4-FFF2-40B4-BE49-F238E27FC236}">
                <a16:creationId xmlns:a16="http://schemas.microsoft.com/office/drawing/2014/main" id="{B8239E9D-8B8C-DA41-858C-98442968D0E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080" y="1239846"/>
            <a:ext cx="11485840" cy="107867"/>
          </a:xfrm>
          <a:prstGeom prst="rect">
            <a:avLst/>
          </a:prstGeom>
          <a:solidFill>
            <a:srgbClr val="C00000"/>
          </a:solidFill>
          <a:ln w="3175" cap="rnd" algn="ctr">
            <a:solidFill>
              <a:srgbClr val="FF0066"/>
            </a:solidFill>
            <a:prstDash val="sysDot"/>
            <a:round/>
            <a:headEnd/>
            <a:tailEnd/>
          </a:ln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419" altLang="es-419" sz="2400">
              <a:solidFill>
                <a:srgbClr val="000044"/>
              </a:solidFill>
              <a:latin typeface="Arial Narrow" panose="020B0606020202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201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8CDC-48B1-D04B-BD3F-9370A81F5114}" type="datetimeFigureOut">
              <a:rPr lang="es-ES_tradnl" smtClean="0"/>
              <a:t>13/08/2024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5385-B284-EA4F-9974-7221177F766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2061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8CDC-48B1-D04B-BD3F-9370A81F5114}" type="datetimeFigureOut">
              <a:rPr lang="es-ES_tradnl" smtClean="0"/>
              <a:t>13/08/2024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5385-B284-EA4F-9974-7221177F766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53346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8CDC-48B1-D04B-BD3F-9370A81F5114}" type="datetimeFigureOut">
              <a:rPr lang="es-ES_tradnl" smtClean="0"/>
              <a:t>13/08/2024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5385-B284-EA4F-9974-7221177F766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86720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8CDC-48B1-D04B-BD3F-9370A81F5114}" type="datetimeFigureOut">
              <a:rPr lang="es-ES_tradnl" smtClean="0"/>
              <a:t>13/08/2024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5385-B284-EA4F-9974-7221177F766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23820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8CDC-48B1-D04B-BD3F-9370A81F5114}" type="datetimeFigureOut">
              <a:rPr lang="es-ES_tradnl" smtClean="0"/>
              <a:t>13/08/2024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5385-B284-EA4F-9974-7221177F766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70618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8CDC-48B1-D04B-BD3F-9370A81F5114}" type="datetimeFigureOut">
              <a:rPr lang="es-ES_tradnl" smtClean="0"/>
              <a:t>13/08/2024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5385-B284-EA4F-9974-7221177F766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54977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 dirty="0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88CDC-48B1-D04B-BD3F-9370A81F5114}" type="datetimeFigureOut">
              <a:rPr lang="es-ES_tradnl" smtClean="0"/>
              <a:t>13/08/2024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55385-B284-EA4F-9974-7221177F7666}" type="slidenum">
              <a:rPr lang="es-ES_tradnl" smtClean="0"/>
              <a:t>‹Nº›</a:t>
            </a:fld>
            <a:endParaRPr lang="es-ES_tradnl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E6BFE09-96D3-064E-A2AF-DA1492418C45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60020" y="116205"/>
            <a:ext cx="691816" cy="83248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9B74185-479F-3248-B15F-6DCA46037E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9877" b="91975" l="10000" r="90000">
                        <a14:foregroundMark x1="71667" y1="70988" x2="71667" y2="70988"/>
                        <a14:foregroundMark x1="52778" y1="83951" x2="52778" y2="83951"/>
                        <a14:foregroundMark x1="31944" y1="73868" x2="31944" y2="73868"/>
                        <a14:foregroundMark x1="47778" y1="87860" x2="47778" y2="87860"/>
                        <a14:foregroundMark x1="37500" y1="86214" x2="37500" y2="86214"/>
                        <a14:foregroundMark x1="59722" y1="85802" x2="59722" y2="85802"/>
                        <a14:foregroundMark x1="56528" y1="87037" x2="56528" y2="87037"/>
                        <a14:foregroundMark x1="42083" y1="85802" x2="42083" y2="85802"/>
                        <a14:foregroundMark x1="53333" y1="87449" x2="53333" y2="87449"/>
                        <a14:foregroundMark x1="54722" y1="86831" x2="54722" y2="86831"/>
                        <a14:backgroundMark x1="49861" y1="78189" x2="49861" y2="78189"/>
                        <a14:backgroundMark x1="66667" y1="60905" x2="66667" y2="60905"/>
                        <a14:backgroundMark x1="42361" y1="16049" x2="42361" y2="16049"/>
                        <a14:backgroundMark x1="54444" y1="15226" x2="54444" y2="15226"/>
                        <a14:backgroundMark x1="33472" y1="63169" x2="33472" y2="63169"/>
                        <a14:backgroundMark x1="40556" y1="12963" x2="40556" y2="12963"/>
                        <a14:backgroundMark x1="43194" y1="14609" x2="43194" y2="14609"/>
                        <a14:backgroundMark x1="43194" y1="14609" x2="43194" y2="14609"/>
                        <a14:backgroundMark x1="43194" y1="14609" x2="43194" y2="14609"/>
                        <a14:backgroundMark x1="40278" y1="16049" x2="40278" y2="16049"/>
                        <a14:backgroundMark x1="40278" y1="16049" x2="40278" y2="16049"/>
                        <a14:backgroundMark x1="40278" y1="16049" x2="40278" y2="16049"/>
                        <a14:backgroundMark x1="36944" y1="23251" x2="36944" y2="23251"/>
                        <a14:backgroundMark x1="36944" y1="23251" x2="36944" y2="23251"/>
                        <a14:backgroundMark x1="36944" y1="23251" x2="36944" y2="23251"/>
                        <a14:backgroundMark x1="36944" y1="23251" x2="36944" y2="23251"/>
                        <a14:backgroundMark x1="39583" y1="17284" x2="36944" y2="22840"/>
                        <a14:backgroundMark x1="36250" y1="24074" x2="35417" y2="29424"/>
                        <a14:backgroundMark x1="53889" y1="16872" x2="59722" y2="18313"/>
                        <a14:backgroundMark x1="59583" y1="25926" x2="60833" y2="30041"/>
                        <a14:backgroundMark x1="59722" y1="40329" x2="58056" y2="47119"/>
                        <a14:backgroundMark x1="56250" y1="53292" x2="54861" y2="48765"/>
                        <a14:backgroundMark x1="51528" y1="52469" x2="49028" y2="51646"/>
                        <a14:backgroundMark x1="49861" y1="56379" x2="49028" y2="58848"/>
                        <a14:backgroundMark x1="46250" y1="54321" x2="43194" y2="52058"/>
                        <a14:backgroundMark x1="41111" y1="56379" x2="38333" y2="47942"/>
                        <a14:backgroundMark x1="38056" y1="46502" x2="35694" y2="36626"/>
                        <a14:backgroundMark x1="24167" y1="57819" x2="37500" y2="66049"/>
                        <a14:backgroundMark x1="38472" y1="71399" x2="49306" y2="80247"/>
                        <a14:backgroundMark x1="42639" y1="65432" x2="42639" y2="65432"/>
                        <a14:backgroundMark x1="62371" y1="64504" x2="62371" y2="645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130" r="17551"/>
          <a:stretch/>
        </p:blipFill>
        <p:spPr>
          <a:xfrm>
            <a:off x="11109960" y="-14287"/>
            <a:ext cx="1070610" cy="90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991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82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7" Type="http://schemas.openxmlformats.org/officeDocument/2006/relationships/image" Target="../media/image21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1.png"/><Relationship Id="rId7" Type="http://schemas.openxmlformats.org/officeDocument/2006/relationships/image" Target="../media/image32.png"/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1.png"/><Relationship Id="rId4" Type="http://schemas.openxmlformats.org/officeDocument/2006/relationships/image" Target="../media/image29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7" Type="http://schemas.openxmlformats.org/officeDocument/2006/relationships/image" Target="../media/image27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0.png"/><Relationship Id="rId5" Type="http://schemas.openxmlformats.org/officeDocument/2006/relationships/image" Target="../media/image250.png"/><Relationship Id="rId4" Type="http://schemas.openxmlformats.org/officeDocument/2006/relationships/image" Target="../media/image24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png"/><Relationship Id="rId3" Type="http://schemas.openxmlformats.org/officeDocument/2006/relationships/image" Target="../media/image290.png"/><Relationship Id="rId7" Type="http://schemas.openxmlformats.org/officeDocument/2006/relationships/image" Target="../media/image33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0.png"/><Relationship Id="rId11" Type="http://schemas.openxmlformats.org/officeDocument/2006/relationships/image" Target="../media/image37.png"/><Relationship Id="rId5" Type="http://schemas.openxmlformats.org/officeDocument/2006/relationships/image" Target="../media/image310.png"/><Relationship Id="rId10" Type="http://schemas.openxmlformats.org/officeDocument/2006/relationships/image" Target="../media/image36.png"/><Relationship Id="rId4" Type="http://schemas.openxmlformats.org/officeDocument/2006/relationships/image" Target="../media/image300.png"/><Relationship Id="rId9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4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image" Target="../media/image5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1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image" Target="../media/image43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45.png"/><Relationship Id="rId7" Type="http://schemas.openxmlformats.org/officeDocument/2006/relationships/image" Target="../media/image50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9" Type="http://schemas.openxmlformats.org/officeDocument/2006/relationships/image" Target="../media/image5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63.png"/><Relationship Id="rId2" Type="http://schemas.openxmlformats.org/officeDocument/2006/relationships/image" Target="../media/image50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10.png"/><Relationship Id="rId5" Type="http://schemas.openxmlformats.org/officeDocument/2006/relationships/image" Target="../media/image600.png"/><Relationship Id="rId4" Type="http://schemas.openxmlformats.org/officeDocument/2006/relationships/image" Target="../media/image59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0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40.png"/><Relationship Id="rId4" Type="http://schemas.openxmlformats.org/officeDocument/2006/relationships/image" Target="../media/image53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73.png"/><Relationship Id="rId7" Type="http://schemas.openxmlformats.org/officeDocument/2006/relationships/image" Target="../media/image84.png"/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95.png"/><Relationship Id="rId18" Type="http://schemas.openxmlformats.org/officeDocument/2006/relationships/image" Target="../media/image86.png"/><Relationship Id="rId3" Type="http://schemas.openxmlformats.org/officeDocument/2006/relationships/image" Target="../media/image811.png"/><Relationship Id="rId7" Type="http://schemas.openxmlformats.org/officeDocument/2006/relationships/image" Target="../media/image89.png"/><Relationship Id="rId12" Type="http://schemas.openxmlformats.org/officeDocument/2006/relationships/image" Target="../media/image94.png"/><Relationship Id="rId17" Type="http://schemas.openxmlformats.org/officeDocument/2006/relationships/image" Target="../media/image99.png"/><Relationship Id="rId2" Type="http://schemas.openxmlformats.org/officeDocument/2006/relationships/image" Target="../media/image840.png"/><Relationship Id="rId16" Type="http://schemas.openxmlformats.org/officeDocument/2006/relationships/image" Target="../media/image98.png"/><Relationship Id="rId20" Type="http://schemas.openxmlformats.org/officeDocument/2006/relationships/image" Target="../media/image8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8.png"/><Relationship Id="rId11" Type="http://schemas.openxmlformats.org/officeDocument/2006/relationships/image" Target="../media/image93.png"/><Relationship Id="rId5" Type="http://schemas.openxmlformats.org/officeDocument/2006/relationships/image" Target="../media/image87.png"/><Relationship Id="rId15" Type="http://schemas.openxmlformats.org/officeDocument/2006/relationships/image" Target="../media/image97.png"/><Relationship Id="rId10" Type="http://schemas.openxmlformats.org/officeDocument/2006/relationships/image" Target="../media/image92.png"/><Relationship Id="rId19" Type="http://schemas.openxmlformats.org/officeDocument/2006/relationships/image" Target="../media/image100.png"/><Relationship Id="rId4" Type="http://schemas.openxmlformats.org/officeDocument/2006/relationships/image" Target="../media/image820.png"/><Relationship Id="rId9" Type="http://schemas.openxmlformats.org/officeDocument/2006/relationships/image" Target="../media/image91.png"/><Relationship Id="rId14" Type="http://schemas.openxmlformats.org/officeDocument/2006/relationships/image" Target="../media/image9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10" Type="http://schemas.openxmlformats.org/officeDocument/2006/relationships/image" Target="../media/image109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9BB355C3-64A1-B84F-9CDE-A9C5BDF731B4}"/>
                  </a:ext>
                </a:extLst>
              </p14:cNvPr>
              <p14:cNvContentPartPr/>
              <p14:nvPr/>
            </p14:nvContentPartPr>
            <p14:xfrm>
              <a:off x="3701160" y="3984608"/>
              <a:ext cx="360" cy="36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p14="http://schemas.microsoft.com/office/powerpoint/2010/main" xmlns:aink="http://schemas.microsoft.com/office/drawing/2016/ink" xmlns="" xmlns:a16="http://schemas.microsoft.com/office/drawing/2014/main" id="{9BB355C3-64A1-B84F-9CDE-A9C5BDF731B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83520" y="3876608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EAA97277-E29A-B848-A139-63F625D96EA9}"/>
                  </a:ext>
                </a:extLst>
              </p14:cNvPr>
              <p14:cNvContentPartPr/>
              <p14:nvPr/>
            </p14:nvContentPartPr>
            <p14:xfrm>
              <a:off x="4097160" y="5280608"/>
              <a:ext cx="360" cy="36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p14="http://schemas.microsoft.com/office/powerpoint/2010/main" xmlns:aink="http://schemas.microsoft.com/office/drawing/2016/ink" xmlns="" xmlns:a16="http://schemas.microsoft.com/office/drawing/2014/main" id="{EAA97277-E29A-B848-A139-63F625D96EA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79160" y="5172968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2 Rectángulo">
            <a:extLst>
              <a:ext uri="{FF2B5EF4-FFF2-40B4-BE49-F238E27FC236}">
                <a16:creationId xmlns:a16="http://schemas.microsoft.com/office/drawing/2014/main" id="{9F16C052-8515-9E49-8B9E-51ACDC34EE33}"/>
              </a:ext>
            </a:extLst>
          </p:cNvPr>
          <p:cNvSpPr/>
          <p:nvPr/>
        </p:nvSpPr>
        <p:spPr>
          <a:xfrm>
            <a:off x="6232512" y="3800307"/>
            <a:ext cx="4515939" cy="369322"/>
          </a:xfrm>
          <a:prstGeom prst="rect">
            <a:avLst/>
          </a:prstGeom>
        </p:spPr>
        <p:txBody>
          <a:bodyPr wrap="square" lIns="91431" tIns="45715" rIns="91431" bIns="45715">
            <a:spAutoFit/>
          </a:bodyPr>
          <a:lstStyle/>
          <a:p>
            <a:pPr lvl="0" algn="r"/>
            <a:r>
              <a:rPr lang="es-PE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Profesor: Luis Bustamante Donayre</a:t>
            </a:r>
          </a:p>
        </p:txBody>
      </p:sp>
      <p:sp>
        <p:nvSpPr>
          <p:cNvPr id="8" name="4 Rectángulo redondeado">
            <a:extLst>
              <a:ext uri="{FF2B5EF4-FFF2-40B4-BE49-F238E27FC236}">
                <a16:creationId xmlns:a16="http://schemas.microsoft.com/office/drawing/2014/main" id="{E1A64A94-2414-2846-BF84-D6B4E07D92CF}"/>
              </a:ext>
            </a:extLst>
          </p:cNvPr>
          <p:cNvSpPr/>
          <p:nvPr/>
        </p:nvSpPr>
        <p:spPr>
          <a:xfrm>
            <a:off x="6635503" y="2348880"/>
            <a:ext cx="4536504" cy="720080"/>
          </a:xfrm>
          <a:prstGeom prst="round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s-419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FÍSICA GENERAL</a:t>
            </a:r>
            <a:endParaRPr lang="es-PE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3 Rectángulo">
            <a:extLst>
              <a:ext uri="{FF2B5EF4-FFF2-40B4-BE49-F238E27FC236}">
                <a16:creationId xmlns:a16="http://schemas.microsoft.com/office/drawing/2014/main" id="{FDA15248-0847-B44E-93F4-F7CE5576B236}"/>
              </a:ext>
            </a:extLst>
          </p:cNvPr>
          <p:cNvSpPr/>
          <p:nvPr/>
        </p:nvSpPr>
        <p:spPr>
          <a:xfrm>
            <a:off x="7969043" y="2003649"/>
            <a:ext cx="18694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ASIGNATURA</a:t>
            </a: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686BCFAD-F67B-4948-B68F-4B0F1EF78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407" y="5843883"/>
            <a:ext cx="2520280" cy="839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70000"/>
              </a:lnSpc>
              <a:spcBef>
                <a:spcPts val="125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600" b="0" dirty="0">
                <a:solidFill>
                  <a:srgbClr val="FF0000"/>
                </a:solidFill>
                <a:latin typeface="+mj-lt"/>
              </a:rPr>
              <a:t>A</a:t>
            </a:r>
            <a:r>
              <a:rPr lang="es-419" sz="2600" b="0" dirty="0" err="1">
                <a:solidFill>
                  <a:srgbClr val="FF0000"/>
                </a:solidFill>
                <a:latin typeface="+mj-lt"/>
              </a:rPr>
              <a:t>gosto</a:t>
            </a:r>
            <a:r>
              <a:rPr lang="en-GB" sz="2600" b="0" dirty="0">
                <a:solidFill>
                  <a:srgbClr val="FF0000"/>
                </a:solidFill>
                <a:latin typeface="+mj-lt"/>
              </a:rPr>
              <a:t> 2024</a:t>
            </a:r>
          </a:p>
          <a:p>
            <a:pPr algn="ctr">
              <a:lnSpc>
                <a:spcPct val="70000"/>
              </a:lnSpc>
              <a:spcBef>
                <a:spcPts val="125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600" dirty="0" err="1">
                <a:solidFill>
                  <a:srgbClr val="FF0000"/>
                </a:solidFill>
                <a:latin typeface="+mj-lt"/>
              </a:rPr>
              <a:t>Sesión</a:t>
            </a:r>
            <a:r>
              <a:rPr lang="en-GB" sz="26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s-419" sz="2600" dirty="0">
                <a:solidFill>
                  <a:srgbClr val="FF0000"/>
                </a:solidFill>
                <a:latin typeface="+mj-lt"/>
              </a:rPr>
              <a:t>02</a:t>
            </a:r>
            <a:endParaRPr lang="en-GB" sz="2600" b="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821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uadroTexto 52">
                <a:extLst>
                  <a:ext uri="{FF2B5EF4-FFF2-40B4-BE49-F238E27FC236}">
                    <a16:creationId xmlns:a16="http://schemas.microsoft.com/office/drawing/2014/main" id="{0611BF24-4056-0E48-9884-398183199EEF}"/>
                  </a:ext>
                </a:extLst>
              </p:cNvPr>
              <p:cNvSpPr txBox="1"/>
              <p:nvPr/>
            </p:nvSpPr>
            <p:spPr>
              <a:xfrm>
                <a:off x="340995" y="1572668"/>
                <a:ext cx="11510010" cy="9732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buClr>
                    <a:srgbClr val="FF0000"/>
                  </a:buClr>
                </a:pPr>
                <a:r>
                  <a:rPr lang="es-ES" sz="2500" dirty="0"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Gráficamente la suma de los vectores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25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</m:ctrlPr>
                      </m:accPr>
                      <m:e>
                        <m:r>
                          <a:rPr lang="es-ES" sz="2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𝑢</m:t>
                        </m:r>
                      </m:e>
                    </m:acc>
                  </m:oMath>
                </a14:m>
                <a:r>
                  <a:rPr lang="es-ES" sz="2500" dirty="0"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 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25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</m:ctrlPr>
                      </m:accPr>
                      <m:e>
                        <m:r>
                          <a:rPr lang="es-ES" sz="25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𝑣</m:t>
                        </m:r>
                      </m:e>
                    </m:acc>
                  </m:oMath>
                </a14:m>
                <a:r>
                  <a:rPr lang="es-ES" sz="2500" dirty="0"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 se puede representar de la siguiente manera:</a:t>
                </a:r>
                <a:endParaRPr lang="es-PE" sz="2500" dirty="0">
                  <a:latin typeface="Arial" panose="020B0604020202020204" pitchFamily="34" charset="0"/>
                  <a:cs typeface="Arial" panose="020B0604020202020204" pitchFamily="34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3" name="CuadroTexto 52">
                <a:extLst>
                  <a:ext uri="{FF2B5EF4-FFF2-40B4-BE49-F238E27FC236}">
                    <a16:creationId xmlns:a16="http://schemas.microsoft.com/office/drawing/2014/main" id="{0611BF24-4056-0E48-9884-398183199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95" y="1572668"/>
                <a:ext cx="11510010" cy="973215"/>
              </a:xfrm>
              <a:prstGeom prst="rect">
                <a:avLst/>
              </a:prstGeom>
              <a:blipFill>
                <a:blip r:embed="rId2"/>
                <a:stretch>
                  <a:fillRect l="-881" t="-5128" r="-881" b="-1410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A7F29215-FA03-AE45-8AB0-BB7B801219EA}"/>
              </a:ext>
            </a:extLst>
          </p:cNvPr>
          <p:cNvCxnSpPr>
            <a:cxnSpLocks/>
          </p:cNvCxnSpPr>
          <p:nvPr/>
        </p:nvCxnSpPr>
        <p:spPr>
          <a:xfrm flipV="1">
            <a:off x="1415268" y="3103720"/>
            <a:ext cx="3136267" cy="8428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A4631FDA-3524-054F-B9DA-181725DA272D}"/>
              </a:ext>
            </a:extLst>
          </p:cNvPr>
          <p:cNvCxnSpPr>
            <a:cxnSpLocks/>
          </p:cNvCxnSpPr>
          <p:nvPr/>
        </p:nvCxnSpPr>
        <p:spPr>
          <a:xfrm flipV="1">
            <a:off x="2348402" y="4934388"/>
            <a:ext cx="858522" cy="8966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5A30F2DD-D9F2-3D4F-9FD3-651D71D501B2}"/>
                  </a:ext>
                </a:extLst>
              </p:cNvPr>
              <p:cNvSpPr txBox="1"/>
              <p:nvPr/>
            </p:nvSpPr>
            <p:spPr>
              <a:xfrm>
                <a:off x="2348402" y="4934388"/>
                <a:ext cx="449289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PE" sz="25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</m:ctrlPr>
                        </m:accPr>
                        <m:e>
                          <m:r>
                            <a:rPr lang="es-ES" sz="25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s-PE" sz="25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5A30F2DD-D9F2-3D4F-9FD3-651D71D50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402" y="4934388"/>
                <a:ext cx="449289" cy="4770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28A7822C-63C0-1446-BBFC-B8DA69116D67}"/>
                  </a:ext>
                </a:extLst>
              </p:cNvPr>
              <p:cNvSpPr txBox="1"/>
              <p:nvPr/>
            </p:nvSpPr>
            <p:spPr>
              <a:xfrm>
                <a:off x="2553018" y="3022937"/>
                <a:ext cx="449289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PE" sz="25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</m:ctrlPr>
                        </m:accPr>
                        <m:e>
                          <m:r>
                            <a:rPr lang="es-ES" sz="25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s-PE" sz="25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28A7822C-63C0-1446-BBFC-B8DA69116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3018" y="3022937"/>
                <a:ext cx="449289" cy="477054"/>
              </a:xfrm>
              <a:prstGeom prst="rect">
                <a:avLst/>
              </a:prstGeom>
              <a:blipFill>
                <a:blip r:embed="rId4"/>
                <a:stretch>
                  <a:fillRect t="-23684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C4FBA004-8203-9142-AC68-323BC27F4EE7}"/>
              </a:ext>
            </a:extLst>
          </p:cNvPr>
          <p:cNvCxnSpPr>
            <a:cxnSpLocks/>
          </p:cNvCxnSpPr>
          <p:nvPr/>
        </p:nvCxnSpPr>
        <p:spPr>
          <a:xfrm flipV="1">
            <a:off x="7369956" y="3499991"/>
            <a:ext cx="3136267" cy="8428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A8917D87-6319-5D4C-825F-28E7F2EBBFF0}"/>
              </a:ext>
            </a:extLst>
          </p:cNvPr>
          <p:cNvCxnSpPr>
            <a:cxnSpLocks/>
          </p:cNvCxnSpPr>
          <p:nvPr/>
        </p:nvCxnSpPr>
        <p:spPr>
          <a:xfrm flipV="1">
            <a:off x="6511434" y="4342877"/>
            <a:ext cx="858522" cy="8966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64FF41D1-20BF-0F4C-AB41-00A36E67B77C}"/>
              </a:ext>
            </a:extLst>
          </p:cNvPr>
          <p:cNvCxnSpPr>
            <a:cxnSpLocks/>
          </p:cNvCxnSpPr>
          <p:nvPr/>
        </p:nvCxnSpPr>
        <p:spPr>
          <a:xfrm flipV="1">
            <a:off x="6528995" y="3499991"/>
            <a:ext cx="3977228" cy="173951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261893C7-CF13-EC45-B90C-99034EA359E6}"/>
                  </a:ext>
                </a:extLst>
              </p:cNvPr>
              <p:cNvSpPr txBox="1"/>
              <p:nvPr/>
            </p:nvSpPr>
            <p:spPr>
              <a:xfrm>
                <a:off x="6555395" y="4369746"/>
                <a:ext cx="449289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PE" sz="25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</m:ctrlPr>
                        </m:accPr>
                        <m:e>
                          <m:r>
                            <a:rPr lang="es-ES" sz="25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s-PE" sz="25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261893C7-CF13-EC45-B90C-99034EA35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395" y="4369746"/>
                <a:ext cx="449289" cy="4770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900A1588-07C5-684A-9A9F-904113ADAE9E}"/>
                  </a:ext>
                </a:extLst>
              </p:cNvPr>
              <p:cNvSpPr txBox="1"/>
              <p:nvPr/>
            </p:nvSpPr>
            <p:spPr>
              <a:xfrm>
                <a:off x="8401318" y="3520642"/>
                <a:ext cx="449289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PE" sz="25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</m:ctrlPr>
                        </m:accPr>
                        <m:e>
                          <m:r>
                            <a:rPr lang="es-ES" sz="25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s-PE" sz="25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900A1588-07C5-684A-9A9F-904113ADA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1318" y="3520642"/>
                <a:ext cx="449289" cy="477054"/>
              </a:xfrm>
              <a:prstGeom prst="rect">
                <a:avLst/>
              </a:prstGeom>
              <a:blipFill>
                <a:blip r:embed="rId6"/>
                <a:stretch>
                  <a:fillRect t="-23684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01F56A07-B233-BA47-94DC-A7E250E6B280}"/>
                  </a:ext>
                </a:extLst>
              </p:cNvPr>
              <p:cNvSpPr txBox="1"/>
              <p:nvPr/>
            </p:nvSpPr>
            <p:spPr>
              <a:xfrm>
                <a:off x="8347456" y="4401659"/>
                <a:ext cx="1006301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PE" sz="25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</m:ctrlPr>
                        </m:accPr>
                        <m:e>
                          <m:r>
                            <a:rPr lang="es-ES" sz="25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𝑢</m:t>
                          </m:r>
                        </m:e>
                      </m:acc>
                      <m:r>
                        <a:rPr lang="es-ES" sz="25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Symbol" pitchFamily="18" charset="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s-PE" sz="25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</m:ctrlPr>
                        </m:accPr>
                        <m:e>
                          <m:r>
                            <a:rPr lang="es-ES" sz="25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s-PE" sz="25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01F56A07-B233-BA47-94DC-A7E250E6B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456" y="4401659"/>
                <a:ext cx="1006301" cy="477054"/>
              </a:xfrm>
              <a:prstGeom prst="rect">
                <a:avLst/>
              </a:prstGeom>
              <a:blipFill>
                <a:blip r:embed="rId7"/>
                <a:stretch>
                  <a:fillRect t="-23684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uadroTexto 1">
            <a:extLst>
              <a:ext uri="{FF2B5EF4-FFF2-40B4-BE49-F238E27FC236}">
                <a16:creationId xmlns:a16="http://schemas.microsoft.com/office/drawing/2014/main" id="{34A2182D-8EA8-932B-AB88-429EB63CAC89}"/>
              </a:ext>
            </a:extLst>
          </p:cNvPr>
          <p:cNvSpPr txBox="1"/>
          <p:nvPr/>
        </p:nvSpPr>
        <p:spPr>
          <a:xfrm>
            <a:off x="1729162" y="450787"/>
            <a:ext cx="1151001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PE" sz="2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Representación gráfica de una suma de vectores</a:t>
            </a:r>
          </a:p>
        </p:txBody>
      </p:sp>
    </p:spTree>
    <p:extLst>
      <p:ext uri="{BB962C8B-B14F-4D97-AF65-F5344CB8AC3E}">
        <p14:creationId xmlns:p14="http://schemas.microsoft.com/office/powerpoint/2010/main" val="3549855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18" grpId="0"/>
      <p:bldP spid="22" grpId="0"/>
      <p:bldP spid="28" grpId="0"/>
      <p:bldP spid="29" grpId="0"/>
      <p:bldP spid="30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>
            <a:extLst>
              <a:ext uri="{FF2B5EF4-FFF2-40B4-BE49-F238E27FC236}">
                <a16:creationId xmlns:a16="http://schemas.microsoft.com/office/drawing/2014/main" id="{5E814758-3F49-B178-2593-837143769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395" y="1703170"/>
            <a:ext cx="11418570" cy="569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40000"/>
              </a:lnSpc>
            </a:pPr>
            <a:r>
              <a:rPr lang="es-ES" sz="25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Actividad 1:</a:t>
            </a:r>
            <a:endParaRPr lang="es-PE" sz="25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99373D31-5F21-AF9B-7762-4C0DC6508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395" y="2272428"/>
            <a:ext cx="11418570" cy="47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40000"/>
              </a:lnSpc>
            </a:pPr>
            <a:r>
              <a:rPr lang="es-E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cada par de vectores, hallar la operación combinada correspondiente:</a:t>
            </a:r>
            <a:endParaRPr lang="es-PE" sz="2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3ECD9916-868C-A9F1-664B-B74B2CCFF7C8}"/>
                  </a:ext>
                </a:extLst>
              </p:cNvPr>
              <p:cNvSpPr txBox="1"/>
              <p:nvPr/>
            </p:nvSpPr>
            <p:spPr>
              <a:xfrm>
                <a:off x="769104" y="3176688"/>
                <a:ext cx="4499207" cy="5617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algn="just">
                  <a:lnSpc>
                    <a:spcPct val="120000"/>
                  </a:lnSpc>
                  <a:buClr>
                    <a:srgbClr val="FF0000"/>
                  </a:buClr>
                  <a:buFontTx/>
                  <a:buAutoNum type="arabicPeriod"/>
                </a:pPr>
                <a:r>
                  <a:rPr lang="es-PE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s-E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</m:e>
                    </m:acc>
                    <m:r>
                      <a:rPr lang="es-ES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s-419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s-419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6</m:t>
                        </m:r>
                        <m:r>
                          <a:rPr lang="es-419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;</m:t>
                        </m:r>
                        <m:r>
                          <a:rPr lang="es-419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</m:d>
                    <m:r>
                      <a:rPr lang="es-419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s-419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s-419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s-419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 </m:t>
                    </m:r>
                    <m:r>
                      <a:rPr lang="es-419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s-PE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s-419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</m:acc>
                    <m:r>
                      <a:rPr lang="es-ES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s-419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s-419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  <m:r>
                          <a:rPr lang="es-419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;</m:t>
                        </m:r>
                        <m:r>
                          <a:rPr lang="es-419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9</m:t>
                        </m:r>
                      </m:e>
                    </m:d>
                  </m:oMath>
                </a14:m>
                <a:endParaRPr lang="es-PE" sz="2800" i="1" dirty="0">
                  <a:latin typeface="Cambria Math" panose="02040503050406030204" pitchFamily="18" charset="0"/>
                  <a:cs typeface="Arial" panose="020B0604020202020204" pitchFamily="34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3ECD9916-868C-A9F1-664B-B74B2CCFF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04" y="3176688"/>
                <a:ext cx="4499207" cy="561757"/>
              </a:xfrm>
              <a:prstGeom prst="rect">
                <a:avLst/>
              </a:prstGeom>
              <a:blipFill>
                <a:blip r:embed="rId2"/>
                <a:stretch>
                  <a:fillRect l="-1897" b="-20652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D34B174F-84BF-2BBF-E8C5-667874274FF0}"/>
                  </a:ext>
                </a:extLst>
              </p:cNvPr>
              <p:cNvSpPr txBox="1"/>
              <p:nvPr/>
            </p:nvSpPr>
            <p:spPr>
              <a:xfrm>
                <a:off x="769105" y="3899317"/>
                <a:ext cx="5210405" cy="5617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buClr>
                    <a:srgbClr val="FF0000"/>
                  </a:buClr>
                </a:pPr>
                <a:r>
                  <a:rPr lang="es-PE" sz="25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</a:t>
                </a:r>
                <a:r>
                  <a:rPr lang="es-PE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s-E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</m:e>
                    </m:acc>
                    <m:r>
                      <a:rPr lang="es-ES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s-419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s-419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s-419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  <m:r>
                          <a:rPr lang="es-419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;</m:t>
                        </m:r>
                        <m:r>
                          <a:rPr lang="es-419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s-419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e>
                    </m:d>
                    <m:r>
                      <a:rPr lang="es-419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s-419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s-419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s-419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 </m:t>
                    </m:r>
                    <m:r>
                      <a:rPr lang="es-419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s-PE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s-419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</m:acc>
                    <m:r>
                      <a:rPr lang="es-ES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s-419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s-419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  <m:r>
                          <a:rPr lang="es-419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;</m:t>
                        </m:r>
                        <m:r>
                          <a:rPr lang="es-419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8</m:t>
                        </m:r>
                      </m:e>
                    </m:d>
                  </m:oMath>
                </a14:m>
                <a:endParaRPr lang="es-PE" sz="2800" i="1" dirty="0">
                  <a:latin typeface="Cambria Math" panose="02040503050406030204" pitchFamily="18" charset="0"/>
                  <a:cs typeface="Arial" panose="020B0604020202020204" pitchFamily="34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D34B174F-84BF-2BBF-E8C5-667874274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05" y="3899317"/>
                <a:ext cx="5210405" cy="561757"/>
              </a:xfrm>
              <a:prstGeom prst="rect">
                <a:avLst/>
              </a:prstGeom>
              <a:blipFill>
                <a:blip r:embed="rId3"/>
                <a:stretch>
                  <a:fillRect l="-1871" b="-2391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45CAE44D-893C-0F05-5417-E8E1853C0217}"/>
                  </a:ext>
                </a:extLst>
              </p:cNvPr>
              <p:cNvSpPr txBox="1"/>
              <p:nvPr/>
            </p:nvSpPr>
            <p:spPr>
              <a:xfrm>
                <a:off x="769105" y="4677420"/>
                <a:ext cx="4739353" cy="5617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buClr>
                    <a:srgbClr val="FF0000"/>
                  </a:buClr>
                </a:pPr>
                <a:r>
                  <a:rPr lang="es-PE" sz="25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3.</a:t>
                </a:r>
                <a:r>
                  <a:rPr lang="es-PE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s-E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</m:e>
                    </m:acc>
                    <m:r>
                      <a:rPr lang="es-ES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s-419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s-419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  <m:r>
                          <a:rPr lang="es-419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;</m:t>
                        </m:r>
                        <m:r>
                          <a:rPr lang="es-419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</m:e>
                    </m:d>
                    <m:r>
                      <a:rPr lang="es-419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s-419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s-419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s-419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 </m:t>
                    </m:r>
                    <m:r>
                      <a:rPr lang="es-419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s-PE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s-419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</m:acc>
                    <m:r>
                      <a:rPr lang="es-ES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s-419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s-419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s-419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8</m:t>
                        </m:r>
                        <m:r>
                          <a:rPr lang="es-419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;</m:t>
                        </m:r>
                        <m:r>
                          <a:rPr lang="es-419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6</m:t>
                        </m:r>
                      </m:e>
                    </m:d>
                  </m:oMath>
                </a14:m>
                <a:endParaRPr lang="es-PE" sz="2800" i="1" dirty="0">
                  <a:latin typeface="Cambria Math" panose="02040503050406030204" pitchFamily="18" charset="0"/>
                  <a:cs typeface="Arial" panose="020B0604020202020204" pitchFamily="34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45CAE44D-893C-0F05-5417-E8E1853C0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05" y="4677420"/>
                <a:ext cx="4739353" cy="561757"/>
              </a:xfrm>
              <a:prstGeom prst="rect">
                <a:avLst/>
              </a:prstGeom>
              <a:blipFill>
                <a:blip r:embed="rId4"/>
                <a:stretch>
                  <a:fillRect l="-2057" b="-2391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3FAA3839-8C31-C53E-7C0F-637F8AF370BD}"/>
                  </a:ext>
                </a:extLst>
              </p:cNvPr>
              <p:cNvSpPr txBox="1"/>
              <p:nvPr/>
            </p:nvSpPr>
            <p:spPr>
              <a:xfrm>
                <a:off x="7724088" y="3176688"/>
                <a:ext cx="1608221" cy="5617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buClr>
                    <a:srgbClr val="FF0000"/>
                  </a:buClr>
                </a:pPr>
                <a:r>
                  <a:rPr lang="es-PE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5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s-E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</m:e>
                    </m:acc>
                    <m:r>
                      <a:rPr lang="es-419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s-419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7</m:t>
                    </m:r>
                    <m:acc>
                      <m:accPr>
                        <m:chr m:val="⃗"/>
                        <m:ctrlPr>
                          <a:rPr lang="es-PE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s-419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</m:acc>
                  </m:oMath>
                </a14:m>
                <a:endParaRPr lang="es-PE" sz="2800" i="1" dirty="0">
                  <a:latin typeface="Cambria Math" panose="02040503050406030204" pitchFamily="18" charset="0"/>
                  <a:cs typeface="Arial" panose="020B0604020202020204" pitchFamily="34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3FAA3839-8C31-C53E-7C0F-637F8AF37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4088" y="3176688"/>
                <a:ext cx="1608221" cy="561757"/>
              </a:xfrm>
              <a:prstGeom prst="rect">
                <a:avLst/>
              </a:prstGeom>
              <a:blipFill>
                <a:blip r:embed="rId5"/>
                <a:stretch>
                  <a:fillRect l="-379" b="-2391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3633F54D-9B94-9CFB-A88A-39532DE40C2A}"/>
              </a:ext>
            </a:extLst>
          </p:cNvPr>
          <p:cNvCxnSpPr/>
          <p:nvPr/>
        </p:nvCxnSpPr>
        <p:spPr>
          <a:xfrm>
            <a:off x="6463264" y="3512256"/>
            <a:ext cx="11049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47D80725-C429-FDA5-6D84-73AE78FC2C6F}"/>
                  </a:ext>
                </a:extLst>
              </p:cNvPr>
              <p:cNvSpPr txBox="1"/>
              <p:nvPr/>
            </p:nvSpPr>
            <p:spPr>
              <a:xfrm>
                <a:off x="7724088" y="3955292"/>
                <a:ext cx="1608221" cy="5617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buClr>
                    <a:srgbClr val="FF0000"/>
                  </a:buClr>
                </a:pPr>
                <a:r>
                  <a:rPr lang="es-PE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3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s-E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</m:e>
                    </m:acc>
                    <m:r>
                      <a:rPr lang="es-419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s-419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9</m:t>
                    </m:r>
                    <m:acc>
                      <m:accPr>
                        <m:chr m:val="⃗"/>
                        <m:ctrlPr>
                          <a:rPr lang="es-PE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s-419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</m:acc>
                  </m:oMath>
                </a14:m>
                <a:endParaRPr lang="es-PE" sz="2800" i="1" dirty="0">
                  <a:latin typeface="Cambria Math" panose="02040503050406030204" pitchFamily="18" charset="0"/>
                  <a:cs typeface="Arial" panose="020B0604020202020204" pitchFamily="34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47D80725-C429-FDA5-6D84-73AE78FC2C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4088" y="3955292"/>
                <a:ext cx="1608221" cy="561757"/>
              </a:xfrm>
              <a:prstGeom prst="rect">
                <a:avLst/>
              </a:prstGeom>
              <a:blipFill>
                <a:blip r:embed="rId6"/>
                <a:stretch>
                  <a:fillRect l="-379" b="-2391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0EB42014-CF3E-8902-A933-25DA705ABD2A}"/>
              </a:ext>
            </a:extLst>
          </p:cNvPr>
          <p:cNvCxnSpPr/>
          <p:nvPr/>
        </p:nvCxnSpPr>
        <p:spPr>
          <a:xfrm>
            <a:off x="6463264" y="4290860"/>
            <a:ext cx="11049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0B45E96B-F169-012A-0856-9F34605673CB}"/>
                  </a:ext>
                </a:extLst>
              </p:cNvPr>
              <p:cNvSpPr txBox="1"/>
              <p:nvPr/>
            </p:nvSpPr>
            <p:spPr>
              <a:xfrm>
                <a:off x="7724088" y="4719493"/>
                <a:ext cx="2411785" cy="5617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buClr>
                    <a:srgbClr val="FF0000"/>
                  </a:buClr>
                </a:pPr>
                <a:r>
                  <a:rPr lang="es-PE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419" sz="28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4</m:t>
                    </m:r>
                    <m:acc>
                      <m:accPr>
                        <m:chr m:val="⃗"/>
                        <m:ctrlPr>
                          <a:rPr lang="es-PE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s-E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</m:e>
                    </m:acc>
                    <m:r>
                      <a:rPr lang="es-419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s-419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  <m:r>
                      <a:rPr lang="es-419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  <m:r>
                      <a:rPr lang="es-419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5</m:t>
                    </m:r>
                    <m:acc>
                      <m:accPr>
                        <m:chr m:val="⃗"/>
                        <m:ctrlPr>
                          <a:rPr lang="es-PE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s-419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</m:acc>
                  </m:oMath>
                </a14:m>
                <a:endParaRPr lang="es-PE" sz="2800" i="1" dirty="0">
                  <a:latin typeface="Cambria Math" panose="02040503050406030204" pitchFamily="18" charset="0"/>
                  <a:cs typeface="Arial" panose="020B0604020202020204" pitchFamily="34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0B45E96B-F169-012A-0856-9F3460567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4088" y="4719493"/>
                <a:ext cx="2411785" cy="5617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3514DFE9-1262-6339-C738-EB2C123DBCE3}"/>
              </a:ext>
            </a:extLst>
          </p:cNvPr>
          <p:cNvCxnSpPr/>
          <p:nvPr/>
        </p:nvCxnSpPr>
        <p:spPr>
          <a:xfrm>
            <a:off x="6463264" y="5055061"/>
            <a:ext cx="11049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84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adroTexto 54">
            <a:extLst>
              <a:ext uri="{FF2B5EF4-FFF2-40B4-BE49-F238E27FC236}">
                <a16:creationId xmlns:a16="http://schemas.microsoft.com/office/drawing/2014/main" id="{E14C4FA2-F74A-774C-81B2-BA8A20ACCE24}"/>
              </a:ext>
            </a:extLst>
          </p:cNvPr>
          <p:cNvSpPr txBox="1"/>
          <p:nvPr/>
        </p:nvSpPr>
        <p:spPr>
          <a:xfrm>
            <a:off x="239395" y="1557474"/>
            <a:ext cx="1151001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PE" sz="25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Producto escalar:</a:t>
            </a:r>
            <a:endParaRPr lang="es-PE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uadroTexto 55">
                <a:extLst>
                  <a:ext uri="{FF2B5EF4-FFF2-40B4-BE49-F238E27FC236}">
                    <a16:creationId xmlns:a16="http://schemas.microsoft.com/office/drawing/2014/main" id="{085A73B5-1161-204D-AEC4-7445D99B74C2}"/>
                  </a:ext>
                </a:extLst>
              </p:cNvPr>
              <p:cNvSpPr txBox="1"/>
              <p:nvPr/>
            </p:nvSpPr>
            <p:spPr>
              <a:xfrm>
                <a:off x="239395" y="2034528"/>
                <a:ext cx="11510010" cy="9732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buClr>
                    <a:srgbClr val="FF0000"/>
                  </a:buClr>
                </a:pPr>
                <a:r>
                  <a:rPr lang="es-ES" sz="2500" dirty="0"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El producto escalar de los vectores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25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</m:ctrlPr>
                      </m:accPr>
                      <m:e>
                        <m:r>
                          <a:rPr lang="es-ES" sz="25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𝑢</m:t>
                        </m:r>
                      </m:e>
                    </m:acc>
                  </m:oMath>
                </a14:m>
                <a:r>
                  <a:rPr lang="es-ES" sz="25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 </a:t>
                </a:r>
                <a:r>
                  <a:rPr lang="es-ES" sz="2500" dirty="0"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25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</m:ctrlPr>
                      </m:accPr>
                      <m:e>
                        <m:r>
                          <a:rPr lang="es-E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𝑣</m:t>
                        </m:r>
                      </m:e>
                    </m:acc>
                  </m:oMath>
                </a14:m>
                <a:r>
                  <a:rPr lang="es-ES" sz="25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 </a:t>
                </a:r>
                <a:r>
                  <a:rPr lang="es-ES" sz="2500" dirty="0"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que forman un ángulo </a:t>
                </a:r>
                <a14:m>
                  <m:oMath xmlns:m="http://schemas.openxmlformats.org/officeDocument/2006/math">
                    <m:r>
                      <a:rPr lang="es-ES" sz="25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𝜃</m:t>
                    </m:r>
                  </m:oMath>
                </a14:m>
                <a:r>
                  <a:rPr lang="es-ES" sz="2500" dirty="0"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 se puede calcular de dos formas:</a:t>
                </a:r>
                <a:endParaRPr lang="es-PE" sz="2500" dirty="0">
                  <a:latin typeface="Arial" panose="020B0604020202020204" pitchFamily="34" charset="0"/>
                  <a:cs typeface="Arial" panose="020B0604020202020204" pitchFamily="34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6" name="CuadroTexto 55">
                <a:extLst>
                  <a:ext uri="{FF2B5EF4-FFF2-40B4-BE49-F238E27FC236}">
                    <a16:creationId xmlns:a16="http://schemas.microsoft.com/office/drawing/2014/main" id="{085A73B5-1161-204D-AEC4-7445D99B74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95" y="2034528"/>
                <a:ext cx="11510010" cy="973215"/>
              </a:xfrm>
              <a:prstGeom prst="rect">
                <a:avLst/>
              </a:prstGeom>
              <a:blipFill>
                <a:blip r:embed="rId2"/>
                <a:stretch>
                  <a:fillRect l="-772" t="-6494" r="-992" b="-15584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E4F55E2F-2DB6-8B43-904D-124057A419A9}"/>
                  </a:ext>
                </a:extLst>
              </p:cNvPr>
              <p:cNvSpPr txBox="1"/>
              <p:nvPr/>
            </p:nvSpPr>
            <p:spPr>
              <a:xfrm>
                <a:off x="239395" y="3115118"/>
                <a:ext cx="11562834" cy="5697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algn="just">
                  <a:lnSpc>
                    <a:spcPct val="120000"/>
                  </a:lnSpc>
                  <a:buClr>
                    <a:srgbClr val="FF0000"/>
                  </a:buClr>
                  <a:buFontTx/>
                  <a:buAutoNum type="arabicPeriod"/>
                </a:pPr>
                <a:r>
                  <a:rPr lang="es-PE" sz="25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25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</m:ctrlPr>
                      </m:accPr>
                      <m:e>
                        <m:r>
                          <a:rPr lang="es-ES" sz="25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𝑢</m:t>
                        </m:r>
                      </m:e>
                    </m:acc>
                    <m:r>
                      <a:rPr lang="es-ES" sz="25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∙</m:t>
                    </m:r>
                    <m:acc>
                      <m:accPr>
                        <m:chr m:val="⃗"/>
                        <m:ctrlPr>
                          <a:rPr lang="es-PE" sz="25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</m:ctrlPr>
                      </m:accPr>
                      <m:e>
                        <m:r>
                          <a:rPr lang="es-ES" sz="25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𝑣</m:t>
                        </m:r>
                      </m:e>
                    </m:acc>
                    <m:r>
                      <a:rPr lang="es-ES" sz="25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s-ES" sz="25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s-ES" sz="25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𝑢</m:t>
                        </m:r>
                      </m:e>
                      <m:sub>
                        <m:r>
                          <a:rPr lang="es-ES" sz="25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𝑥</m:t>
                        </m:r>
                      </m:sub>
                    </m:sSub>
                    <m:r>
                      <a:rPr lang="es-ES" sz="25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∙</m:t>
                    </m:r>
                    <m:sSub>
                      <m:sSubPr>
                        <m:ctrlPr>
                          <a:rPr lang="es-ES" sz="25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s-ES" sz="25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𝑣</m:t>
                        </m:r>
                      </m:e>
                      <m:sub>
                        <m:r>
                          <a:rPr lang="es-ES" sz="25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𝑥</m:t>
                        </m:r>
                      </m:sub>
                    </m:sSub>
                    <m:r>
                      <a:rPr lang="es-ES" sz="25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s-ES" sz="25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s-ES" sz="25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𝑢</m:t>
                        </m:r>
                      </m:e>
                      <m:sub>
                        <m:r>
                          <a:rPr lang="es-ES" sz="25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𝑦</m:t>
                        </m:r>
                      </m:sub>
                    </m:sSub>
                    <m:r>
                      <a:rPr lang="es-ES" sz="25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∙</m:t>
                    </m:r>
                    <m:sSub>
                      <m:sSubPr>
                        <m:ctrlPr>
                          <a:rPr lang="es-ES" sz="25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s-ES" sz="25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𝑣</m:t>
                        </m:r>
                      </m:e>
                      <m:sub>
                        <m:r>
                          <a:rPr lang="es-ES" sz="25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s-PE" sz="25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 </a:t>
                </a:r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E4F55E2F-2DB6-8B43-904D-124057A41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95" y="3115118"/>
                <a:ext cx="11562834" cy="569771"/>
              </a:xfrm>
              <a:prstGeom prst="rect">
                <a:avLst/>
              </a:prstGeom>
              <a:blipFill>
                <a:blip r:embed="rId3"/>
                <a:stretch>
                  <a:fillRect l="-658" t="-6667" b="-17778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547C1526-774C-CF40-A581-5A602F593D58}"/>
                  </a:ext>
                </a:extLst>
              </p:cNvPr>
              <p:cNvSpPr txBox="1"/>
              <p:nvPr/>
            </p:nvSpPr>
            <p:spPr>
              <a:xfrm>
                <a:off x="239395" y="4032051"/>
                <a:ext cx="11562834" cy="5115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 algn="just">
                  <a:lnSpc>
                    <a:spcPct val="120000"/>
                  </a:lnSpc>
                  <a:buClr>
                    <a:srgbClr val="FF0000"/>
                  </a:buClr>
                  <a:buFont typeface="+mj-lt"/>
                  <a:buAutoNum type="arabicPeriod" startAt="2"/>
                </a:pPr>
                <a:r>
                  <a:rPr lang="es-PE" sz="25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25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</m:ctrlPr>
                      </m:accPr>
                      <m:e>
                        <m:r>
                          <a:rPr lang="es-ES" sz="25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𝑢</m:t>
                        </m:r>
                      </m:e>
                    </m:acc>
                    <m:r>
                      <a:rPr lang="es-ES" sz="25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∙</m:t>
                    </m:r>
                    <m:acc>
                      <m:accPr>
                        <m:chr m:val="⃗"/>
                        <m:ctrlPr>
                          <a:rPr lang="es-PE" sz="25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</m:ctrlPr>
                      </m:accPr>
                      <m:e>
                        <m:r>
                          <a:rPr lang="es-ES" sz="25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𝑣</m:t>
                        </m:r>
                      </m:e>
                    </m:acc>
                    <m:r>
                      <a:rPr lang="es-ES" sz="25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s-ES" sz="25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s-PE" sz="25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itchFamily="18" charset="2"/>
                              </a:rPr>
                            </m:ctrlPr>
                          </m:accPr>
                          <m:e>
                            <m:r>
                              <a:rPr lang="es-ES" sz="25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itchFamily="18" charset="2"/>
                              </a:rPr>
                              <m:t>𝑢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s-ES" sz="25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s-PE" sz="25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itchFamily="18" charset="2"/>
                              </a:rPr>
                            </m:ctrlPr>
                          </m:accPr>
                          <m:e>
                            <m:r>
                              <a:rPr lang="es-ES" sz="25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s-ES" sz="25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𝑐𝑜𝑠</m:t>
                    </m:r>
                    <m:r>
                      <a:rPr lang="es-ES" sz="25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𝜃</m:t>
                    </m:r>
                  </m:oMath>
                </a14:m>
                <a:endParaRPr lang="es-PE" sz="25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547C1526-774C-CF40-A581-5A602F593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95" y="4032051"/>
                <a:ext cx="11562834" cy="511550"/>
              </a:xfrm>
              <a:prstGeom prst="rect">
                <a:avLst/>
              </a:prstGeom>
              <a:blipFill>
                <a:blip r:embed="rId4"/>
                <a:stretch>
                  <a:fillRect l="-658" t="-12195" b="-2439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05C45F1F-2DDF-CF49-86C6-EA58EA545936}"/>
              </a:ext>
            </a:extLst>
          </p:cNvPr>
          <p:cNvCxnSpPr/>
          <p:nvPr/>
        </p:nvCxnSpPr>
        <p:spPr>
          <a:xfrm flipV="1">
            <a:off x="6096000" y="3349801"/>
            <a:ext cx="2006600" cy="1092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E05C989D-2AFD-264A-903A-AAF3177F73F1}"/>
              </a:ext>
            </a:extLst>
          </p:cNvPr>
          <p:cNvCxnSpPr>
            <a:cxnSpLocks/>
          </p:cNvCxnSpPr>
          <p:nvPr/>
        </p:nvCxnSpPr>
        <p:spPr>
          <a:xfrm flipV="1">
            <a:off x="6096000" y="4289601"/>
            <a:ext cx="2209800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698C4ABE-D16A-3D4B-8C48-54CEF6AD4124}"/>
                  </a:ext>
                </a:extLst>
              </p:cNvPr>
              <p:cNvSpPr txBox="1"/>
              <p:nvPr/>
            </p:nvSpPr>
            <p:spPr>
              <a:xfrm>
                <a:off x="6901497" y="3212252"/>
                <a:ext cx="395605" cy="5115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buClr>
                    <a:srgbClr val="FF0000"/>
                  </a:buClr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25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</m:ctrlPr>
                      </m:accPr>
                      <m:e>
                        <m:r>
                          <a:rPr lang="es-ES" sz="25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𝑢</m:t>
                        </m:r>
                      </m:e>
                    </m:acc>
                  </m:oMath>
                </a14:m>
                <a:r>
                  <a:rPr lang="es-ES" sz="25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 </a:t>
                </a:r>
                <a:endParaRPr lang="es-PE" sz="2500" dirty="0">
                  <a:latin typeface="Arial" panose="020B0604020202020204" pitchFamily="34" charset="0"/>
                  <a:cs typeface="Arial" panose="020B0604020202020204" pitchFamily="34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698C4ABE-D16A-3D4B-8C48-54CEF6AD41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1497" y="3212252"/>
                <a:ext cx="395605" cy="5115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AD0C3553-8DA9-8D44-B87E-3380334A65FC}"/>
                  </a:ext>
                </a:extLst>
              </p:cNvPr>
              <p:cNvSpPr txBox="1"/>
              <p:nvPr/>
            </p:nvSpPr>
            <p:spPr>
              <a:xfrm>
                <a:off x="7200900" y="4407827"/>
                <a:ext cx="395605" cy="5115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buClr>
                    <a:srgbClr val="FF0000"/>
                  </a:buClr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25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</m:ctrlPr>
                      </m:accPr>
                      <m:e>
                        <m:r>
                          <a:rPr lang="es-E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𝑣</m:t>
                        </m:r>
                      </m:e>
                    </m:acc>
                  </m:oMath>
                </a14:m>
                <a:r>
                  <a:rPr lang="es-ES" sz="25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 </a:t>
                </a:r>
                <a:endParaRPr lang="es-PE" sz="25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AD0C3553-8DA9-8D44-B87E-3380334A6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900" y="4407827"/>
                <a:ext cx="395605" cy="511550"/>
              </a:xfrm>
              <a:prstGeom prst="rect">
                <a:avLst/>
              </a:prstGeom>
              <a:blipFill>
                <a:blip r:embed="rId6"/>
                <a:stretch>
                  <a:fillRect t="-1219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co 5">
            <a:extLst>
              <a:ext uri="{FF2B5EF4-FFF2-40B4-BE49-F238E27FC236}">
                <a16:creationId xmlns:a16="http://schemas.microsoft.com/office/drawing/2014/main" id="{170130D1-6315-5940-A93B-91D35275638A}"/>
              </a:ext>
            </a:extLst>
          </p:cNvPr>
          <p:cNvSpPr/>
          <p:nvPr/>
        </p:nvSpPr>
        <p:spPr>
          <a:xfrm>
            <a:off x="6604000" y="4137200"/>
            <a:ext cx="233997" cy="480449"/>
          </a:xfrm>
          <a:prstGeom prst="arc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FEAA82C9-C880-B149-8EB6-D9828143D5E7}"/>
                  </a:ext>
                </a:extLst>
              </p:cNvPr>
              <p:cNvSpPr txBox="1"/>
              <p:nvPr/>
            </p:nvSpPr>
            <p:spPr>
              <a:xfrm>
                <a:off x="6740394" y="3904203"/>
                <a:ext cx="59473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buClr>
                    <a:srgbClr val="FF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5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  <a:sym typeface="Symbol" pitchFamily="18" charset="2"/>
                        </a:rPr>
                        <m:t>𝜃</m:t>
                      </m:r>
                    </m:oMath>
                  </m:oMathPara>
                </a14:m>
                <a:endParaRPr lang="es-PE" sz="25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FEAA82C9-C880-B149-8EB6-D9828143D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0394" y="3904203"/>
                <a:ext cx="594738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1738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16" grpId="0"/>
      <p:bldP spid="17" grpId="0"/>
      <p:bldP spid="20" grpId="0"/>
      <p:bldP spid="21" grpId="0"/>
      <p:bldP spid="6" grpId="0" animBg="1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3404E76C-BBB4-E949-88EC-B0CBFC4F1B59}"/>
                  </a:ext>
                </a:extLst>
              </p:cNvPr>
              <p:cNvSpPr txBox="1"/>
              <p:nvPr/>
            </p:nvSpPr>
            <p:spPr>
              <a:xfrm>
                <a:off x="276483" y="2058865"/>
                <a:ext cx="11562834" cy="5115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algn="just">
                  <a:lnSpc>
                    <a:spcPct val="120000"/>
                  </a:lnSpc>
                  <a:buClr>
                    <a:srgbClr val="FF0000"/>
                  </a:buClr>
                  <a:buFontTx/>
                  <a:buAutoNum type="arabicPeriod"/>
                </a:pPr>
                <a:r>
                  <a:rPr lang="es-PE" sz="25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25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</m:ctrlPr>
                      </m:accPr>
                      <m:e>
                        <m:r>
                          <a:rPr lang="es-ES" sz="25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𝑢</m:t>
                        </m:r>
                      </m:e>
                    </m:acc>
                    <m:r>
                      <a:rPr lang="es-ES" sz="25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=</m:t>
                    </m:r>
                    <m:d>
                      <m:dPr>
                        <m:ctrlPr>
                          <a:rPr lang="es-E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s-E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2</m:t>
                        </m:r>
                        <m:r>
                          <a:rPr lang="es-E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;</m:t>
                        </m:r>
                        <m:r>
                          <a:rPr lang="es-E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4</m:t>
                        </m:r>
                      </m:e>
                    </m:d>
                  </m:oMath>
                </a14:m>
                <a:endParaRPr lang="es-PE" sz="25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3404E76C-BBB4-E949-88EC-B0CBFC4F1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483" y="2058865"/>
                <a:ext cx="11562834" cy="511550"/>
              </a:xfrm>
              <a:prstGeom prst="rect">
                <a:avLst/>
              </a:prstGeom>
              <a:blipFill>
                <a:blip r:embed="rId2"/>
                <a:stretch>
                  <a:fillRect l="-768" b="-2439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8A5847DF-17B5-054A-85ED-6242A45EFA71}"/>
                  </a:ext>
                </a:extLst>
              </p:cNvPr>
              <p:cNvSpPr txBox="1"/>
              <p:nvPr/>
            </p:nvSpPr>
            <p:spPr>
              <a:xfrm>
                <a:off x="644783" y="2590518"/>
                <a:ext cx="1628517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buClr>
                    <a:srgbClr val="FF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PE" sz="25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</m:ctrlPr>
                        </m:accPr>
                        <m:e>
                          <m:r>
                            <a:rPr lang="es-ES" sz="25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𝑣</m:t>
                          </m:r>
                        </m:e>
                      </m:acc>
                      <m:r>
                        <a:rPr lang="es-ES" sz="25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Symbol" pitchFamily="18" charset="2"/>
                        </a:rPr>
                        <m:t>=</m:t>
                      </m:r>
                      <m:d>
                        <m:dPr>
                          <m:ctrlPr>
                            <a:rPr lang="es-ES" sz="25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a:rPr lang="es-ES" sz="25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3</m:t>
                          </m:r>
                          <m:r>
                            <a:rPr lang="es-ES" sz="25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;</m:t>
                          </m:r>
                          <m:r>
                            <a:rPr lang="es-ES" sz="25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es-PE" sz="25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8A5847DF-17B5-054A-85ED-6242A45EF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783" y="2590518"/>
                <a:ext cx="1628517" cy="553998"/>
              </a:xfrm>
              <a:prstGeom prst="rect">
                <a:avLst/>
              </a:prstGeom>
              <a:blipFill>
                <a:blip r:embed="rId3"/>
                <a:stretch>
                  <a:fillRect t="-11364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brir llave 6">
            <a:extLst>
              <a:ext uri="{FF2B5EF4-FFF2-40B4-BE49-F238E27FC236}">
                <a16:creationId xmlns:a16="http://schemas.microsoft.com/office/drawing/2014/main" id="{1B749E7D-C105-324D-B1DC-3444964F17F6}"/>
              </a:ext>
            </a:extLst>
          </p:cNvPr>
          <p:cNvSpPr/>
          <p:nvPr/>
        </p:nvSpPr>
        <p:spPr>
          <a:xfrm rot="10800000">
            <a:off x="2413000" y="2223428"/>
            <a:ext cx="254000" cy="808652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88D97123-B0E7-B243-97FB-D9D61F603075}"/>
                  </a:ext>
                </a:extLst>
              </p:cNvPr>
              <p:cNvSpPr txBox="1"/>
              <p:nvPr/>
            </p:nvSpPr>
            <p:spPr>
              <a:xfrm>
                <a:off x="2942588" y="2347806"/>
                <a:ext cx="3454401" cy="5697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buClr>
                    <a:srgbClr val="FF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PE" sz="25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</m:ctrlPr>
                        </m:accPr>
                        <m:e>
                          <m:r>
                            <a:rPr lang="es-ES" sz="25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𝑢</m:t>
                          </m:r>
                        </m:e>
                      </m:acc>
                      <m:r>
                        <a:rPr lang="es-ES" sz="25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  <a:sym typeface="Symbol" pitchFamily="18" charset="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s-PE" sz="25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</m:ctrlPr>
                        </m:accPr>
                        <m:e>
                          <m:r>
                            <a:rPr lang="es-ES" sz="25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𝑣</m:t>
                          </m:r>
                        </m:e>
                      </m:acc>
                      <m:r>
                        <a:rPr lang="es-ES" sz="25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Symbol" pitchFamily="18" charset="2"/>
                        </a:rPr>
                        <m:t>=</m:t>
                      </m:r>
                      <m:d>
                        <m:dPr>
                          <m:ctrlPr>
                            <a:rPr lang="es-ES" sz="25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a:rPr lang="es-ES" sz="25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2</m:t>
                          </m:r>
                        </m:e>
                      </m:d>
                      <m:d>
                        <m:dPr>
                          <m:ctrlPr>
                            <a:rPr lang="es-ES" sz="25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a:rPr lang="es-ES" sz="25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3</m:t>
                          </m:r>
                        </m:e>
                      </m:d>
                      <m:r>
                        <a:rPr lang="es-ES" sz="25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Symbol" pitchFamily="18" charset="2"/>
                        </a:rPr>
                        <m:t>+</m:t>
                      </m:r>
                      <m:d>
                        <m:dPr>
                          <m:ctrlPr>
                            <a:rPr lang="es-ES" sz="25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a:rPr lang="es-ES" sz="25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4</m:t>
                          </m:r>
                        </m:e>
                      </m:d>
                      <m:d>
                        <m:dPr>
                          <m:ctrlPr>
                            <a:rPr lang="es-ES" sz="25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a:rPr lang="es-ES" sz="25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es-PE" sz="25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88D97123-B0E7-B243-97FB-D9D61F603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2588" y="2347806"/>
                <a:ext cx="3454401" cy="569771"/>
              </a:xfrm>
              <a:prstGeom prst="rect">
                <a:avLst/>
              </a:prstGeom>
              <a:blipFill>
                <a:blip r:embed="rId4"/>
                <a:stretch>
                  <a:fillRect t="-869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447EEDE0-9751-D049-8082-88871651A7FD}"/>
              </a:ext>
            </a:extLst>
          </p:cNvPr>
          <p:cNvCxnSpPr/>
          <p:nvPr/>
        </p:nvCxnSpPr>
        <p:spPr>
          <a:xfrm>
            <a:off x="6901497" y="2627754"/>
            <a:ext cx="93440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F6A31FA7-8DB0-AE43-8389-093882F57096}"/>
                  </a:ext>
                </a:extLst>
              </p:cNvPr>
              <p:cNvSpPr txBox="1"/>
              <p:nvPr/>
            </p:nvSpPr>
            <p:spPr>
              <a:xfrm>
                <a:off x="8340408" y="2363579"/>
                <a:ext cx="1739900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buClr>
                    <a:srgbClr val="FF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PE" sz="25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</m:ctrlPr>
                        </m:accPr>
                        <m:e>
                          <m:r>
                            <a:rPr lang="es-ES" sz="25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𝑢</m:t>
                          </m:r>
                        </m:e>
                      </m:acc>
                      <m:r>
                        <a:rPr lang="es-ES" sz="25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  <a:sym typeface="Symbol" pitchFamily="18" charset="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s-PE" sz="25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</m:ctrlPr>
                        </m:accPr>
                        <m:e>
                          <m:r>
                            <a:rPr lang="es-ES" sz="25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𝑣</m:t>
                          </m:r>
                        </m:e>
                      </m:acc>
                      <m:r>
                        <a:rPr lang="es-ES" sz="25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Symbol" pitchFamily="18" charset="2"/>
                        </a:rPr>
                        <m:t>=</m:t>
                      </m:r>
                      <m:r>
                        <a:rPr lang="es-ES" sz="25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Symbol" pitchFamily="18" charset="2"/>
                        </a:rPr>
                        <m:t>26</m:t>
                      </m:r>
                    </m:oMath>
                  </m:oMathPara>
                </a14:m>
                <a:endParaRPr lang="es-PE" sz="25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F6A31FA7-8DB0-AE43-8389-093882F57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0408" y="2363579"/>
                <a:ext cx="1739900" cy="553998"/>
              </a:xfrm>
              <a:prstGeom prst="rect">
                <a:avLst/>
              </a:prstGeom>
              <a:blipFill>
                <a:blip r:embed="rId5"/>
                <a:stretch>
                  <a:fillRect t="-11364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CuadroTexto 26">
            <a:extLst>
              <a:ext uri="{FF2B5EF4-FFF2-40B4-BE49-F238E27FC236}">
                <a16:creationId xmlns:a16="http://schemas.microsoft.com/office/drawing/2014/main" id="{37662322-76C3-9E49-897C-B265D2B81D3C}"/>
              </a:ext>
            </a:extLst>
          </p:cNvPr>
          <p:cNvSpPr txBox="1"/>
          <p:nvPr/>
        </p:nvSpPr>
        <p:spPr>
          <a:xfrm>
            <a:off x="320887" y="3810304"/>
            <a:ext cx="486569" cy="511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20000"/>
              </a:lnSpc>
              <a:buClr>
                <a:srgbClr val="FF0000"/>
              </a:buClr>
              <a:buFont typeface="+mj-lt"/>
              <a:buAutoNum type="arabicPeriod" startAt="2"/>
            </a:pPr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</a:t>
            </a: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94C52F67-0D48-EA45-95AB-AE6DFCD13DF5}"/>
              </a:ext>
            </a:extLst>
          </p:cNvPr>
          <p:cNvCxnSpPr>
            <a:cxnSpLocks/>
          </p:cNvCxnSpPr>
          <p:nvPr/>
        </p:nvCxnSpPr>
        <p:spPr>
          <a:xfrm flipV="1">
            <a:off x="1405888" y="4076686"/>
            <a:ext cx="1731012" cy="13548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B4C6A8E9-EE97-8B46-9E5A-ED9FC11A48EC}"/>
              </a:ext>
            </a:extLst>
          </p:cNvPr>
          <p:cNvCxnSpPr>
            <a:cxnSpLocks/>
          </p:cNvCxnSpPr>
          <p:nvPr/>
        </p:nvCxnSpPr>
        <p:spPr>
          <a:xfrm>
            <a:off x="1405888" y="5431534"/>
            <a:ext cx="2289812" cy="5703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o 8">
            <a:extLst>
              <a:ext uri="{FF2B5EF4-FFF2-40B4-BE49-F238E27FC236}">
                <a16:creationId xmlns:a16="http://schemas.microsoft.com/office/drawing/2014/main" id="{38A8010D-3F40-F240-8174-C8EEC12B8980}"/>
              </a:ext>
            </a:extLst>
          </p:cNvPr>
          <p:cNvSpPr/>
          <p:nvPr/>
        </p:nvSpPr>
        <p:spPr>
          <a:xfrm>
            <a:off x="1730724" y="5063147"/>
            <a:ext cx="287209" cy="939800"/>
          </a:xfrm>
          <a:prstGeom prst="arc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63CA735F-5E99-1646-BE89-981C4D3FA35F}"/>
                  </a:ext>
                </a:extLst>
              </p:cNvPr>
              <p:cNvSpPr txBox="1"/>
              <p:nvPr/>
            </p:nvSpPr>
            <p:spPr>
              <a:xfrm>
                <a:off x="2017933" y="4967033"/>
                <a:ext cx="536892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buClr>
                    <a:srgbClr val="FF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5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Symbol" pitchFamily="18" charset="2"/>
                        </a:rPr>
                        <m:t>37</m:t>
                      </m:r>
                      <m:r>
                        <a:rPr lang="es-ES" sz="25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  <a:sym typeface="Symbol" pitchFamily="18" charset="2"/>
                        </a:rPr>
                        <m:t>°</m:t>
                      </m:r>
                    </m:oMath>
                  </m:oMathPara>
                </a14:m>
                <a:endParaRPr lang="es-PE" sz="25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63CA735F-5E99-1646-BE89-981C4D3FA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933" y="4967033"/>
                <a:ext cx="536892" cy="553998"/>
              </a:xfrm>
              <a:prstGeom prst="rect">
                <a:avLst/>
              </a:prstGeom>
              <a:blipFill>
                <a:blip r:embed="rId6"/>
                <a:stretch>
                  <a:fillRect l="-2273" r="-2500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BF1D8D6E-3BD4-134B-B70A-C6E2B3ECC976}"/>
                  </a:ext>
                </a:extLst>
              </p:cNvPr>
              <p:cNvSpPr txBox="1"/>
              <p:nvPr/>
            </p:nvSpPr>
            <p:spPr>
              <a:xfrm>
                <a:off x="1185957" y="4113621"/>
                <a:ext cx="1354042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buClr>
                    <a:srgbClr val="FF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s-ES" sz="25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s-PE" sz="25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Symbol" pitchFamily="18" charset="2"/>
                                </a:rPr>
                              </m:ctrlPr>
                            </m:accPr>
                            <m:e>
                              <m:r>
                                <a:rPr lang="es-ES" sz="25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Symbol" pitchFamily="18" charset="2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r>
                        <a:rPr lang="es-ES" sz="25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Symbol" pitchFamily="18" charset="2"/>
                        </a:rPr>
                        <m:t>=</m:t>
                      </m:r>
                      <m:r>
                        <a:rPr lang="es-ES" sz="25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Symbol" pitchFamily="18" charset="2"/>
                        </a:rPr>
                        <m:t>3</m:t>
                      </m:r>
                    </m:oMath>
                  </m:oMathPara>
                </a14:m>
                <a:endParaRPr lang="es-PE" sz="25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BF1D8D6E-3BD4-134B-B70A-C6E2B3ECC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957" y="4113621"/>
                <a:ext cx="1354042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52B67678-ECF8-1949-A71D-56FCFF7AD5EA}"/>
                  </a:ext>
                </a:extLst>
              </p:cNvPr>
              <p:cNvSpPr txBox="1"/>
              <p:nvPr/>
            </p:nvSpPr>
            <p:spPr>
              <a:xfrm>
                <a:off x="1630170" y="5867361"/>
                <a:ext cx="1354042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buClr>
                    <a:srgbClr val="FF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s-ES" sz="25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s-PE" sz="25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Symbol" pitchFamily="18" charset="2"/>
                                </a:rPr>
                              </m:ctrlPr>
                            </m:accPr>
                            <m:e>
                              <m:r>
                                <a:rPr lang="es-ES" sz="25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Symbol" pitchFamily="18" charset="2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s-ES" sz="25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Symbol" pitchFamily="18" charset="2"/>
                        </a:rPr>
                        <m:t>=</m:t>
                      </m:r>
                      <m:r>
                        <a:rPr lang="es-ES" sz="25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Symbol" pitchFamily="18" charset="2"/>
                        </a:rPr>
                        <m:t>5</m:t>
                      </m:r>
                    </m:oMath>
                  </m:oMathPara>
                </a14:m>
                <a:endParaRPr lang="es-PE" sz="25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52B67678-ECF8-1949-A71D-56FCFF7AD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170" y="5867361"/>
                <a:ext cx="1354042" cy="553998"/>
              </a:xfrm>
              <a:prstGeom prst="rect">
                <a:avLst/>
              </a:prstGeom>
              <a:blipFill>
                <a:blip r:embed="rId8"/>
                <a:stretch>
                  <a:fillRect t="-888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0E0B2CD9-35CF-E54B-9213-73366D1D51E1}"/>
                  </a:ext>
                </a:extLst>
              </p:cNvPr>
              <p:cNvSpPr txBox="1"/>
              <p:nvPr/>
            </p:nvSpPr>
            <p:spPr>
              <a:xfrm>
                <a:off x="5368609" y="4044855"/>
                <a:ext cx="3127693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buClr>
                    <a:srgbClr val="FF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PE" sz="25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</m:ctrlPr>
                        </m:accPr>
                        <m:e>
                          <m:r>
                            <a:rPr lang="es-ES" sz="25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𝑢</m:t>
                          </m:r>
                        </m:e>
                      </m:acc>
                      <m:r>
                        <a:rPr lang="es-ES" sz="25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  <a:sym typeface="Symbol" pitchFamily="18" charset="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s-PE" sz="25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</m:ctrlPr>
                        </m:accPr>
                        <m:e>
                          <m:r>
                            <a:rPr lang="es-ES" sz="25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𝑣</m:t>
                          </m:r>
                        </m:e>
                      </m:acc>
                      <m:r>
                        <a:rPr lang="es-ES" sz="25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Symbol" pitchFamily="18" charset="2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s-ES" sz="25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s-PE" sz="25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Symbol" pitchFamily="18" charset="2"/>
                                </a:rPr>
                              </m:ctrlPr>
                            </m:accPr>
                            <m:e>
                              <m:r>
                                <a:rPr lang="es-ES" sz="25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Symbol" pitchFamily="18" charset="2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s-ES" sz="25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s-PE" sz="25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Symbol" pitchFamily="18" charset="2"/>
                                </a:rPr>
                              </m:ctrlPr>
                            </m:accPr>
                            <m:e>
                              <m:r>
                                <a:rPr lang="es-ES" sz="25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Symbol" pitchFamily="18" charset="2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s-ES" sz="25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Symbol" pitchFamily="18" charset="2"/>
                        </a:rPr>
                        <m:t>𝑐𝑜𝑠</m:t>
                      </m:r>
                      <m:r>
                        <a:rPr lang="es-ES" sz="25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  <a:sym typeface="Symbol" pitchFamily="18" charset="2"/>
                        </a:rPr>
                        <m:t>𝜃</m:t>
                      </m:r>
                    </m:oMath>
                  </m:oMathPara>
                </a14:m>
                <a:endParaRPr lang="es-PE" sz="25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0E0B2CD9-35CF-E54B-9213-73366D1D5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609" y="4044855"/>
                <a:ext cx="3127693" cy="553998"/>
              </a:xfrm>
              <a:prstGeom prst="rect">
                <a:avLst/>
              </a:prstGeom>
              <a:blipFill>
                <a:blip r:embed="rId9"/>
                <a:stretch>
                  <a:fillRect t="-11364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C5309AFB-1D18-C245-8965-7862FC9DE365}"/>
                  </a:ext>
                </a:extLst>
              </p:cNvPr>
              <p:cNvSpPr txBox="1"/>
              <p:nvPr/>
            </p:nvSpPr>
            <p:spPr>
              <a:xfrm>
                <a:off x="5414329" y="4771924"/>
                <a:ext cx="3127693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buClr>
                    <a:srgbClr val="FF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PE" sz="25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</m:ctrlPr>
                        </m:accPr>
                        <m:e>
                          <m:r>
                            <a:rPr lang="es-ES" sz="25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𝑢</m:t>
                          </m:r>
                        </m:e>
                      </m:acc>
                      <m:r>
                        <a:rPr lang="es-ES" sz="25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  <a:sym typeface="Symbol" pitchFamily="18" charset="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s-PE" sz="25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</m:ctrlPr>
                        </m:accPr>
                        <m:e>
                          <m:r>
                            <a:rPr lang="es-ES" sz="25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𝑣</m:t>
                          </m:r>
                        </m:e>
                      </m:acc>
                      <m:r>
                        <a:rPr lang="es-ES" sz="25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Symbol" pitchFamily="18" charset="2"/>
                        </a:rPr>
                        <m:t>=</m:t>
                      </m:r>
                      <m:d>
                        <m:dPr>
                          <m:ctrlPr>
                            <a:rPr lang="es-ES" sz="25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a:rPr lang="es-ES" sz="25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3</m:t>
                          </m:r>
                        </m:e>
                      </m:d>
                      <m:d>
                        <m:dPr>
                          <m:ctrlPr>
                            <a:rPr lang="es-ES" sz="25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a:rPr lang="es-ES" sz="25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5</m:t>
                          </m:r>
                        </m:e>
                      </m:d>
                      <m:r>
                        <a:rPr lang="es-ES" sz="25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Symbol" pitchFamily="18" charset="2"/>
                        </a:rPr>
                        <m:t>𝑐𝑜𝑠</m:t>
                      </m:r>
                      <m:r>
                        <a:rPr lang="es-ES" sz="25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Symbol" pitchFamily="18" charset="2"/>
                        </a:rPr>
                        <m:t>37</m:t>
                      </m:r>
                      <m:r>
                        <a:rPr lang="es-ES" sz="25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Symbol" pitchFamily="18" charset="2"/>
                        </a:rPr>
                        <m:t>°</m:t>
                      </m:r>
                    </m:oMath>
                  </m:oMathPara>
                </a14:m>
                <a:endParaRPr lang="es-PE" sz="25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C5309AFB-1D18-C245-8965-7862FC9DE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329" y="4771924"/>
                <a:ext cx="3127693" cy="553998"/>
              </a:xfrm>
              <a:prstGeom prst="rect">
                <a:avLst/>
              </a:prstGeom>
              <a:blipFill>
                <a:blip r:embed="rId10"/>
                <a:stretch>
                  <a:fillRect t="-888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2C5A6753-4CA1-9442-802A-322543153BCF}"/>
                  </a:ext>
                </a:extLst>
              </p:cNvPr>
              <p:cNvSpPr txBox="1"/>
              <p:nvPr/>
            </p:nvSpPr>
            <p:spPr>
              <a:xfrm>
                <a:off x="5199380" y="5535659"/>
                <a:ext cx="2124393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buClr>
                    <a:srgbClr val="FF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PE" sz="25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</m:ctrlPr>
                        </m:accPr>
                        <m:e>
                          <m:r>
                            <a:rPr lang="es-ES" sz="25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𝑢</m:t>
                          </m:r>
                        </m:e>
                      </m:acc>
                      <m:r>
                        <a:rPr lang="es-ES" sz="25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  <a:sym typeface="Symbol" pitchFamily="18" charset="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s-PE" sz="25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</m:ctrlPr>
                        </m:accPr>
                        <m:e>
                          <m:r>
                            <a:rPr lang="es-ES" sz="25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𝑣</m:t>
                          </m:r>
                        </m:e>
                      </m:acc>
                      <m:r>
                        <a:rPr lang="es-ES" sz="25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Symbol" pitchFamily="18" charset="2"/>
                        </a:rPr>
                        <m:t>=</m:t>
                      </m:r>
                      <m:r>
                        <a:rPr lang="es-ES" sz="25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Symbol" pitchFamily="18" charset="2"/>
                        </a:rPr>
                        <m:t>1</m:t>
                      </m:r>
                      <m:r>
                        <a:rPr lang="es-ES" sz="25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Symbol" pitchFamily="18" charset="2"/>
                        </a:rPr>
                        <m:t>2</m:t>
                      </m:r>
                    </m:oMath>
                  </m:oMathPara>
                </a14:m>
                <a:endParaRPr lang="es-PE" sz="25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2C5A6753-4CA1-9442-802A-322543153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380" y="5535659"/>
                <a:ext cx="2124393" cy="553998"/>
              </a:xfrm>
              <a:prstGeom prst="rect">
                <a:avLst/>
              </a:prstGeom>
              <a:blipFill>
                <a:blip r:embed="rId11"/>
                <a:stretch>
                  <a:fillRect t="-888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Box 6">
            <a:extLst>
              <a:ext uri="{FF2B5EF4-FFF2-40B4-BE49-F238E27FC236}">
                <a16:creationId xmlns:a16="http://schemas.microsoft.com/office/drawing/2014/main" id="{1715CDDE-53CF-E8F8-0B21-339A803FC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6" y="1386444"/>
            <a:ext cx="1975223" cy="639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40000"/>
              </a:lnSpc>
            </a:pPr>
            <a:r>
              <a:rPr lang="es-ES" sz="2800" b="1" dirty="0">
                <a:solidFill>
                  <a:srgbClr val="C00000"/>
                </a:solidFill>
                <a:cs typeface="Times New Roman" pitchFamily="18" charset="0"/>
              </a:rPr>
              <a:t>Ejemplo 5:</a:t>
            </a:r>
            <a:endParaRPr lang="es-PE" sz="2800" b="1" dirty="0">
              <a:solidFill>
                <a:srgbClr val="C0000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28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7" grpId="0" animBg="1"/>
      <p:bldP spid="28" grpId="0"/>
      <p:bldP spid="31" grpId="0"/>
      <p:bldP spid="27" grpId="0"/>
      <p:bldP spid="9" grpId="0" animBg="1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>
            <a:extLst>
              <a:ext uri="{FF2B5EF4-FFF2-40B4-BE49-F238E27FC236}">
                <a16:creationId xmlns:a16="http://schemas.microsoft.com/office/drawing/2014/main" id="{FB7F2BFB-1ABB-07D0-DBEF-90D1D3A3D4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486" y="1583097"/>
            <a:ext cx="11418570" cy="569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40000"/>
              </a:lnSpc>
            </a:pPr>
            <a:r>
              <a:rPr lang="es-ES" sz="25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Actividad 2:</a:t>
            </a:r>
            <a:endParaRPr lang="es-PE" sz="25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A94800F4-3083-933E-834E-2E9B40683A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486" y="2152355"/>
            <a:ext cx="11418570" cy="47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40000"/>
              </a:lnSpc>
            </a:pPr>
            <a:r>
              <a:rPr lang="es-E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Hallar los productos escalares de los siguientes vectores en cada caso:</a:t>
            </a:r>
            <a:endParaRPr lang="es-PE" sz="2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8D4FDC5D-74D2-66B0-BD11-8CD69CA4B708}"/>
                  </a:ext>
                </a:extLst>
              </p:cNvPr>
              <p:cNvSpPr txBox="1"/>
              <p:nvPr/>
            </p:nvSpPr>
            <p:spPr>
              <a:xfrm>
                <a:off x="451485" y="2851664"/>
                <a:ext cx="4499207" cy="5617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algn="just">
                  <a:lnSpc>
                    <a:spcPct val="120000"/>
                  </a:lnSpc>
                  <a:buClr>
                    <a:srgbClr val="FF0000"/>
                  </a:buClr>
                  <a:buFontTx/>
                  <a:buAutoNum type="arabicPeriod"/>
                </a:pPr>
                <a:r>
                  <a:rPr lang="es-PE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s-E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</m:e>
                    </m:acc>
                    <m:r>
                      <a:rPr lang="es-ES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s-419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s-419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s-419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;</m:t>
                        </m:r>
                        <m:r>
                          <a:rPr lang="es-419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e>
                    </m:d>
                    <m:r>
                      <a:rPr lang="es-419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s-419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s-419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s-419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 </m:t>
                    </m:r>
                    <m:r>
                      <a:rPr lang="es-419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s-PE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s-419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</m:acc>
                    <m:r>
                      <a:rPr lang="es-ES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s-419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s-419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6</m:t>
                        </m:r>
                        <m:r>
                          <a:rPr lang="es-419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;</m:t>
                        </m:r>
                        <m:r>
                          <a:rPr lang="es-419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7</m:t>
                        </m:r>
                      </m:e>
                    </m:d>
                  </m:oMath>
                </a14:m>
                <a:endParaRPr lang="es-PE" sz="2800" i="1" dirty="0">
                  <a:latin typeface="Cambria Math" panose="02040503050406030204" pitchFamily="18" charset="0"/>
                  <a:cs typeface="Arial" panose="020B0604020202020204" pitchFamily="34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8D4FDC5D-74D2-66B0-BD11-8CD69CA4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85" y="2851664"/>
                <a:ext cx="4499207" cy="561757"/>
              </a:xfrm>
              <a:prstGeom prst="rect">
                <a:avLst/>
              </a:prstGeom>
              <a:blipFill>
                <a:blip r:embed="rId2"/>
                <a:stretch>
                  <a:fillRect l="-1897" b="-20652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30ED4C47-453E-5C31-9E62-8684618AE033}"/>
                  </a:ext>
                </a:extLst>
              </p:cNvPr>
              <p:cNvSpPr txBox="1"/>
              <p:nvPr/>
            </p:nvSpPr>
            <p:spPr>
              <a:xfrm>
                <a:off x="451485" y="3597504"/>
                <a:ext cx="4739353" cy="5617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buClr>
                    <a:srgbClr val="FF0000"/>
                  </a:buClr>
                </a:pPr>
                <a:r>
                  <a:rPr lang="es-PE" sz="25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</a:t>
                </a:r>
                <a:r>
                  <a:rPr lang="es-PE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s-E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</m:e>
                    </m:acc>
                    <m:r>
                      <a:rPr lang="es-ES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s-419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s-419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  <m:r>
                          <a:rPr lang="es-419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;</m:t>
                        </m:r>
                        <m:r>
                          <a:rPr lang="es-419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</m:e>
                    </m:d>
                    <m:r>
                      <a:rPr lang="es-419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s-419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s-419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s-419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 </m:t>
                    </m:r>
                    <m:r>
                      <a:rPr lang="es-419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s-PE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s-419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</m:acc>
                    <m:r>
                      <a:rPr lang="es-ES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s-419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s-419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−8</m:t>
                        </m:r>
                        <m:r>
                          <a:rPr lang="es-419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;</m:t>
                        </m:r>
                        <m:r>
                          <a:rPr lang="es-419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6</m:t>
                        </m:r>
                      </m:e>
                    </m:d>
                  </m:oMath>
                </a14:m>
                <a:endParaRPr lang="es-PE" sz="2800" i="1" dirty="0">
                  <a:latin typeface="Cambria Math" panose="02040503050406030204" pitchFamily="18" charset="0"/>
                  <a:cs typeface="Arial" panose="020B0604020202020204" pitchFamily="34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30ED4C47-453E-5C31-9E62-8684618AE0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85" y="3597504"/>
                <a:ext cx="4739353" cy="561757"/>
              </a:xfrm>
              <a:prstGeom prst="rect">
                <a:avLst/>
              </a:prstGeom>
              <a:blipFill>
                <a:blip r:embed="rId3"/>
                <a:stretch>
                  <a:fillRect l="-2057" b="-2391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06BB198C-26AC-E808-CDB8-8C93899366D0}"/>
                  </a:ext>
                </a:extLst>
              </p:cNvPr>
              <p:cNvSpPr txBox="1"/>
              <p:nvPr/>
            </p:nvSpPr>
            <p:spPr>
              <a:xfrm>
                <a:off x="451486" y="4386617"/>
                <a:ext cx="4739353" cy="5617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buClr>
                    <a:srgbClr val="FF0000"/>
                  </a:buClr>
                </a:pPr>
                <a:r>
                  <a:rPr lang="es-PE" sz="25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3.</a:t>
                </a:r>
                <a:r>
                  <a:rPr lang="es-PE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s-E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</m:e>
                    </m:acc>
                    <m:r>
                      <a:rPr lang="es-ES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s-419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s-419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5</m:t>
                        </m:r>
                        <m:r>
                          <a:rPr lang="es-419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;</m:t>
                        </m:r>
                        <m:r>
                          <a:rPr lang="es-419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e>
                    </m:d>
                    <m:r>
                      <a:rPr lang="es-419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s-419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s-419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s-419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 </m:t>
                    </m:r>
                    <m:r>
                      <a:rPr lang="es-419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s-PE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s-419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</m:acc>
                    <m:r>
                      <a:rPr lang="es-ES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s-419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s-419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9</m:t>
                        </m:r>
                        <m:r>
                          <a:rPr lang="es-419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;</m:t>
                        </m:r>
                        <m:r>
                          <a:rPr lang="es-419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</m:d>
                  </m:oMath>
                </a14:m>
                <a:endParaRPr lang="es-PE" sz="2800" i="1" dirty="0">
                  <a:latin typeface="Cambria Math" panose="02040503050406030204" pitchFamily="18" charset="0"/>
                  <a:cs typeface="Arial" panose="020B0604020202020204" pitchFamily="34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06BB198C-26AC-E808-CDB8-8C9389936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86" y="4386617"/>
                <a:ext cx="4739353" cy="561757"/>
              </a:xfrm>
              <a:prstGeom prst="rect">
                <a:avLst/>
              </a:prstGeom>
              <a:blipFill>
                <a:blip r:embed="rId4"/>
                <a:stretch>
                  <a:fillRect l="-2057" b="-2391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C97426D7-5A97-DC9A-0D25-1CFE5CDEA637}"/>
                  </a:ext>
                </a:extLst>
              </p:cNvPr>
              <p:cNvSpPr txBox="1"/>
              <p:nvPr/>
            </p:nvSpPr>
            <p:spPr>
              <a:xfrm>
                <a:off x="5660797" y="2851663"/>
                <a:ext cx="4739353" cy="5617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buClr>
                    <a:srgbClr val="FF0000"/>
                  </a:buClr>
                </a:pPr>
                <a:r>
                  <a:rPr lang="es-PE" sz="25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4.</a:t>
                </a:r>
                <a:r>
                  <a:rPr lang="es-PE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s-E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</m:e>
                    </m:acc>
                    <m:r>
                      <a:rPr lang="es-ES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s-419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s-419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  <m:r>
                          <a:rPr lang="es-419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;</m:t>
                        </m:r>
                        <m:r>
                          <a:rPr lang="es-419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e>
                    </m:d>
                    <m:r>
                      <a:rPr lang="es-419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s-419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s-419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s-419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 </m:t>
                    </m:r>
                    <m:r>
                      <a:rPr lang="es-419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s-PE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s-419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</m:acc>
                    <m:r>
                      <a:rPr lang="es-ES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s-419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s-419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  <m:r>
                          <a:rPr lang="es-419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;</m:t>
                        </m:r>
                        <m:r>
                          <a:rPr lang="es-419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e>
                    </m:d>
                  </m:oMath>
                </a14:m>
                <a:endParaRPr lang="es-PE" sz="2800" i="1" dirty="0">
                  <a:latin typeface="Cambria Math" panose="02040503050406030204" pitchFamily="18" charset="0"/>
                  <a:cs typeface="Arial" panose="020B0604020202020204" pitchFamily="34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C97426D7-5A97-DC9A-0D25-1CFE5CDEA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797" y="2851663"/>
                <a:ext cx="4739353" cy="561757"/>
              </a:xfrm>
              <a:prstGeom prst="rect">
                <a:avLst/>
              </a:prstGeom>
              <a:blipFill>
                <a:blip r:embed="rId5"/>
                <a:stretch>
                  <a:fillRect l="-2188" b="-2391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F3D727E4-2E1F-552B-9D95-5912344498DA}"/>
                  </a:ext>
                </a:extLst>
              </p:cNvPr>
              <p:cNvSpPr txBox="1"/>
              <p:nvPr/>
            </p:nvSpPr>
            <p:spPr>
              <a:xfrm>
                <a:off x="5642324" y="3638816"/>
                <a:ext cx="5321242" cy="10286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buClr>
                    <a:srgbClr val="FF0000"/>
                  </a:buClr>
                </a:pPr>
                <a:r>
                  <a:rPr lang="es-ES" sz="25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5.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s-E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s-PE" sz="2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itchFamily="18" charset="2"/>
                              </a:rPr>
                            </m:ctrlPr>
                          </m:accPr>
                          <m:e>
                            <m:r>
                              <a:rPr lang="es-ES" sz="2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itchFamily="18" charset="2"/>
                              </a:rPr>
                              <m:t>𝑢</m:t>
                            </m:r>
                          </m:e>
                        </m:acc>
                      </m:e>
                    </m:d>
                    <m:r>
                      <a:rPr lang="es-ES" sz="2800" i="1"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=3</m:t>
                    </m:r>
                  </m:oMath>
                </a14:m>
                <a:r>
                  <a:rPr lang="es-PE" sz="2800" i="1" dirty="0">
                    <a:latin typeface="Cambria Math" panose="02040503050406030204" pitchFamily="18" charset="0"/>
                    <a:cs typeface="Arial" panose="020B0604020202020204" pitchFamily="34" charset="0"/>
                    <a:sym typeface="Symbol" pitchFamily="18" charset="2"/>
                  </a:rPr>
                  <a:t>, 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s-E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s-PE" sz="2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itchFamily="18" charset="2"/>
                              </a:rPr>
                            </m:ctrlPr>
                          </m:accPr>
                          <m:e>
                            <m:r>
                              <a:rPr lang="es-419" sz="2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s-ES" sz="2800" i="1"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=</m:t>
                    </m:r>
                    <m:r>
                      <a:rPr lang="es-419" sz="2800" i="1"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2,   </m:t>
                    </m:r>
                    <m:r>
                      <a:rPr lang="es-ES" sz="2800" i="1"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𝜃</m:t>
                    </m:r>
                    <m:r>
                      <a:rPr lang="es-419" sz="2800" i="1"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=60°</m:t>
                    </m:r>
                  </m:oMath>
                </a14:m>
                <a:endParaRPr lang="es-PE" sz="2800" i="1" dirty="0">
                  <a:latin typeface="Cambria Math" panose="02040503050406030204" pitchFamily="18" charset="0"/>
                  <a:cs typeface="Arial" panose="020B0604020202020204" pitchFamily="34" charset="0"/>
                  <a:sym typeface="Symbol" pitchFamily="18" charset="2"/>
                </a:endParaRPr>
              </a:p>
              <a:p>
                <a:pPr algn="just">
                  <a:lnSpc>
                    <a:spcPct val="120000"/>
                  </a:lnSpc>
                  <a:buClr>
                    <a:srgbClr val="FF0000"/>
                  </a:buClr>
                </a:pPr>
                <a:endParaRPr lang="es-PE" sz="25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F3D727E4-2E1F-552B-9D95-591234449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324" y="3638816"/>
                <a:ext cx="5321242" cy="1028680"/>
              </a:xfrm>
              <a:prstGeom prst="rect">
                <a:avLst/>
              </a:prstGeom>
              <a:blipFill>
                <a:blip r:embed="rId6"/>
                <a:stretch>
                  <a:fillRect l="-1950" t="-295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3F989900-B926-595F-FE7F-6E906E63C1C1}"/>
                  </a:ext>
                </a:extLst>
              </p:cNvPr>
              <p:cNvSpPr txBox="1"/>
              <p:nvPr/>
            </p:nvSpPr>
            <p:spPr>
              <a:xfrm>
                <a:off x="5660797" y="4434034"/>
                <a:ext cx="5321242" cy="10286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buClr>
                    <a:srgbClr val="FF0000"/>
                  </a:buClr>
                </a:pPr>
                <a:r>
                  <a:rPr lang="es-ES" sz="25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6.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s-E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s-PE" sz="2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itchFamily="18" charset="2"/>
                              </a:rPr>
                            </m:ctrlPr>
                          </m:accPr>
                          <m:e>
                            <m:r>
                              <a:rPr lang="es-ES" sz="2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itchFamily="18" charset="2"/>
                              </a:rPr>
                              <m:t>𝑢</m:t>
                            </m:r>
                          </m:e>
                        </m:acc>
                      </m:e>
                    </m:d>
                    <m:r>
                      <a:rPr lang="es-ES" sz="2800" i="1"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=</m:t>
                    </m:r>
                    <m:r>
                      <a:rPr lang="es-419" sz="2800" i="1"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6</m:t>
                    </m:r>
                  </m:oMath>
                </a14:m>
                <a:r>
                  <a:rPr lang="es-PE" sz="2800" i="1" dirty="0">
                    <a:latin typeface="Cambria Math" panose="02040503050406030204" pitchFamily="18" charset="0"/>
                    <a:cs typeface="Arial" panose="020B0604020202020204" pitchFamily="34" charset="0"/>
                    <a:sym typeface="Symbol" pitchFamily="18" charset="2"/>
                  </a:rPr>
                  <a:t>, 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s-E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s-PE" sz="2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itchFamily="18" charset="2"/>
                              </a:rPr>
                            </m:ctrlPr>
                          </m:accPr>
                          <m:e>
                            <m:r>
                              <a:rPr lang="es-419" sz="2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s-ES" sz="2800" i="1"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=</m:t>
                    </m:r>
                    <m:r>
                      <a:rPr lang="es-419" sz="2800" i="1"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7,   </m:t>
                    </m:r>
                    <m:r>
                      <a:rPr lang="es-ES" sz="2800" i="1"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𝜃</m:t>
                    </m:r>
                    <m:r>
                      <a:rPr lang="es-419" sz="2800" i="1"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=90°</m:t>
                    </m:r>
                  </m:oMath>
                </a14:m>
                <a:endParaRPr lang="es-PE" sz="2800" i="1" dirty="0">
                  <a:latin typeface="Cambria Math" panose="02040503050406030204" pitchFamily="18" charset="0"/>
                  <a:cs typeface="Arial" panose="020B0604020202020204" pitchFamily="34" charset="0"/>
                  <a:sym typeface="Symbol" pitchFamily="18" charset="2"/>
                </a:endParaRPr>
              </a:p>
              <a:p>
                <a:pPr algn="just">
                  <a:lnSpc>
                    <a:spcPct val="120000"/>
                  </a:lnSpc>
                  <a:buClr>
                    <a:srgbClr val="FF0000"/>
                  </a:buClr>
                </a:pPr>
                <a:endParaRPr lang="es-PE" sz="25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3F989900-B926-595F-FE7F-6E906E63C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797" y="4434034"/>
                <a:ext cx="5321242" cy="1028680"/>
              </a:xfrm>
              <a:prstGeom prst="rect">
                <a:avLst/>
              </a:prstGeom>
              <a:blipFill>
                <a:blip r:embed="rId7"/>
                <a:stretch>
                  <a:fillRect l="-1947" t="-236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4740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adroTexto 54">
            <a:extLst>
              <a:ext uri="{FF2B5EF4-FFF2-40B4-BE49-F238E27FC236}">
                <a16:creationId xmlns:a16="http://schemas.microsoft.com/office/drawing/2014/main" id="{E14C4FA2-F74A-774C-81B2-BA8A20ACCE24}"/>
              </a:ext>
            </a:extLst>
          </p:cNvPr>
          <p:cNvSpPr txBox="1"/>
          <p:nvPr/>
        </p:nvSpPr>
        <p:spPr>
          <a:xfrm>
            <a:off x="239395" y="1557474"/>
            <a:ext cx="3288896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PE" sz="25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Producto vectorial:</a:t>
            </a:r>
            <a:endParaRPr lang="es-PE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uadroTexto 55">
                <a:extLst>
                  <a:ext uri="{FF2B5EF4-FFF2-40B4-BE49-F238E27FC236}">
                    <a16:creationId xmlns:a16="http://schemas.microsoft.com/office/drawing/2014/main" id="{085A73B5-1161-204D-AEC4-7445D99B74C2}"/>
                  </a:ext>
                </a:extLst>
              </p:cNvPr>
              <p:cNvSpPr txBox="1"/>
              <p:nvPr/>
            </p:nvSpPr>
            <p:spPr>
              <a:xfrm>
                <a:off x="239395" y="2034528"/>
                <a:ext cx="11510010" cy="15031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buClr>
                    <a:srgbClr val="FF0000"/>
                  </a:buClr>
                </a:pPr>
                <a:r>
                  <a:rPr lang="es-ES" sz="2500" dirty="0"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El producto vectorial de los vectores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25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</m:ctrlPr>
                      </m:accPr>
                      <m:e>
                        <m:r>
                          <a:rPr lang="es-419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𝑎</m:t>
                        </m:r>
                      </m:e>
                    </m:acc>
                  </m:oMath>
                </a14:m>
                <a:r>
                  <a:rPr lang="es-ES" sz="25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 </a:t>
                </a:r>
                <a:r>
                  <a:rPr lang="es-ES" sz="2500" dirty="0"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25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</m:ctrlPr>
                      </m:accPr>
                      <m:e>
                        <m:r>
                          <a:rPr lang="es-419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𝑏</m:t>
                        </m:r>
                      </m:e>
                    </m:acc>
                  </m:oMath>
                </a14:m>
                <a:r>
                  <a:rPr lang="es-ES" sz="25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 </a:t>
                </a:r>
                <a:r>
                  <a:rPr lang="es-ES" sz="2500" dirty="0"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que forman un ángulo </a:t>
                </a:r>
                <a14:m>
                  <m:oMath xmlns:m="http://schemas.openxmlformats.org/officeDocument/2006/math">
                    <m:r>
                      <a:rPr lang="es-ES" sz="25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𝜃</m:t>
                    </m:r>
                  </m:oMath>
                </a14:m>
                <a:r>
                  <a:rPr lang="es-ES" sz="2500" dirty="0"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 es un vector </a:t>
                </a:r>
                <a:r>
                  <a:rPr lang="es-ES" sz="2500" dirty="0">
                    <a:highlight>
                      <a:srgbClr val="FFFF00"/>
                    </a:highlight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en tercera dimensión perpendicular al plano</a:t>
                </a:r>
                <a:r>
                  <a:rPr lang="es-ES" sz="2500" dirty="0"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 formado por los vectores </a:t>
                </a:r>
                <a:r>
                  <a:rPr lang="es-ES" sz="2500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a</a:t>
                </a:r>
                <a:r>
                  <a:rPr lang="es-ES" sz="2500" dirty="0"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 y </a:t>
                </a:r>
                <a:r>
                  <a:rPr lang="es-ES" sz="2500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b</a:t>
                </a:r>
                <a:r>
                  <a:rPr lang="es-ES" sz="2500" dirty="0"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 y se calcula de la siguiente manera:</a:t>
                </a:r>
                <a:endParaRPr lang="es-PE" sz="2500" dirty="0">
                  <a:latin typeface="Arial" panose="020B0604020202020204" pitchFamily="34" charset="0"/>
                  <a:cs typeface="Arial" panose="020B0604020202020204" pitchFamily="34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6" name="CuadroTexto 55">
                <a:extLst>
                  <a:ext uri="{FF2B5EF4-FFF2-40B4-BE49-F238E27FC236}">
                    <a16:creationId xmlns:a16="http://schemas.microsoft.com/office/drawing/2014/main" id="{085A73B5-1161-204D-AEC4-7445D99B74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95" y="2034528"/>
                <a:ext cx="11510010" cy="1503168"/>
              </a:xfrm>
              <a:prstGeom prst="rect">
                <a:avLst/>
              </a:prstGeom>
              <a:blipFill>
                <a:blip r:embed="rId2"/>
                <a:stretch>
                  <a:fillRect l="-847" r="-900" b="-894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E4F55E2F-2DB6-8B43-904D-124057A419A9}"/>
                  </a:ext>
                </a:extLst>
              </p:cNvPr>
              <p:cNvSpPr txBox="1"/>
              <p:nvPr/>
            </p:nvSpPr>
            <p:spPr>
              <a:xfrm>
                <a:off x="5245880" y="5236621"/>
                <a:ext cx="5053040" cy="6693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buClr>
                    <a:srgbClr val="FF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PE" sz="25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</m:ctrlPr>
                        </m:accPr>
                        <m:e>
                          <m:r>
                            <a:rPr lang="es-419" sz="25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𝑎</m:t>
                          </m:r>
                        </m:e>
                      </m:acc>
                      <m:r>
                        <a:rPr lang="es-PE" sz="25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  <a:sym typeface="Symbol" pitchFamily="18" charset="2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s-PE" sz="25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</m:ctrlPr>
                        </m:accPr>
                        <m:e>
                          <m:r>
                            <a:rPr lang="es-419" sz="25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𝑏</m:t>
                          </m:r>
                        </m:e>
                      </m:acc>
                      <m:r>
                        <a:rPr lang="es-ES" sz="25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Symbol" pitchFamily="18" charset="2"/>
                        </a:rPr>
                        <m:t>=</m:t>
                      </m:r>
                      <m:d>
                        <m:dPr>
                          <m:ctrlPr>
                            <a:rPr lang="es-ES" sz="25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a:rPr lang="es-ES" sz="25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0;  0;</m:t>
                          </m:r>
                          <m:sSub>
                            <m:sSubPr>
                              <m:ctrlPr>
                                <a:rPr lang="es-ES" sz="25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Symbol" pitchFamily="18" charset="2"/>
                                </a:rPr>
                              </m:ctrlPr>
                            </m:sSubPr>
                            <m:e>
                              <m:r>
                                <a:rPr lang="es-419" sz="25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Symbol" pitchFamily="18" charset="2"/>
                                </a:rPr>
                                <m:t>  </m:t>
                              </m:r>
                              <m:r>
                                <a:rPr lang="es-419" sz="25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Symbol" pitchFamily="18" charset="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ES" sz="25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Symbol" pitchFamily="18" charset="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sz="25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Symbol" pitchFamily="18" charset="2"/>
                                </a:rPr>
                              </m:ctrlPr>
                            </m:sSubPr>
                            <m:e>
                              <m:r>
                                <a:rPr lang="es-419" sz="25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Symbol" pitchFamily="18" charset="2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ES" sz="25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Symbol" pitchFamily="18" charset="2"/>
                                </a:rPr>
                                <m:t>𝑦</m:t>
                              </m:r>
                            </m:sub>
                          </m:sSub>
                          <m:r>
                            <a:rPr lang="es-ES" sz="25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sz="25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Symbol" pitchFamily="18" charset="2"/>
                                </a:rPr>
                              </m:ctrlPr>
                            </m:sSubPr>
                            <m:e>
                              <m:r>
                                <a:rPr lang="es-419" sz="25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Symbol" pitchFamily="18" charset="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ES" sz="25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Symbol" pitchFamily="18" charset="2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sz="25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Symbol" pitchFamily="18" charset="2"/>
                                </a:rPr>
                              </m:ctrlPr>
                            </m:sSubPr>
                            <m:e>
                              <m:r>
                                <a:rPr lang="es-419" sz="25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Symbol" pitchFamily="18" charset="2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ES" sz="25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Symbol" pitchFamily="18" charset="2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PE" sz="25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E4F55E2F-2DB6-8B43-904D-124057A41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880" y="5236621"/>
                <a:ext cx="5053040" cy="6693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29DB6CCF-40C8-574A-88E7-4288D4050463}"/>
                  </a:ext>
                </a:extLst>
              </p:cNvPr>
              <p:cNvSpPr txBox="1"/>
              <p:nvPr/>
            </p:nvSpPr>
            <p:spPr>
              <a:xfrm>
                <a:off x="5587625" y="3873435"/>
                <a:ext cx="2069524" cy="6235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buClr>
                    <a:srgbClr val="FF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PE" sz="25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</m:ctrlPr>
                        </m:accPr>
                        <m:e>
                          <m:r>
                            <a:rPr lang="es-419" sz="25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𝑎</m:t>
                          </m:r>
                        </m:e>
                      </m:acc>
                      <m:r>
                        <a:rPr lang="es-ES" sz="25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Symbol" pitchFamily="18" charset="2"/>
                        </a:rPr>
                        <m:t>=</m:t>
                      </m:r>
                      <m:d>
                        <m:dPr>
                          <m:ctrlPr>
                            <a:rPr lang="es-ES" sz="25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5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Symbol" pitchFamily="18" charset="2"/>
                                </a:rPr>
                              </m:ctrlPr>
                            </m:sSubPr>
                            <m:e>
                              <m:r>
                                <a:rPr lang="es-419" sz="25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Symbol" pitchFamily="18" charset="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ES" sz="25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Symbol" pitchFamily="18" charset="2"/>
                                </a:rPr>
                                <m:t>𝑥</m:t>
                              </m:r>
                            </m:sub>
                          </m:sSub>
                          <m:r>
                            <a:rPr lang="es-ES" sz="25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;</m:t>
                          </m:r>
                          <m:sSub>
                            <m:sSubPr>
                              <m:ctrlPr>
                                <a:rPr lang="es-ES" sz="25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Symbol" pitchFamily="18" charset="2"/>
                                </a:rPr>
                              </m:ctrlPr>
                            </m:sSubPr>
                            <m:e>
                              <m:r>
                                <a:rPr lang="es-419" sz="25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Symbol" pitchFamily="18" charset="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ES" sz="25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Symbol" pitchFamily="18" charset="2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PE" sz="25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29DB6CCF-40C8-574A-88E7-4288D4050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7625" y="3873435"/>
                <a:ext cx="2069524" cy="6235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90436202-CB93-6646-A92B-947F7161ECCD}"/>
                  </a:ext>
                </a:extLst>
              </p:cNvPr>
              <p:cNvSpPr txBox="1"/>
              <p:nvPr/>
            </p:nvSpPr>
            <p:spPr>
              <a:xfrm>
                <a:off x="5587625" y="4535445"/>
                <a:ext cx="2069524" cy="6693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buClr>
                    <a:srgbClr val="FF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PE" sz="25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</m:ctrlPr>
                        </m:accPr>
                        <m:e>
                          <m:r>
                            <a:rPr lang="es-419" sz="25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𝑏</m:t>
                          </m:r>
                        </m:e>
                      </m:acc>
                      <m:r>
                        <a:rPr lang="es-ES" sz="25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Symbol" pitchFamily="18" charset="2"/>
                        </a:rPr>
                        <m:t>=</m:t>
                      </m:r>
                      <m:d>
                        <m:dPr>
                          <m:ctrlPr>
                            <a:rPr lang="es-ES" sz="25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5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Symbol" pitchFamily="18" charset="2"/>
                                </a:rPr>
                              </m:ctrlPr>
                            </m:sSubPr>
                            <m:e>
                              <m:r>
                                <a:rPr lang="es-419" sz="25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Symbol" pitchFamily="18" charset="2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ES" sz="25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Symbol" pitchFamily="18" charset="2"/>
                                </a:rPr>
                                <m:t>𝑥</m:t>
                              </m:r>
                            </m:sub>
                          </m:sSub>
                          <m:r>
                            <a:rPr lang="es-ES" sz="25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;</m:t>
                          </m:r>
                          <m:sSub>
                            <m:sSubPr>
                              <m:ctrlPr>
                                <a:rPr lang="es-ES" sz="25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Symbol" pitchFamily="18" charset="2"/>
                                </a:rPr>
                              </m:ctrlPr>
                            </m:sSubPr>
                            <m:e>
                              <m:r>
                                <a:rPr lang="es-419" sz="25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Symbol" pitchFamily="18" charset="2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ES" sz="25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Symbol" pitchFamily="18" charset="2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PE" sz="25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90436202-CB93-6646-A92B-947F7161E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7625" y="4535445"/>
                <a:ext cx="2069524" cy="6693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9AFD651E-4394-0DB7-3075-C4929CEA0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084" y="3648265"/>
            <a:ext cx="3366826" cy="2630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07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16" grpId="0"/>
      <p:bldP spid="19" grpId="0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C5429110-B766-04F5-AAA6-38852D9F54B8}"/>
                  </a:ext>
                </a:extLst>
              </p:cNvPr>
              <p:cNvSpPr txBox="1"/>
              <p:nvPr/>
            </p:nvSpPr>
            <p:spPr>
              <a:xfrm>
                <a:off x="2244062" y="2806778"/>
                <a:ext cx="5053040" cy="6222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buClr>
                    <a:srgbClr val="FF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PE" sz="25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</m:ctrlPr>
                        </m:accPr>
                        <m:e>
                          <m:r>
                            <a:rPr lang="es-419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𝑎</m:t>
                          </m:r>
                        </m:e>
                      </m:acc>
                      <m:r>
                        <a:rPr lang="es-PE" sz="25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  <a:sym typeface="Symbol" pitchFamily="18" charset="2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s-PE" sz="2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</m:ctrlPr>
                        </m:accPr>
                        <m:e>
                          <m:r>
                            <a:rPr lang="es-419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𝑏</m:t>
                          </m:r>
                        </m:e>
                      </m:acc>
                      <m:r>
                        <a:rPr lang="es-ES" sz="2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Symbol" pitchFamily="18" charset="2"/>
                        </a:rPr>
                        <m:t>=</m:t>
                      </m:r>
                      <m:d>
                        <m:dPr>
                          <m:ctrlPr>
                            <a:rPr lang="es-ES" sz="25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a:rPr lang="es-ES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0;  0;(</m:t>
                          </m:r>
                          <m:r>
                            <a:rPr lang="es-419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2)(3) −(9)(5)</m:t>
                          </m:r>
                        </m:e>
                      </m:d>
                    </m:oMath>
                  </m:oMathPara>
                </a14:m>
                <a:endParaRPr lang="es-PE" sz="25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C5429110-B766-04F5-AAA6-38852D9F5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062" y="2806778"/>
                <a:ext cx="5053040" cy="6222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4261D77E-BB8C-8E39-24DE-2DE15CDE37AD}"/>
                  </a:ext>
                </a:extLst>
              </p:cNvPr>
              <p:cNvSpPr txBox="1"/>
              <p:nvPr/>
            </p:nvSpPr>
            <p:spPr>
              <a:xfrm>
                <a:off x="7370619" y="2046405"/>
                <a:ext cx="2069524" cy="5116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buClr>
                    <a:srgbClr val="FF0000"/>
                  </a:buClr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25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</m:ctrlPr>
                      </m:accPr>
                      <m:e>
                        <m:r>
                          <a:rPr lang="es-419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𝑎</m:t>
                        </m:r>
                      </m:e>
                    </m:acc>
                    <m:r>
                      <a:rPr lang="es-E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=</m:t>
                    </m:r>
                    <m:d>
                      <m:dPr>
                        <m:ctrlPr>
                          <a:rPr lang="es-ES" sz="25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s-419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2</m:t>
                        </m:r>
                        <m:r>
                          <a:rPr lang="es-ES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;</m:t>
                        </m:r>
                        <m:r>
                          <a:rPr lang="es-419" sz="25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9</m:t>
                        </m:r>
                      </m:e>
                    </m:d>
                    <m:r>
                      <a:rPr lang="es-419" sz="25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  </m:t>
                    </m:r>
                  </m:oMath>
                </a14:m>
                <a:r>
                  <a:rPr lang="es-ES" sz="2500" dirty="0"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,</a:t>
                </a:r>
                <a:endParaRPr lang="es-PE" sz="25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4261D77E-BB8C-8E39-24DE-2DE15CDE3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0619" y="2046405"/>
                <a:ext cx="2069524" cy="511615"/>
              </a:xfrm>
              <a:prstGeom prst="rect">
                <a:avLst/>
              </a:prstGeom>
              <a:blipFill>
                <a:blip r:embed="rId3"/>
                <a:stretch>
                  <a:fillRect t="-3571" b="-2738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E411156B-996E-927C-29CC-F445C1A52BBB}"/>
                  </a:ext>
                </a:extLst>
              </p:cNvPr>
              <p:cNvSpPr txBox="1"/>
              <p:nvPr/>
            </p:nvSpPr>
            <p:spPr>
              <a:xfrm>
                <a:off x="8834003" y="1991101"/>
                <a:ext cx="2069524" cy="6222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buClr>
                    <a:srgbClr val="FF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PE" sz="25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</m:ctrlPr>
                        </m:accPr>
                        <m:e>
                          <m:r>
                            <a:rPr lang="es-419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𝑏</m:t>
                          </m:r>
                        </m:e>
                      </m:acc>
                      <m:r>
                        <a:rPr lang="es-ES" sz="2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Symbol" pitchFamily="18" charset="2"/>
                        </a:rPr>
                        <m:t>=</m:t>
                      </m:r>
                      <m:d>
                        <m:dPr>
                          <m:ctrlPr>
                            <a:rPr lang="es-ES" sz="25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a:rPr lang="es-419" sz="25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5</m:t>
                          </m:r>
                          <m:r>
                            <a:rPr lang="es-ES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;</m:t>
                          </m:r>
                          <m:r>
                            <a:rPr lang="es-419" sz="25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s-PE" sz="25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E411156B-996E-927C-29CC-F445C1A52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4003" y="1991101"/>
                <a:ext cx="2069524" cy="6222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adroTexto 7">
            <a:extLst>
              <a:ext uri="{FF2B5EF4-FFF2-40B4-BE49-F238E27FC236}">
                <a16:creationId xmlns:a16="http://schemas.microsoft.com/office/drawing/2014/main" id="{B5FC5983-2378-46DB-EDCD-FC5A4EA7061E}"/>
              </a:ext>
            </a:extLst>
          </p:cNvPr>
          <p:cNvSpPr txBox="1"/>
          <p:nvPr/>
        </p:nvSpPr>
        <p:spPr>
          <a:xfrm>
            <a:off x="239395" y="2034528"/>
            <a:ext cx="7565332" cy="511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</a:pPr>
            <a:r>
              <a:rPr lang="es-ES" sz="2500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Hallamos el </a:t>
            </a:r>
            <a:r>
              <a:rPr lang="es-ES" sz="2500" b="1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producto vectorial </a:t>
            </a:r>
            <a:r>
              <a:rPr lang="es-ES" sz="2500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de los vectores:</a:t>
            </a:r>
            <a:endParaRPr lang="es-PE" sz="2500" dirty="0">
              <a:latin typeface="Arial" panose="020B0604020202020204" pitchFamily="34" charset="0"/>
              <a:cs typeface="Arial" panose="020B0604020202020204" pitchFamily="34" charset="0"/>
              <a:sym typeface="Symbol" pitchFamily="18" charset="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2EFD1D9C-E1A3-EC02-2F39-FBD9C43D4694}"/>
                  </a:ext>
                </a:extLst>
              </p:cNvPr>
              <p:cNvSpPr txBox="1"/>
              <p:nvPr/>
            </p:nvSpPr>
            <p:spPr>
              <a:xfrm>
                <a:off x="2802543" y="3689635"/>
                <a:ext cx="3204119" cy="62260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buClr>
                    <a:srgbClr val="FF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PE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</m:ctrlPr>
                        </m:accPr>
                        <m:e>
                          <m:r>
                            <a:rPr lang="es-419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𝒂</m:t>
                          </m:r>
                        </m:e>
                      </m:acc>
                      <m:r>
                        <a:rPr lang="es-PE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  <a:sym typeface="Symbol" pitchFamily="18" charset="2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s-PE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</m:ctrlPr>
                        </m:accPr>
                        <m:e>
                          <m:r>
                            <a:rPr lang="es-419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𝒃</m:t>
                          </m:r>
                        </m:e>
                      </m:acc>
                      <m:r>
                        <a:rPr lang="es-ES" sz="25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Symbol" pitchFamily="18" charset="2"/>
                        </a:rPr>
                        <m:t>=</m:t>
                      </m:r>
                      <m:d>
                        <m:dPr>
                          <m:ctrlPr>
                            <a:rPr lang="es-ES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a:rPr lang="es-ES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𝟎</m:t>
                          </m:r>
                          <m:r>
                            <a:rPr lang="es-ES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;  </m:t>
                          </m:r>
                          <m:r>
                            <a:rPr lang="es-ES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𝟎</m:t>
                          </m:r>
                          <m:r>
                            <a:rPr lang="es-ES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;−</m:t>
                          </m:r>
                          <m:r>
                            <a:rPr lang="es-ES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𝟑𝟗</m:t>
                          </m:r>
                        </m:e>
                      </m:d>
                    </m:oMath>
                  </m:oMathPara>
                </a14:m>
                <a:endParaRPr lang="es-PE" sz="2500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2EFD1D9C-E1A3-EC02-2F39-FBD9C43D4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543" y="3689635"/>
                <a:ext cx="3204119" cy="6226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Box 6">
            <a:extLst>
              <a:ext uri="{FF2B5EF4-FFF2-40B4-BE49-F238E27FC236}">
                <a16:creationId xmlns:a16="http://schemas.microsoft.com/office/drawing/2014/main" id="{1715CDDE-53CF-E8F8-0B21-339A803FC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395" y="1410173"/>
            <a:ext cx="1975223" cy="580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40000"/>
              </a:lnSpc>
            </a:pPr>
            <a:r>
              <a:rPr lang="es-ES" sz="2500" b="1" dirty="0">
                <a:solidFill>
                  <a:srgbClr val="C00000"/>
                </a:solidFill>
                <a:cs typeface="Times New Roman" pitchFamily="18" charset="0"/>
              </a:rPr>
              <a:t>Ejemplo 6:</a:t>
            </a:r>
            <a:endParaRPr lang="es-PE" sz="2500" b="1" dirty="0">
              <a:solidFill>
                <a:srgbClr val="C00000"/>
              </a:solidFill>
              <a:cs typeface="Times New Roman" pitchFamily="18" charset="0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F1F32862-E3F0-47B2-B521-D141A73F685E}"/>
              </a:ext>
            </a:extLst>
          </p:cNvPr>
          <p:cNvCxnSpPr>
            <a:cxnSpLocks/>
          </p:cNvCxnSpPr>
          <p:nvPr/>
        </p:nvCxnSpPr>
        <p:spPr>
          <a:xfrm flipV="1">
            <a:off x="8273989" y="3246827"/>
            <a:ext cx="2104007" cy="14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31C8A216-AE83-405D-AFDF-C61CF33CA732}"/>
              </a:ext>
            </a:extLst>
          </p:cNvPr>
          <p:cNvCxnSpPr/>
          <p:nvPr/>
        </p:nvCxnSpPr>
        <p:spPr>
          <a:xfrm>
            <a:off x="8273989" y="2559454"/>
            <a:ext cx="0" cy="6902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DAD144ED-5091-4558-B962-4EF9894BD39F}"/>
              </a:ext>
            </a:extLst>
          </p:cNvPr>
          <p:cNvCxnSpPr/>
          <p:nvPr/>
        </p:nvCxnSpPr>
        <p:spPr>
          <a:xfrm>
            <a:off x="10377996" y="2546143"/>
            <a:ext cx="0" cy="6902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592B2AC6-AFE1-49B2-BDBC-4C1E1F97A745}"/>
              </a:ext>
            </a:extLst>
          </p:cNvPr>
          <p:cNvCxnSpPr>
            <a:cxnSpLocks/>
          </p:cNvCxnSpPr>
          <p:nvPr/>
        </p:nvCxnSpPr>
        <p:spPr>
          <a:xfrm>
            <a:off x="8593585" y="2546143"/>
            <a:ext cx="0" cy="4860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37F259F1-F6BB-45A9-9FA0-E7D8416144E9}"/>
              </a:ext>
            </a:extLst>
          </p:cNvPr>
          <p:cNvCxnSpPr>
            <a:cxnSpLocks/>
          </p:cNvCxnSpPr>
          <p:nvPr/>
        </p:nvCxnSpPr>
        <p:spPr>
          <a:xfrm>
            <a:off x="10005135" y="2546143"/>
            <a:ext cx="0" cy="4860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C4A73209-55A5-46ED-A3A6-B61D1979D04C}"/>
              </a:ext>
            </a:extLst>
          </p:cNvPr>
          <p:cNvCxnSpPr>
            <a:cxnSpLocks/>
          </p:cNvCxnSpPr>
          <p:nvPr/>
        </p:nvCxnSpPr>
        <p:spPr>
          <a:xfrm>
            <a:off x="8593585" y="3032195"/>
            <a:ext cx="14115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51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>
            <a:extLst>
              <a:ext uri="{FF2B5EF4-FFF2-40B4-BE49-F238E27FC236}">
                <a16:creationId xmlns:a16="http://schemas.microsoft.com/office/drawing/2014/main" id="{15C098BD-31BA-DDC5-2624-533D007BCC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715" y="1473959"/>
            <a:ext cx="11418570" cy="569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40000"/>
              </a:lnSpc>
            </a:pPr>
            <a:r>
              <a:rPr lang="es-ES" sz="25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Actividad 3:</a:t>
            </a:r>
            <a:endParaRPr lang="es-PE" sz="25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DFC7E7FF-4C97-CA06-F60F-054DFB8DB7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715" y="2043217"/>
            <a:ext cx="11418570" cy="47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40000"/>
              </a:lnSpc>
            </a:pPr>
            <a:r>
              <a:rPr lang="es-E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Hallar los productos vectoriales de los siguientes vectores en cada caso:</a:t>
            </a:r>
            <a:endParaRPr lang="es-PE" sz="2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C8A579D6-DF2C-5880-7C70-BCA9D05F3055}"/>
                  </a:ext>
                </a:extLst>
              </p:cNvPr>
              <p:cNvSpPr txBox="1"/>
              <p:nvPr/>
            </p:nvSpPr>
            <p:spPr>
              <a:xfrm>
                <a:off x="386714" y="2742526"/>
                <a:ext cx="4499207" cy="5617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algn="just">
                  <a:lnSpc>
                    <a:spcPct val="120000"/>
                  </a:lnSpc>
                  <a:buClr>
                    <a:srgbClr val="FF0000"/>
                  </a:buClr>
                  <a:buFontTx/>
                  <a:buAutoNum type="arabicPeriod"/>
                </a:pPr>
                <a:r>
                  <a:rPr lang="es-PE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s-E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</m:e>
                    </m:acc>
                    <m:r>
                      <a:rPr lang="es-ES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s-419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s-419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3;2</m:t>
                        </m:r>
                      </m:e>
                    </m:d>
                    <m:r>
                      <a:rPr lang="es-419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s-419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s-419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s-419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 </m:t>
                    </m:r>
                    <m:r>
                      <a:rPr lang="es-419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s-PE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s-419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</m:acc>
                    <m:r>
                      <a:rPr lang="es-ES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s-419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s-419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  <m:r>
                          <a:rPr lang="es-419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;5</m:t>
                        </m:r>
                      </m:e>
                    </m:d>
                  </m:oMath>
                </a14:m>
                <a:endParaRPr lang="es-PE" sz="2800" i="1" dirty="0">
                  <a:latin typeface="Cambria Math" panose="02040503050406030204" pitchFamily="18" charset="0"/>
                  <a:cs typeface="Arial" panose="020B0604020202020204" pitchFamily="34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C8A579D6-DF2C-5880-7C70-BCA9D05F3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714" y="2742526"/>
                <a:ext cx="4499207" cy="561757"/>
              </a:xfrm>
              <a:prstGeom prst="rect">
                <a:avLst/>
              </a:prstGeom>
              <a:blipFill>
                <a:blip r:embed="rId2"/>
                <a:stretch>
                  <a:fillRect l="-1897" b="-2391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48FC5951-8EFA-E4C9-B77D-547B84E1A15C}"/>
                  </a:ext>
                </a:extLst>
              </p:cNvPr>
              <p:cNvSpPr txBox="1"/>
              <p:nvPr/>
            </p:nvSpPr>
            <p:spPr>
              <a:xfrm>
                <a:off x="386714" y="3475631"/>
                <a:ext cx="4739353" cy="5617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buClr>
                    <a:srgbClr val="FF0000"/>
                  </a:buClr>
                </a:pPr>
                <a:r>
                  <a:rPr lang="es-PE" sz="25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</a:t>
                </a:r>
                <a:r>
                  <a:rPr lang="es-PE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s-E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</m:e>
                    </m:acc>
                    <m:r>
                      <a:rPr lang="es-ES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s-419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s-419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  <m:r>
                          <a:rPr lang="es-419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;</m:t>
                        </m:r>
                        <m:r>
                          <a:rPr lang="es-419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−3</m:t>
                        </m:r>
                      </m:e>
                    </m:d>
                    <m:r>
                      <a:rPr lang="es-419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s-419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s-419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s-419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 </m:t>
                    </m:r>
                    <m:r>
                      <a:rPr lang="es-419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s-PE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s-419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</m:acc>
                    <m:r>
                      <a:rPr lang="es-ES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s-419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s-419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  <m:r>
                          <a:rPr lang="es-419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;</m:t>
                        </m:r>
                        <m:r>
                          <a:rPr lang="es-419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6</m:t>
                        </m:r>
                      </m:e>
                    </m:d>
                  </m:oMath>
                </a14:m>
                <a:endParaRPr lang="es-PE" sz="2800" i="1" dirty="0">
                  <a:latin typeface="Cambria Math" panose="02040503050406030204" pitchFamily="18" charset="0"/>
                  <a:cs typeface="Arial" panose="020B0604020202020204" pitchFamily="34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48FC5951-8EFA-E4C9-B77D-547B84E1A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714" y="3475631"/>
                <a:ext cx="4739353" cy="561757"/>
              </a:xfrm>
              <a:prstGeom prst="rect">
                <a:avLst/>
              </a:prstGeom>
              <a:blipFill>
                <a:blip r:embed="rId3"/>
                <a:stretch>
                  <a:fillRect l="-2057" b="-2391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BF73E920-DA87-2D13-E20F-A52BFBA0D747}"/>
                  </a:ext>
                </a:extLst>
              </p:cNvPr>
              <p:cNvSpPr txBox="1"/>
              <p:nvPr/>
            </p:nvSpPr>
            <p:spPr>
              <a:xfrm>
                <a:off x="5526274" y="2715501"/>
                <a:ext cx="4739353" cy="5617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buClr>
                    <a:srgbClr val="FF0000"/>
                  </a:buClr>
                </a:pPr>
                <a:r>
                  <a:rPr lang="es-PE" sz="25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3.</a:t>
                </a:r>
                <a:r>
                  <a:rPr lang="es-PE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s-E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</m:e>
                    </m:acc>
                    <m:r>
                      <a:rPr lang="es-ES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s-419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s-419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s-419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;</m:t>
                        </m:r>
                        <m:r>
                          <a:rPr lang="es-419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e>
                    </m:d>
                    <m:r>
                      <a:rPr lang="es-419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s-419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s-419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s-419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 </m:t>
                    </m:r>
                    <m:r>
                      <a:rPr lang="es-419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s-PE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s-419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</m:acc>
                    <m:r>
                      <a:rPr lang="es-ES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s-419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s-419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  <m:r>
                          <a:rPr lang="es-419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;</m:t>
                        </m:r>
                        <m:r>
                          <a:rPr lang="es-419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</m:e>
                    </m:d>
                  </m:oMath>
                </a14:m>
                <a:endParaRPr lang="es-PE" sz="2800" i="1" dirty="0">
                  <a:latin typeface="Cambria Math" panose="02040503050406030204" pitchFamily="18" charset="0"/>
                  <a:cs typeface="Arial" panose="020B0604020202020204" pitchFamily="34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BF73E920-DA87-2D13-E20F-A52BFBA0D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274" y="2715501"/>
                <a:ext cx="4739353" cy="561757"/>
              </a:xfrm>
              <a:prstGeom prst="rect">
                <a:avLst/>
              </a:prstGeom>
              <a:blipFill>
                <a:blip r:embed="rId4"/>
                <a:stretch>
                  <a:fillRect l="-2188" b="-2258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CC2D07D4-C2A0-0602-20D2-D10B65D04B0C}"/>
                  </a:ext>
                </a:extLst>
              </p:cNvPr>
              <p:cNvSpPr txBox="1"/>
              <p:nvPr/>
            </p:nvSpPr>
            <p:spPr>
              <a:xfrm>
                <a:off x="5589334" y="3494187"/>
                <a:ext cx="4739353" cy="5617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buClr>
                    <a:srgbClr val="FF0000"/>
                  </a:buClr>
                </a:pPr>
                <a:r>
                  <a:rPr lang="es-PE" sz="25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4.</a:t>
                </a:r>
                <a:r>
                  <a:rPr lang="es-PE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s-E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</m:e>
                    </m:acc>
                    <m:r>
                      <a:rPr lang="es-ES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s-419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s-419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  <m:r>
                          <a:rPr lang="es-419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;</m:t>
                        </m:r>
                        <m:r>
                          <a:rPr lang="es-419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e>
                    </m:d>
                    <m:r>
                      <a:rPr lang="es-419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s-419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s-419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s-419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 </m:t>
                    </m:r>
                    <m:r>
                      <a:rPr lang="es-419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s-PE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s-419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</m:acc>
                    <m:r>
                      <a:rPr lang="es-ES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s-419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s-419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  <m:r>
                          <a:rPr lang="es-419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;</m:t>
                        </m:r>
                        <m:r>
                          <a:rPr lang="es-419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e>
                    </m:d>
                  </m:oMath>
                </a14:m>
                <a:endParaRPr lang="es-PE" sz="2800" i="1" dirty="0">
                  <a:latin typeface="Cambria Math" panose="02040503050406030204" pitchFamily="18" charset="0"/>
                  <a:cs typeface="Arial" panose="020B0604020202020204" pitchFamily="34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CC2D07D4-C2A0-0602-20D2-D10B65D04B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334" y="3494187"/>
                <a:ext cx="4739353" cy="561757"/>
              </a:xfrm>
              <a:prstGeom prst="rect">
                <a:avLst/>
              </a:prstGeom>
              <a:blipFill>
                <a:blip r:embed="rId5"/>
                <a:stretch>
                  <a:fillRect l="-2188" b="-2391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3850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>
            <a:extLst>
              <a:ext uri="{FF2B5EF4-FFF2-40B4-BE49-F238E27FC236}">
                <a16:creationId xmlns:a16="http://schemas.microsoft.com/office/drawing/2014/main" id="{CA5B5CCA-A4E8-C81B-8E1A-496F0C019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715" y="1435381"/>
            <a:ext cx="11418570" cy="569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40000"/>
              </a:lnSpc>
            </a:pPr>
            <a:r>
              <a:rPr lang="es-ES" sz="25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 </a:t>
            </a:r>
            <a:r>
              <a:rPr lang="es-ES" sz="25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binómica</a:t>
            </a:r>
            <a:r>
              <a:rPr lang="es-ES" sz="25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un vector:</a:t>
            </a:r>
            <a:endParaRPr lang="es-PE" sz="25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9">
                <a:extLst>
                  <a:ext uri="{FF2B5EF4-FFF2-40B4-BE49-F238E27FC236}">
                    <a16:creationId xmlns:a16="http://schemas.microsoft.com/office/drawing/2014/main" id="{9A7541E2-0764-829C-2EB7-9DB8F97C6006}"/>
                  </a:ext>
                </a:extLst>
              </p:cNvPr>
              <p:cNvSpPr txBox="1"/>
              <p:nvPr/>
            </p:nvSpPr>
            <p:spPr>
              <a:xfrm>
                <a:off x="499227" y="1950731"/>
                <a:ext cx="11510010" cy="14349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0000"/>
                  </a:lnSpc>
                  <a:buClr>
                    <a:srgbClr val="FF0000"/>
                  </a:buClr>
                </a:pPr>
                <a:r>
                  <a:rPr lang="es-ES" sz="2500" dirty="0"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En el plano </a:t>
                </a:r>
                <a14:m>
                  <m:oMath xmlns:m="http://schemas.openxmlformats.org/officeDocument/2006/math">
                    <m:r>
                      <a:rPr lang="es-419" sz="2500" b="0" i="1" smtClean="0">
                        <a:solidFill>
                          <a:srgbClr val="035AE7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𝑋𝑌</m:t>
                    </m:r>
                  </m:oMath>
                </a14:m>
                <a:r>
                  <a:rPr lang="es-PE" sz="2500" dirty="0"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 existen </a:t>
                </a:r>
                <a:r>
                  <a:rPr lang="es-PE" sz="2500" dirty="0">
                    <a:highlight>
                      <a:srgbClr val="FFFF00"/>
                    </a:highlight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dos vectores unitarios rectangulares </a:t>
                </a:r>
                <a:r>
                  <a:rPr lang="es-PE" sz="2500" b="1" i="1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i</a:t>
                </a:r>
                <a:r>
                  <a:rPr lang="es-PE" sz="2500" dirty="0">
                    <a:highlight>
                      <a:srgbClr val="FFFF00"/>
                    </a:highlight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, </a:t>
                </a:r>
                <a:r>
                  <a:rPr lang="es-PE" sz="2500" b="1" i="1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j</a:t>
                </a:r>
                <a:r>
                  <a:rPr lang="es-PE" sz="2500" dirty="0"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, con los cuales podemos expresar un vector en </a:t>
                </a:r>
                <a:r>
                  <a:rPr lang="es-PE" sz="2500" dirty="0">
                    <a:highlight>
                      <a:srgbClr val="FFFF00"/>
                    </a:highlight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forma </a:t>
                </a:r>
                <a:r>
                  <a:rPr lang="es-PE" sz="2500" dirty="0" err="1">
                    <a:highlight>
                      <a:srgbClr val="FFFF00"/>
                    </a:highlight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binómica</a:t>
                </a:r>
                <a:r>
                  <a:rPr lang="es-PE" sz="2500" dirty="0"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  <a:buClr>
                    <a:srgbClr val="FF0000"/>
                  </a:buClr>
                </a:pPr>
                <a:r>
                  <a:rPr lang="es-PE" sz="2500" dirty="0"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Tales vectores son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sz="2500" b="0" i="1" smtClean="0">
                            <a:solidFill>
                              <a:srgbClr val="035AE7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</m:ctrlPr>
                      </m:accPr>
                      <m:e>
                        <m:r>
                          <a:rPr lang="es-ES" sz="2500" b="0" i="1" smtClean="0">
                            <a:solidFill>
                              <a:srgbClr val="035AE7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𝑖</m:t>
                        </m:r>
                      </m:e>
                    </m:acc>
                    <m:r>
                      <a:rPr lang="es-ES" sz="2500" b="0" i="1" smtClean="0">
                        <a:solidFill>
                          <a:srgbClr val="035AE7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=</m:t>
                    </m:r>
                    <m:d>
                      <m:dPr>
                        <m:ctrlPr>
                          <a:rPr lang="es-ES" sz="2500" b="0" i="1" smtClean="0">
                            <a:solidFill>
                              <a:srgbClr val="035AE7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s-ES" sz="2500" b="0" i="1" smtClean="0">
                            <a:solidFill>
                              <a:srgbClr val="035AE7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1;0</m:t>
                        </m:r>
                      </m:e>
                    </m:d>
                  </m:oMath>
                </a14:m>
                <a:r>
                  <a:rPr lang="es-PE" sz="2500" dirty="0"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 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sz="2500" i="1" smtClean="0">
                            <a:solidFill>
                              <a:srgbClr val="035AE7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</m:ctrlPr>
                      </m:accPr>
                      <m:e>
                        <m:r>
                          <a:rPr lang="es-ES" sz="2500" b="0" i="1" smtClean="0">
                            <a:solidFill>
                              <a:srgbClr val="035AE7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𝑗</m:t>
                        </m:r>
                      </m:e>
                    </m:acc>
                    <m:r>
                      <a:rPr lang="es-ES" sz="2500" i="1">
                        <a:solidFill>
                          <a:srgbClr val="035AE7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=</m:t>
                    </m:r>
                    <m:d>
                      <m:dPr>
                        <m:ctrlPr>
                          <a:rPr lang="es-ES" sz="2500" i="1">
                            <a:solidFill>
                              <a:srgbClr val="035AE7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s-ES" sz="2500" b="0" i="1" smtClean="0">
                            <a:solidFill>
                              <a:srgbClr val="035AE7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0</m:t>
                        </m:r>
                        <m:r>
                          <a:rPr lang="es-ES" sz="2500" i="1">
                            <a:solidFill>
                              <a:srgbClr val="035AE7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;</m:t>
                        </m:r>
                        <m:r>
                          <a:rPr lang="es-ES" sz="2500" b="0" i="1" smtClean="0">
                            <a:solidFill>
                              <a:srgbClr val="035AE7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1</m:t>
                        </m:r>
                      </m:e>
                    </m:d>
                  </m:oMath>
                </a14:m>
                <a:r>
                  <a:rPr lang="es-PE" sz="2500" dirty="0"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.</a:t>
                </a:r>
              </a:p>
            </p:txBody>
          </p:sp>
        </mc:Choice>
        <mc:Fallback xmlns="">
          <p:sp>
            <p:nvSpPr>
              <p:cNvPr id="5" name="CuadroTexto 9">
                <a:extLst>
                  <a:ext uri="{FF2B5EF4-FFF2-40B4-BE49-F238E27FC236}">
                    <a16:creationId xmlns:a16="http://schemas.microsoft.com/office/drawing/2014/main" id="{9A7541E2-0764-829C-2EB7-9DB8F97C6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27" y="1950731"/>
                <a:ext cx="11510010" cy="1434945"/>
              </a:xfrm>
              <a:prstGeom prst="rect">
                <a:avLst/>
              </a:prstGeom>
              <a:blipFill>
                <a:blip r:embed="rId2"/>
                <a:stretch>
                  <a:fillRect l="-900" t="-851" r="-847" b="-9362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14">
            <a:extLst>
              <a:ext uri="{FF2B5EF4-FFF2-40B4-BE49-F238E27FC236}">
                <a16:creationId xmlns:a16="http://schemas.microsoft.com/office/drawing/2014/main" id="{F9BCB708-4BF9-6D30-B46B-859C3BB10841}"/>
              </a:ext>
            </a:extLst>
          </p:cNvPr>
          <p:cNvSpPr txBox="1"/>
          <p:nvPr/>
        </p:nvSpPr>
        <p:spPr>
          <a:xfrm>
            <a:off x="323653" y="3447710"/>
            <a:ext cx="1891495" cy="51155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buClr>
                <a:srgbClr val="FF0000"/>
              </a:buClr>
            </a:pPr>
            <a:r>
              <a:rPr lang="es-419" sz="2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Si tenemos:</a:t>
            </a:r>
            <a:endParaRPr lang="es-PE" sz="25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Symbol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10">
                <a:extLst>
                  <a:ext uri="{FF2B5EF4-FFF2-40B4-BE49-F238E27FC236}">
                    <a16:creationId xmlns:a16="http://schemas.microsoft.com/office/drawing/2014/main" id="{D0971891-6D56-E57D-A298-82C0630998C4}"/>
                  </a:ext>
                </a:extLst>
              </p:cNvPr>
              <p:cNvSpPr txBox="1"/>
              <p:nvPr/>
            </p:nvSpPr>
            <p:spPr>
              <a:xfrm>
                <a:off x="2131964" y="3470615"/>
                <a:ext cx="5809209" cy="5115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0000"/>
                  </a:lnSpc>
                  <a:buClr>
                    <a:srgbClr val="FF0000"/>
                  </a:buClr>
                </a:pPr>
                <a:r>
                  <a:rPr lang="es-ES" sz="2500" dirty="0"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Para el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sz="2500" i="1" smtClean="0">
                            <a:solidFill>
                              <a:srgbClr val="035AE7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</m:ctrlPr>
                      </m:accPr>
                      <m:e>
                        <m:r>
                          <a:rPr lang="es-ES" sz="2500" b="0" i="1" smtClean="0">
                            <a:solidFill>
                              <a:srgbClr val="035AE7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𝑣</m:t>
                        </m:r>
                      </m:e>
                    </m:acc>
                    <m:r>
                      <a:rPr lang="es-ES" sz="2500" b="0" i="1" smtClean="0">
                        <a:solidFill>
                          <a:srgbClr val="035AE7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=</m:t>
                    </m:r>
                    <m:d>
                      <m:dPr>
                        <m:ctrlPr>
                          <a:rPr lang="es-ES" sz="2500" b="0" i="1" smtClean="0">
                            <a:solidFill>
                              <a:srgbClr val="035AE7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s-ES" sz="2500" b="0" i="1" smtClean="0">
                            <a:solidFill>
                              <a:srgbClr val="035AE7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−4;5</m:t>
                        </m:r>
                      </m:e>
                    </m:d>
                  </m:oMath>
                </a14:m>
                <a:r>
                  <a:rPr lang="es-PE" sz="2500" dirty="0"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, escribimos:</a:t>
                </a:r>
              </a:p>
            </p:txBody>
          </p:sp>
        </mc:Choice>
        <mc:Fallback xmlns="">
          <p:sp>
            <p:nvSpPr>
              <p:cNvPr id="7" name="CuadroTexto 10">
                <a:extLst>
                  <a:ext uri="{FF2B5EF4-FFF2-40B4-BE49-F238E27FC236}">
                    <a16:creationId xmlns:a16="http://schemas.microsoft.com/office/drawing/2014/main" id="{D0971891-6D56-E57D-A298-82C0630998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964" y="3470615"/>
                <a:ext cx="5809209" cy="511550"/>
              </a:xfrm>
              <a:prstGeom prst="rect">
                <a:avLst/>
              </a:prstGeom>
              <a:blipFill>
                <a:blip r:embed="rId3"/>
                <a:stretch>
                  <a:fillRect l="-1784" t="-2381" b="-2738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3">
                <a:extLst>
                  <a:ext uri="{FF2B5EF4-FFF2-40B4-BE49-F238E27FC236}">
                    <a16:creationId xmlns:a16="http://schemas.microsoft.com/office/drawing/2014/main" id="{5868CB2D-1D0B-3F63-A6AE-7C7D8723FCF1}"/>
                  </a:ext>
                </a:extLst>
              </p:cNvPr>
              <p:cNvSpPr txBox="1"/>
              <p:nvPr/>
            </p:nvSpPr>
            <p:spPr>
              <a:xfrm>
                <a:off x="2131964" y="4175145"/>
                <a:ext cx="2998705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" sz="2500" i="1" smtClean="0">
                              <a:solidFill>
                                <a:srgbClr val="035AE7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</m:ctrlPr>
                        </m:accPr>
                        <m:e>
                          <m:r>
                            <a:rPr lang="es-ES" sz="2500" i="1">
                              <a:solidFill>
                                <a:srgbClr val="035AE7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𝑣</m:t>
                          </m:r>
                        </m:e>
                      </m:acc>
                      <m:r>
                        <a:rPr lang="es-ES" sz="2500" b="0" i="1" smtClean="0">
                          <a:solidFill>
                            <a:srgbClr val="035AE7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Symbol" pitchFamily="18" charset="2"/>
                        </a:rPr>
                        <m:t>=</m:t>
                      </m:r>
                      <m:d>
                        <m:dPr>
                          <m:ctrlPr>
                            <a:rPr lang="es-ES" sz="2500" i="1">
                              <a:solidFill>
                                <a:srgbClr val="035AE7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a:rPr lang="es-ES" sz="2500" i="1">
                              <a:solidFill>
                                <a:srgbClr val="035AE7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−4;</m:t>
                          </m:r>
                          <m:r>
                            <a:rPr lang="es-ES" sz="2500" b="0" i="1" smtClean="0">
                              <a:solidFill>
                                <a:srgbClr val="035AE7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0</m:t>
                          </m:r>
                        </m:e>
                      </m:d>
                      <m:r>
                        <a:rPr lang="es-ES" sz="2500" b="0" i="1" smtClean="0">
                          <a:solidFill>
                            <a:srgbClr val="035AE7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Symbol" pitchFamily="18" charset="2"/>
                        </a:rPr>
                        <m:t>+</m:t>
                      </m:r>
                      <m:d>
                        <m:dPr>
                          <m:ctrlPr>
                            <a:rPr lang="es-ES" sz="2500" i="1">
                              <a:solidFill>
                                <a:srgbClr val="035AE7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a:rPr lang="es-ES" sz="2500" i="1">
                              <a:solidFill>
                                <a:srgbClr val="035AE7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0;5</m:t>
                          </m:r>
                        </m:e>
                      </m:d>
                    </m:oMath>
                  </m:oMathPara>
                </a14:m>
                <a:endParaRPr lang="es-PE" sz="2500" dirty="0">
                  <a:solidFill>
                    <a:srgbClr val="035AE7"/>
                  </a:solidFill>
                </a:endParaRPr>
              </a:p>
            </p:txBody>
          </p:sp>
        </mc:Choice>
        <mc:Fallback xmlns="">
          <p:sp>
            <p:nvSpPr>
              <p:cNvPr id="8" name="CuadroTexto 3">
                <a:extLst>
                  <a:ext uri="{FF2B5EF4-FFF2-40B4-BE49-F238E27FC236}">
                    <a16:creationId xmlns:a16="http://schemas.microsoft.com/office/drawing/2014/main" id="{5868CB2D-1D0B-3F63-A6AE-7C7D8723F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964" y="4175145"/>
                <a:ext cx="2998705" cy="477054"/>
              </a:xfrm>
              <a:prstGeom prst="rect">
                <a:avLst/>
              </a:prstGeom>
              <a:blipFill>
                <a:blip r:embed="rId4"/>
                <a:stretch>
                  <a:fillRect t="-17949" b="-1282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15">
                <a:extLst>
                  <a:ext uri="{FF2B5EF4-FFF2-40B4-BE49-F238E27FC236}">
                    <a16:creationId xmlns:a16="http://schemas.microsoft.com/office/drawing/2014/main" id="{92917829-4285-36B8-3630-4AD6F2E674A1}"/>
                  </a:ext>
                </a:extLst>
              </p:cNvPr>
              <p:cNvSpPr txBox="1"/>
              <p:nvPr/>
            </p:nvSpPr>
            <p:spPr>
              <a:xfrm>
                <a:off x="2131964" y="4829381"/>
                <a:ext cx="3425105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" sz="2500" i="1" smtClean="0">
                              <a:solidFill>
                                <a:srgbClr val="035AE7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</m:ctrlPr>
                        </m:accPr>
                        <m:e>
                          <m:r>
                            <a:rPr lang="es-ES" sz="2500" i="1">
                              <a:solidFill>
                                <a:srgbClr val="035AE7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𝑣</m:t>
                          </m:r>
                        </m:e>
                      </m:acc>
                      <m:r>
                        <a:rPr lang="es-ES" sz="2500" b="0" i="1" smtClean="0">
                          <a:solidFill>
                            <a:srgbClr val="035AE7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Symbol" pitchFamily="18" charset="2"/>
                        </a:rPr>
                        <m:t>=</m:t>
                      </m:r>
                      <m:r>
                        <a:rPr lang="es-ES" sz="2500" i="1">
                          <a:solidFill>
                            <a:srgbClr val="035AE7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Symbol" pitchFamily="18" charset="2"/>
                        </a:rPr>
                        <m:t>−4</m:t>
                      </m:r>
                      <m:d>
                        <m:dPr>
                          <m:ctrlPr>
                            <a:rPr lang="es-ES" sz="2500" i="1">
                              <a:solidFill>
                                <a:srgbClr val="035AE7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a:rPr lang="es-ES" sz="2500" i="1">
                              <a:solidFill>
                                <a:srgbClr val="035AE7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1;</m:t>
                          </m:r>
                          <m:r>
                            <a:rPr lang="es-ES" sz="2500" b="0" i="1" smtClean="0">
                              <a:solidFill>
                                <a:srgbClr val="035AE7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0</m:t>
                          </m:r>
                        </m:e>
                      </m:d>
                      <m:r>
                        <a:rPr lang="es-ES" sz="2500" b="0" i="1" smtClean="0">
                          <a:solidFill>
                            <a:srgbClr val="035AE7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Symbol" pitchFamily="18" charset="2"/>
                        </a:rPr>
                        <m:t>+</m:t>
                      </m:r>
                      <m:r>
                        <a:rPr lang="es-ES" sz="2500" i="1">
                          <a:solidFill>
                            <a:srgbClr val="035AE7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Symbol" pitchFamily="18" charset="2"/>
                        </a:rPr>
                        <m:t>5</m:t>
                      </m:r>
                      <m:d>
                        <m:dPr>
                          <m:ctrlPr>
                            <a:rPr lang="es-ES" sz="2500" i="1">
                              <a:solidFill>
                                <a:srgbClr val="035AE7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a:rPr lang="es-ES" sz="2500" i="1">
                              <a:solidFill>
                                <a:srgbClr val="035AE7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0; 1</m:t>
                          </m:r>
                        </m:e>
                      </m:d>
                    </m:oMath>
                  </m:oMathPara>
                </a14:m>
                <a:endParaRPr lang="es-PE" sz="2500" dirty="0">
                  <a:solidFill>
                    <a:srgbClr val="035AE7"/>
                  </a:solidFill>
                </a:endParaRPr>
              </a:p>
            </p:txBody>
          </p:sp>
        </mc:Choice>
        <mc:Fallback xmlns="">
          <p:sp>
            <p:nvSpPr>
              <p:cNvPr id="9" name="CuadroTexto 15">
                <a:extLst>
                  <a:ext uri="{FF2B5EF4-FFF2-40B4-BE49-F238E27FC236}">
                    <a16:creationId xmlns:a16="http://schemas.microsoft.com/office/drawing/2014/main" id="{92917829-4285-36B8-3630-4AD6F2E67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964" y="4829381"/>
                <a:ext cx="3425105" cy="477054"/>
              </a:xfrm>
              <a:prstGeom prst="rect">
                <a:avLst/>
              </a:prstGeom>
              <a:blipFill>
                <a:blip r:embed="rId5"/>
                <a:stretch>
                  <a:fillRect t="-17949" b="-1282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19">
                <a:extLst>
                  <a:ext uri="{FF2B5EF4-FFF2-40B4-BE49-F238E27FC236}">
                    <a16:creationId xmlns:a16="http://schemas.microsoft.com/office/drawing/2014/main" id="{7FD56870-B611-BCA3-70AD-465C58EB676A}"/>
                  </a:ext>
                </a:extLst>
              </p:cNvPr>
              <p:cNvSpPr txBox="1"/>
              <p:nvPr/>
            </p:nvSpPr>
            <p:spPr>
              <a:xfrm>
                <a:off x="2089024" y="5415758"/>
                <a:ext cx="2114681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" sz="2500" b="1" i="1" smtClean="0">
                              <a:solidFill>
                                <a:srgbClr val="035AE7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</m:ctrlPr>
                        </m:accPr>
                        <m:e>
                          <m:r>
                            <a:rPr lang="es-ES" sz="2500" b="1" i="1">
                              <a:solidFill>
                                <a:srgbClr val="035AE7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𝒗</m:t>
                          </m:r>
                        </m:e>
                      </m:acc>
                      <m:r>
                        <a:rPr lang="es-ES" sz="2500" b="1" i="1" smtClean="0">
                          <a:solidFill>
                            <a:srgbClr val="035AE7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Symbol" pitchFamily="18" charset="2"/>
                        </a:rPr>
                        <m:t>=</m:t>
                      </m:r>
                      <m:r>
                        <a:rPr lang="es-ES" sz="2500" b="1" i="1">
                          <a:solidFill>
                            <a:srgbClr val="035AE7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Symbol" pitchFamily="18" charset="2"/>
                        </a:rPr>
                        <m:t>−</m:t>
                      </m:r>
                      <m:r>
                        <a:rPr lang="es-ES" sz="2500" b="1" i="1">
                          <a:solidFill>
                            <a:srgbClr val="035AE7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Symbol" pitchFamily="18" charset="2"/>
                        </a:rPr>
                        <m:t>𝟒</m:t>
                      </m:r>
                      <m:acc>
                        <m:accPr>
                          <m:chr m:val="⃗"/>
                          <m:ctrlPr>
                            <a:rPr lang="es-ES" sz="2500" b="1" i="1">
                              <a:solidFill>
                                <a:srgbClr val="035AE7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</m:ctrlPr>
                        </m:accPr>
                        <m:e>
                          <m:r>
                            <a:rPr lang="es-ES" sz="2500" b="1" i="1">
                              <a:solidFill>
                                <a:srgbClr val="035AE7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𝒊</m:t>
                          </m:r>
                        </m:e>
                      </m:acc>
                      <m:r>
                        <a:rPr lang="es-ES" sz="2500" b="1" i="1" smtClean="0">
                          <a:solidFill>
                            <a:srgbClr val="035AE7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Symbol" pitchFamily="18" charset="2"/>
                        </a:rPr>
                        <m:t>+</m:t>
                      </m:r>
                      <m:r>
                        <a:rPr lang="es-ES" sz="2500" b="1" i="1">
                          <a:solidFill>
                            <a:srgbClr val="035AE7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Symbol" pitchFamily="18" charset="2"/>
                        </a:rPr>
                        <m:t>𝟓</m:t>
                      </m:r>
                      <m:acc>
                        <m:accPr>
                          <m:chr m:val="⃗"/>
                          <m:ctrlPr>
                            <a:rPr lang="es-ES" sz="2500" b="1" i="1">
                              <a:solidFill>
                                <a:srgbClr val="035AE7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</m:ctrlPr>
                        </m:accPr>
                        <m:e>
                          <m:r>
                            <a:rPr lang="es-ES" sz="2500" b="1" i="1" smtClean="0">
                              <a:solidFill>
                                <a:srgbClr val="035AE7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𝒋</m:t>
                          </m:r>
                        </m:e>
                      </m:acc>
                    </m:oMath>
                  </m:oMathPara>
                </a14:m>
                <a:endParaRPr lang="es-PE" sz="2500" b="1" dirty="0">
                  <a:solidFill>
                    <a:srgbClr val="035AE7"/>
                  </a:solidFill>
                </a:endParaRPr>
              </a:p>
            </p:txBody>
          </p:sp>
        </mc:Choice>
        <mc:Fallback xmlns="">
          <p:sp>
            <p:nvSpPr>
              <p:cNvPr id="10" name="CuadroTexto 19">
                <a:extLst>
                  <a:ext uri="{FF2B5EF4-FFF2-40B4-BE49-F238E27FC236}">
                    <a16:creationId xmlns:a16="http://schemas.microsoft.com/office/drawing/2014/main" id="{7FD56870-B611-BCA3-70AD-465C58EB6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024" y="5415758"/>
                <a:ext cx="2114681" cy="477054"/>
              </a:xfrm>
              <a:prstGeom prst="rect">
                <a:avLst/>
              </a:prstGeom>
              <a:blipFill>
                <a:blip r:embed="rId6"/>
                <a:stretch>
                  <a:fillRect t="-17722" r="-18732" b="-886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4">
                <a:extLst>
                  <a:ext uri="{FF2B5EF4-FFF2-40B4-BE49-F238E27FC236}">
                    <a16:creationId xmlns:a16="http://schemas.microsoft.com/office/drawing/2014/main" id="{D4D30C17-F401-6EEA-5E69-AE6E36B41EB1}"/>
                  </a:ext>
                </a:extLst>
              </p:cNvPr>
              <p:cNvSpPr txBox="1"/>
              <p:nvPr/>
            </p:nvSpPr>
            <p:spPr>
              <a:xfrm>
                <a:off x="2046085" y="5977786"/>
                <a:ext cx="5025863" cy="47705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PE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En general, 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sz="2500" b="1" i="1" smtClean="0">
                            <a:solidFill>
                              <a:srgbClr val="035AE7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</m:ctrlPr>
                      </m:accPr>
                      <m:e>
                        <m:r>
                          <a:rPr lang="es-ES" sz="2500" b="1" i="1">
                            <a:solidFill>
                              <a:srgbClr val="035AE7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𝒗</m:t>
                        </m:r>
                      </m:e>
                    </m:acc>
                    <m:r>
                      <a:rPr lang="es-ES" sz="2500" b="1" i="1">
                        <a:solidFill>
                          <a:srgbClr val="035AE7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=</m:t>
                    </m:r>
                    <m:d>
                      <m:dPr>
                        <m:ctrlPr>
                          <a:rPr lang="es-ES" sz="2500" b="1" i="1">
                            <a:solidFill>
                              <a:srgbClr val="035AE7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s-ES" sz="2500" b="1" i="1" smtClean="0">
                            <a:solidFill>
                              <a:srgbClr val="035AE7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𝒙</m:t>
                        </m:r>
                        <m:r>
                          <a:rPr lang="es-ES" sz="2500" b="1" i="1">
                            <a:solidFill>
                              <a:srgbClr val="035AE7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;</m:t>
                        </m:r>
                        <m:r>
                          <a:rPr lang="es-ES" sz="2500" b="1" i="1" smtClean="0">
                            <a:solidFill>
                              <a:srgbClr val="035AE7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𝒚</m:t>
                        </m:r>
                      </m:e>
                    </m:d>
                    <m:r>
                      <a:rPr lang="es-ES" sz="2500" b="1" i="1" smtClean="0">
                        <a:solidFill>
                          <a:srgbClr val="035AE7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=</m:t>
                    </m:r>
                    <m:r>
                      <a:rPr lang="es-ES" sz="2500" b="1" i="1" smtClean="0">
                        <a:solidFill>
                          <a:srgbClr val="035AE7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𝒙</m:t>
                    </m:r>
                    <m:acc>
                      <m:accPr>
                        <m:chr m:val="⃗"/>
                        <m:ctrlPr>
                          <a:rPr lang="es-ES" sz="2500" b="1" i="1">
                            <a:solidFill>
                              <a:srgbClr val="035AE7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</m:ctrlPr>
                      </m:accPr>
                      <m:e>
                        <m:r>
                          <a:rPr lang="es-ES" sz="2500" b="1" i="1">
                            <a:solidFill>
                              <a:srgbClr val="035AE7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𝒊</m:t>
                        </m:r>
                      </m:e>
                    </m:acc>
                    <m:r>
                      <a:rPr lang="es-ES" sz="2500" b="1" i="1" smtClean="0">
                        <a:solidFill>
                          <a:srgbClr val="035AE7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+</m:t>
                    </m:r>
                    <m:r>
                      <a:rPr lang="es-ES" sz="2500" b="1" i="1" smtClean="0">
                        <a:solidFill>
                          <a:srgbClr val="035AE7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𝒚</m:t>
                    </m:r>
                    <m:acc>
                      <m:accPr>
                        <m:chr m:val="⃗"/>
                        <m:ctrlPr>
                          <a:rPr lang="es-ES" sz="2500" b="1" i="1">
                            <a:solidFill>
                              <a:srgbClr val="035AE7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</m:ctrlPr>
                      </m:accPr>
                      <m:e>
                        <m:r>
                          <a:rPr lang="es-ES" sz="2500" b="1" i="1" smtClean="0">
                            <a:solidFill>
                              <a:srgbClr val="035AE7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𝒋</m:t>
                        </m:r>
                      </m:e>
                    </m:acc>
                  </m:oMath>
                </a14:m>
                <a:endParaRPr lang="es-PE" sz="25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CuadroTexto 4">
                <a:extLst>
                  <a:ext uri="{FF2B5EF4-FFF2-40B4-BE49-F238E27FC236}">
                    <a16:creationId xmlns:a16="http://schemas.microsoft.com/office/drawing/2014/main" id="{D4D30C17-F401-6EEA-5E69-AE6E36B41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085" y="5977786"/>
                <a:ext cx="5025863" cy="477054"/>
              </a:xfrm>
              <a:prstGeom prst="rect">
                <a:avLst/>
              </a:prstGeom>
              <a:blipFill>
                <a:blip r:embed="rId7"/>
                <a:stretch>
                  <a:fillRect l="-1937" t="-8750" b="-2875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B5C0BC55-6FEB-B756-AB37-4023BAC41DEA}"/>
                  </a:ext>
                </a:extLst>
              </p:cNvPr>
              <p:cNvSpPr txBox="1"/>
              <p:nvPr/>
            </p:nvSpPr>
            <p:spPr>
              <a:xfrm>
                <a:off x="4430915" y="5483617"/>
                <a:ext cx="32814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PE" dirty="0"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(</a:t>
                </a:r>
                <a:r>
                  <a:rPr lang="es-PE" sz="1800" dirty="0"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forma </a:t>
                </a:r>
                <a:r>
                  <a:rPr lang="es-PE" sz="18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binómica</a:t>
                </a:r>
                <a:r>
                  <a:rPr lang="es-PE" sz="1800" dirty="0"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 del vector</a:t>
                </a:r>
                <a:r>
                  <a:rPr lang="es-ES" sz="1800" dirty="0">
                    <a:solidFill>
                      <a:srgbClr val="035AE7"/>
                    </a:solidFill>
                    <a:cs typeface="Arial" panose="020B0604020202020204" pitchFamily="34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</m:ctrlPr>
                      </m:accPr>
                      <m:e>
                        <m:r>
                          <a:rPr lang="es-E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𝑣</m:t>
                        </m:r>
                      </m:e>
                    </m:acc>
                    <m:r>
                      <a:rPr lang="es-419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 )</m:t>
                    </m:r>
                    <m:r>
                      <a:rPr lang="es-E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s-PE" sz="18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  </a:t>
                </a:r>
                <a:endParaRPr lang="es-PE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B5C0BC55-6FEB-B756-AB37-4023BAC41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915" y="5483617"/>
                <a:ext cx="3281450" cy="369332"/>
              </a:xfrm>
              <a:prstGeom prst="rect">
                <a:avLst/>
              </a:prstGeom>
              <a:blipFill>
                <a:blip r:embed="rId8"/>
                <a:stretch>
                  <a:fillRect l="-1673" t="-23333" r="-1859" b="-2500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Cálculo en 2 y 3 variables">
            <a:extLst>
              <a:ext uri="{FF2B5EF4-FFF2-40B4-BE49-F238E27FC236}">
                <a16:creationId xmlns:a16="http://schemas.microsoft.com/office/drawing/2014/main" id="{BBD18F03-7E23-1B2F-C1BD-CF4AAC537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8297" y="2958762"/>
            <a:ext cx="3753198" cy="306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9959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>
            <a:extLst>
              <a:ext uri="{FF2B5EF4-FFF2-40B4-BE49-F238E27FC236}">
                <a16:creationId xmlns:a16="http://schemas.microsoft.com/office/drawing/2014/main" id="{24A2846B-B96D-2661-D4B2-20ABDBC52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485" y="1758588"/>
            <a:ext cx="11418570" cy="569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40000"/>
              </a:lnSpc>
            </a:pPr>
            <a:r>
              <a:rPr lang="es-ES" sz="25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Actividad 4:</a:t>
            </a:r>
            <a:endParaRPr lang="es-PE" sz="25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A42104E9-821C-E7B5-1F1F-EBB749FB8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485" y="2327846"/>
            <a:ext cx="11418570" cy="47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40000"/>
              </a:lnSpc>
            </a:pPr>
            <a:r>
              <a:rPr lang="es-E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Expresar los siguientes vectores en la forma </a:t>
            </a:r>
            <a:r>
              <a:rPr lang="es-ES" sz="20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binómica</a:t>
            </a:r>
            <a:r>
              <a:rPr lang="es-E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s-PE" sz="2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7A50504F-31E4-F51C-0F76-B120C3BA6299}"/>
                  </a:ext>
                </a:extLst>
              </p:cNvPr>
              <p:cNvSpPr txBox="1"/>
              <p:nvPr/>
            </p:nvSpPr>
            <p:spPr>
              <a:xfrm>
                <a:off x="4282505" y="3090073"/>
                <a:ext cx="2448388" cy="5618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buClr>
                    <a:srgbClr val="FF0000"/>
                  </a:buClr>
                </a:pPr>
                <a:r>
                  <a:rPr lang="es-PE" sz="25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4.</a:t>
                </a:r>
                <a:r>
                  <a:rPr lang="es-PE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s-E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</m:e>
                    </m:acc>
                    <m:r>
                      <a:rPr lang="es-ES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s-419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s-419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  <m:r>
                      <a:rPr lang="es-419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;−</m:t>
                    </m:r>
                    <m:r>
                      <a:rPr lang="es-419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  <m:r>
                      <a:rPr lang="es-419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s-PE" sz="2500" dirty="0">
                  <a:latin typeface="Arial" panose="020B0604020202020204" pitchFamily="34" charset="0"/>
                  <a:cs typeface="Arial" panose="020B0604020202020204" pitchFamily="34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7A50504F-31E4-F51C-0F76-B120C3BA6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505" y="3090073"/>
                <a:ext cx="2448388" cy="561885"/>
              </a:xfrm>
              <a:prstGeom prst="rect">
                <a:avLst/>
              </a:prstGeom>
              <a:blipFill>
                <a:blip r:embed="rId2"/>
                <a:stretch>
                  <a:fillRect l="-4239" b="-2391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3E3B4D0F-8DD4-E13B-340D-2DA0273FFA0E}"/>
                  </a:ext>
                </a:extLst>
              </p:cNvPr>
              <p:cNvSpPr txBox="1"/>
              <p:nvPr/>
            </p:nvSpPr>
            <p:spPr>
              <a:xfrm>
                <a:off x="4282505" y="3775300"/>
                <a:ext cx="2735060" cy="5618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buClr>
                    <a:srgbClr val="FF0000"/>
                  </a:buClr>
                </a:pPr>
                <a:r>
                  <a:rPr lang="es-PE" sz="25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5.</a:t>
                </a:r>
                <a:r>
                  <a:rPr lang="es-PE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s-E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</m:e>
                    </m:acc>
                    <m:r>
                      <a:rPr lang="es-ES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s-419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s-419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12</m:t>
                    </m:r>
                    <m:r>
                      <a:rPr lang="es-419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;</m:t>
                    </m:r>
                    <m:r>
                      <a:rPr lang="es-419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40</m:t>
                    </m:r>
                    <m:r>
                      <a:rPr lang="es-419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s-PE" sz="2500" dirty="0">
                  <a:latin typeface="Arial" panose="020B0604020202020204" pitchFamily="34" charset="0"/>
                  <a:cs typeface="Arial" panose="020B0604020202020204" pitchFamily="34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3E3B4D0F-8DD4-E13B-340D-2DA0273FF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505" y="3775300"/>
                <a:ext cx="2735060" cy="561885"/>
              </a:xfrm>
              <a:prstGeom prst="rect">
                <a:avLst/>
              </a:prstGeom>
              <a:blipFill>
                <a:blip r:embed="rId3"/>
                <a:stretch>
                  <a:fillRect l="-3795" b="-2391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F3129571-5A55-423A-B997-AC7305B4AE4B}"/>
                  </a:ext>
                </a:extLst>
              </p:cNvPr>
              <p:cNvSpPr txBox="1"/>
              <p:nvPr/>
            </p:nvSpPr>
            <p:spPr>
              <a:xfrm>
                <a:off x="451485" y="3027155"/>
                <a:ext cx="2448388" cy="5618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algn="just">
                  <a:lnSpc>
                    <a:spcPct val="120000"/>
                  </a:lnSpc>
                  <a:buClr>
                    <a:srgbClr val="FF0000"/>
                  </a:buClr>
                  <a:buFontTx/>
                  <a:buAutoNum type="arabicPeriod"/>
                </a:pPr>
                <a:r>
                  <a:rPr lang="es-PE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s-E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</m:e>
                    </m:acc>
                    <m:r>
                      <a:rPr lang="es-ES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s-419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s-419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3</m:t>
                    </m:r>
                    <m:r>
                      <a:rPr lang="es-419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;</m:t>
                    </m:r>
                    <m:r>
                      <a:rPr lang="es-419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7</m:t>
                    </m:r>
                    <m:r>
                      <a:rPr lang="es-419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s-PE" sz="2500" dirty="0">
                  <a:latin typeface="Arial" panose="020B0604020202020204" pitchFamily="34" charset="0"/>
                  <a:cs typeface="Arial" panose="020B0604020202020204" pitchFamily="34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F3129571-5A55-423A-B997-AC7305B4A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85" y="3027155"/>
                <a:ext cx="2448388" cy="561885"/>
              </a:xfrm>
              <a:prstGeom prst="rect">
                <a:avLst/>
              </a:prstGeom>
              <a:blipFill>
                <a:blip r:embed="rId4"/>
                <a:stretch>
                  <a:fillRect l="-3483" b="-20652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2E52068-71EB-0448-E36A-580861BAE215}"/>
                  </a:ext>
                </a:extLst>
              </p:cNvPr>
              <p:cNvSpPr txBox="1"/>
              <p:nvPr/>
            </p:nvSpPr>
            <p:spPr>
              <a:xfrm>
                <a:off x="451485" y="3775300"/>
                <a:ext cx="2448388" cy="5618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buClr>
                    <a:srgbClr val="FF0000"/>
                  </a:buClr>
                </a:pPr>
                <a:r>
                  <a:rPr lang="es-PE" sz="25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</a:t>
                </a:r>
                <a:r>
                  <a:rPr lang="es-PE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s-E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</m:e>
                    </m:acc>
                    <m:r>
                      <a:rPr lang="es-ES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s-419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s-419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r>
                      <a:rPr lang="es-419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;−</m:t>
                    </m:r>
                    <m:r>
                      <a:rPr lang="es-419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4</m:t>
                    </m:r>
                    <m:r>
                      <a:rPr lang="es-419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s-PE" sz="2500" dirty="0">
                  <a:latin typeface="Arial" panose="020B0604020202020204" pitchFamily="34" charset="0"/>
                  <a:cs typeface="Arial" panose="020B0604020202020204" pitchFamily="34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2E52068-71EB-0448-E36A-580861BAE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85" y="3775300"/>
                <a:ext cx="2448388" cy="561885"/>
              </a:xfrm>
              <a:prstGeom prst="rect">
                <a:avLst/>
              </a:prstGeom>
              <a:blipFill>
                <a:blip r:embed="rId5"/>
                <a:stretch>
                  <a:fillRect l="-3980" b="-2391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C13042E2-288F-22F2-6609-2024FFB39D5D}"/>
                  </a:ext>
                </a:extLst>
              </p:cNvPr>
              <p:cNvSpPr txBox="1"/>
              <p:nvPr/>
            </p:nvSpPr>
            <p:spPr>
              <a:xfrm>
                <a:off x="451485" y="4475512"/>
                <a:ext cx="2845897" cy="5618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buClr>
                    <a:srgbClr val="FF0000"/>
                  </a:buClr>
                </a:pPr>
                <a:r>
                  <a:rPr lang="es-PE" sz="25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3.</a:t>
                </a:r>
                <a:r>
                  <a:rPr lang="es-PE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s-E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</m:e>
                    </m:acc>
                    <m:r>
                      <a:rPr lang="es-ES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s-419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(−</m:t>
                    </m:r>
                    <m:r>
                      <a:rPr lang="es-419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6</m:t>
                    </m:r>
                    <m:r>
                      <a:rPr lang="es-419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;</m:t>
                    </m:r>
                    <m:r>
                      <a:rPr lang="es-419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9</m:t>
                    </m:r>
                    <m:r>
                      <a:rPr lang="es-419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s-PE" sz="2500" dirty="0">
                  <a:latin typeface="Arial" panose="020B0604020202020204" pitchFamily="34" charset="0"/>
                  <a:cs typeface="Arial" panose="020B0604020202020204" pitchFamily="34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C13042E2-288F-22F2-6609-2024FFB39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85" y="4475512"/>
                <a:ext cx="2845897" cy="561885"/>
              </a:xfrm>
              <a:prstGeom prst="rect">
                <a:avLst/>
              </a:prstGeom>
              <a:blipFill>
                <a:blip r:embed="rId6"/>
                <a:stretch>
                  <a:fillRect l="-3426" b="-2391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CAA9E85E-4FB8-857D-CD61-B50E90B0DF32}"/>
                  </a:ext>
                </a:extLst>
              </p:cNvPr>
              <p:cNvSpPr txBox="1"/>
              <p:nvPr/>
            </p:nvSpPr>
            <p:spPr>
              <a:xfrm>
                <a:off x="4282505" y="4475512"/>
                <a:ext cx="2735060" cy="5618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buClr>
                    <a:srgbClr val="FF0000"/>
                  </a:buClr>
                </a:pPr>
                <a:r>
                  <a:rPr lang="es-PE" sz="25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</a:t>
                </a:r>
                <a:r>
                  <a:rPr lang="es-PE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s-E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</m:e>
                    </m:acc>
                    <m:r>
                      <a:rPr lang="es-ES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s-419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s-419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10</m:t>
                    </m:r>
                    <m:r>
                      <a:rPr lang="es-419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;</m:t>
                    </m:r>
                    <m:r>
                      <a:rPr lang="es-419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12</m:t>
                    </m:r>
                    <m:r>
                      <a:rPr lang="es-419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s-PE" sz="2500" dirty="0">
                  <a:latin typeface="Arial" panose="020B0604020202020204" pitchFamily="34" charset="0"/>
                  <a:cs typeface="Arial" panose="020B0604020202020204" pitchFamily="34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CAA9E85E-4FB8-857D-CD61-B50E90B0DF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505" y="4475512"/>
                <a:ext cx="2735060" cy="561885"/>
              </a:xfrm>
              <a:prstGeom prst="rect">
                <a:avLst/>
              </a:prstGeom>
              <a:blipFill>
                <a:blip r:embed="rId7"/>
                <a:stretch>
                  <a:fillRect l="-3795" b="-2391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3449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C15D3C-8A88-2B41-AF9B-92152F043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112" y="1836955"/>
            <a:ext cx="2430463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59524" tIns="0" rIns="19841" bIns="0" anchor="ctr"/>
          <a:lstStyle/>
          <a:p>
            <a:pPr algn="ctr" eaLnBrk="1" hangingPunct="1">
              <a:spcBef>
                <a:spcPct val="0"/>
              </a:spcBef>
            </a:pPr>
            <a:r>
              <a:rPr lang="es-ES" sz="3000" dirty="0">
                <a:solidFill>
                  <a:srgbClr val="CC9900"/>
                </a:solidFill>
              </a:rPr>
              <a:t>OBJETIVOS</a:t>
            </a:r>
            <a:endParaRPr lang="es-PE" sz="3000" dirty="0">
              <a:solidFill>
                <a:srgbClr val="CC9900"/>
              </a:solidFill>
            </a:endParaRPr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C6439F0D-E50C-0D43-8D0D-47701CA3F4B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89212" y="1844452"/>
            <a:ext cx="471" cy="446529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B34A5AB2-2A0E-9D48-B21B-51D37045F1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2724" y="1836955"/>
            <a:ext cx="2376488" cy="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pic>
        <p:nvPicPr>
          <p:cNvPr id="1026" name="Picture 2" descr="Aula Virtual de la Escuela Militar de Chorrillos">
            <a:extLst>
              <a:ext uri="{FF2B5EF4-FFF2-40B4-BE49-F238E27FC236}">
                <a16:creationId xmlns:a16="http://schemas.microsoft.com/office/drawing/2014/main" id="{652810BD-FC77-4721-A276-3FD676728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42" y="2869035"/>
            <a:ext cx="2429980" cy="1920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FA3969B5-B919-426A-88A4-AE4729760788}"/>
              </a:ext>
            </a:extLst>
          </p:cNvPr>
          <p:cNvSpPr/>
          <p:nvPr/>
        </p:nvSpPr>
        <p:spPr>
          <a:xfrm>
            <a:off x="3389001" y="1565650"/>
            <a:ext cx="856047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endParaRPr lang="es-PE" alt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3538" indent="-363538" algn="just">
              <a:buFont typeface="Wingdings" pitchFamily="2" charset="2"/>
              <a:buChar char="ü"/>
              <a:defRPr/>
            </a:pPr>
            <a:r>
              <a:rPr lang="es-PE" alt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 finalizar el cadete estará en facultad de comprender las operaciones con vectores y la composición de fuerzas concurrentes.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67737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5D54DD0-5658-DD85-8DBB-363F5724E3D4}"/>
              </a:ext>
            </a:extLst>
          </p:cNvPr>
          <p:cNvSpPr txBox="1"/>
          <p:nvPr/>
        </p:nvSpPr>
        <p:spPr>
          <a:xfrm>
            <a:off x="832427" y="1893405"/>
            <a:ext cx="1151001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PE" sz="25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Magnitud de un vector:</a:t>
            </a:r>
            <a:endParaRPr lang="es-PE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DA35C29B-1D9E-0F7A-D7DF-763075DCAC93}"/>
                  </a:ext>
                </a:extLst>
              </p:cNvPr>
              <p:cNvSpPr txBox="1"/>
              <p:nvPr/>
            </p:nvSpPr>
            <p:spPr>
              <a:xfrm>
                <a:off x="832427" y="2370459"/>
                <a:ext cx="11510010" cy="5697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buClr>
                    <a:srgbClr val="FF0000"/>
                  </a:buClr>
                </a:pPr>
                <a:r>
                  <a:rPr lang="es-ES" sz="2500" dirty="0"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En el plano </a:t>
                </a:r>
                <a14:m>
                  <m:oMath xmlns:m="http://schemas.openxmlformats.org/officeDocument/2006/math">
                    <m:r>
                      <a:rPr lang="es-ES" sz="25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𝑥𝑦</m:t>
                    </m:r>
                  </m:oMath>
                </a14:m>
                <a:r>
                  <a:rPr lang="es-PE" sz="2500" dirty="0"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, la magnitud del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25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</m:ctrlPr>
                      </m:accPr>
                      <m:e>
                        <m:r>
                          <a:rPr lang="es-E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𝑣</m:t>
                        </m:r>
                      </m:e>
                    </m:acc>
                    <m:r>
                      <a:rPr lang="es-ES" sz="25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s-E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s-E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𝑣</m:t>
                        </m:r>
                      </m:e>
                      <m:sub>
                        <m:r>
                          <a:rPr lang="es-E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𝑥</m:t>
                        </m:r>
                      </m:sub>
                    </m:sSub>
                    <m:acc>
                      <m:accPr>
                        <m:chr m:val="⃗"/>
                        <m:ctrlPr>
                          <a:rPr lang="es-ES" sz="25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</m:ctrlPr>
                      </m:accPr>
                      <m:e>
                        <m:r>
                          <a:rPr lang="es-E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𝑖</m:t>
                        </m:r>
                      </m:e>
                    </m:acc>
                    <m:r>
                      <a:rPr lang="es-ES" sz="25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s-ES" sz="25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s-ES" sz="25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𝑣</m:t>
                        </m:r>
                      </m:e>
                      <m:sub>
                        <m:r>
                          <a:rPr lang="es-E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s-ES" sz="2500" dirty="0">
                    <a:solidFill>
                      <a:srgbClr val="0000FF"/>
                    </a:solidFill>
                    <a:cs typeface="Arial" panose="020B0604020202020204" pitchFamily="34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sz="25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</m:ctrlPr>
                      </m:accPr>
                      <m:e>
                        <m:r>
                          <a:rPr lang="es-ES" sz="25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𝑗</m:t>
                        </m:r>
                      </m:e>
                    </m:acc>
                  </m:oMath>
                </a14:m>
                <a:r>
                  <a:rPr lang="es-PE" sz="25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 </a:t>
                </a:r>
                <a:r>
                  <a:rPr lang="es-PE" sz="2500" dirty="0"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está definido por</a:t>
                </a: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DA35C29B-1D9E-0F7A-D7DF-763075DCA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427" y="2370459"/>
                <a:ext cx="11510010" cy="569771"/>
              </a:xfrm>
              <a:prstGeom prst="rect">
                <a:avLst/>
              </a:prstGeom>
              <a:blipFill>
                <a:blip r:embed="rId2"/>
                <a:stretch>
                  <a:fillRect l="-900" t="-3226" b="-2150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4024D662-3B15-942C-CBAF-5D80F32E274A}"/>
                  </a:ext>
                </a:extLst>
              </p:cNvPr>
              <p:cNvSpPr txBox="1"/>
              <p:nvPr/>
            </p:nvSpPr>
            <p:spPr>
              <a:xfrm>
                <a:off x="5095816" y="2979696"/>
                <a:ext cx="2750689" cy="875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s-PE" sz="25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s-PE" sz="25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25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s-ES" sz="25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ES" sz="25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s-ES" sz="25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s-ES" sz="25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5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s-ES" sz="25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s-ES" sz="25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sz="25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ES" sz="25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s-ES" sz="25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5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s-ES" sz="25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s-ES" sz="25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s-PE" sz="2500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4024D662-3B15-942C-CBAF-5D80F32E2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5816" y="2979696"/>
                <a:ext cx="2750689" cy="8751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73CBFC26-80EC-1343-12CA-7352A0C61BFE}"/>
                  </a:ext>
                </a:extLst>
              </p:cNvPr>
              <p:cNvSpPr txBox="1"/>
              <p:nvPr/>
            </p:nvSpPr>
            <p:spPr>
              <a:xfrm>
                <a:off x="830522" y="4504059"/>
                <a:ext cx="11510010" cy="5207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buClr>
                    <a:srgbClr val="FF0000"/>
                  </a:buClr>
                </a:pPr>
                <a:r>
                  <a:rPr lang="es-ES" sz="2500" dirty="0"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Para el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25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</m:ctrlPr>
                      </m:accPr>
                      <m:e>
                        <m:r>
                          <a:rPr lang="es-E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𝑣</m:t>
                        </m:r>
                      </m:e>
                    </m:acc>
                    <m:r>
                      <a:rPr lang="es-ES" sz="25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=−4</m:t>
                    </m:r>
                    <m:acc>
                      <m:accPr>
                        <m:chr m:val="⃗"/>
                        <m:ctrlPr>
                          <a:rPr lang="es-ES" sz="25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</m:ctrlPr>
                      </m:accPr>
                      <m:e>
                        <m:r>
                          <a:rPr lang="es-E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𝑖</m:t>
                        </m:r>
                      </m:e>
                    </m:acc>
                    <m:r>
                      <a:rPr lang="es-ES" sz="25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+3</m:t>
                    </m:r>
                    <m:acc>
                      <m:accPr>
                        <m:chr m:val="⃗"/>
                        <m:ctrlPr>
                          <a:rPr lang="es-ES" sz="25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</m:ctrlPr>
                      </m:accPr>
                      <m:e>
                        <m:r>
                          <a:rPr lang="es-ES" sz="25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𝑗</m:t>
                        </m:r>
                      </m:e>
                    </m:acc>
                  </m:oMath>
                </a14:m>
                <a:r>
                  <a:rPr lang="es-PE" sz="2500" dirty="0"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, tenemos que su magnitud se calcula como:</a:t>
                </a:r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73CBFC26-80EC-1343-12CA-7352A0C61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22" y="4504059"/>
                <a:ext cx="11510010" cy="520720"/>
              </a:xfrm>
              <a:prstGeom prst="rect">
                <a:avLst/>
              </a:prstGeom>
              <a:blipFill>
                <a:blip r:embed="rId4"/>
                <a:stretch>
                  <a:fillRect l="-847" t="-3529" b="-25882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207955D7-F2F1-714F-78F5-A13C68F94DBD}"/>
                  </a:ext>
                </a:extLst>
              </p:cNvPr>
              <p:cNvSpPr txBox="1"/>
              <p:nvPr/>
            </p:nvSpPr>
            <p:spPr>
              <a:xfrm>
                <a:off x="4687146" y="5139618"/>
                <a:ext cx="3568028" cy="558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s-PE" sz="25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s-PE" sz="25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25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s-ES" sz="25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ES" sz="25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s-ES" sz="25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sz="25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5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e>
                              </m:d>
                            </m:e>
                            <m:sup>
                              <m:r>
                                <a:rPr lang="es-ES" sz="25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sz="25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ES" sz="25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5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s-ES" sz="25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s-ES" sz="25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s-PE" sz="25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207955D7-F2F1-714F-78F5-A13C68F94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7146" y="5139618"/>
                <a:ext cx="3568028" cy="5581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Box 6">
            <a:extLst>
              <a:ext uri="{FF2B5EF4-FFF2-40B4-BE49-F238E27FC236}">
                <a16:creationId xmlns:a16="http://schemas.microsoft.com/office/drawing/2014/main" id="{1715CDDE-53CF-E8F8-0B21-339A803FC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871" y="3889002"/>
            <a:ext cx="1975223" cy="580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40000"/>
              </a:lnSpc>
            </a:pPr>
            <a:r>
              <a:rPr lang="es-ES" sz="2500" b="1" dirty="0">
                <a:solidFill>
                  <a:srgbClr val="C00000"/>
                </a:solidFill>
                <a:cs typeface="Times New Roman" pitchFamily="18" charset="0"/>
              </a:rPr>
              <a:t>Ejemplo 7:</a:t>
            </a:r>
            <a:endParaRPr lang="es-PE" sz="2500" b="1" dirty="0">
              <a:solidFill>
                <a:srgbClr val="C0000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158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>
            <a:extLst>
              <a:ext uri="{FF2B5EF4-FFF2-40B4-BE49-F238E27FC236}">
                <a16:creationId xmlns:a16="http://schemas.microsoft.com/office/drawing/2014/main" id="{34A3112D-4983-7566-3E7C-0132CAB62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715" y="1768248"/>
            <a:ext cx="11418570" cy="569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40000"/>
              </a:lnSpc>
            </a:pPr>
            <a:r>
              <a:rPr lang="es-ES" sz="25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Actividad 5:</a:t>
            </a:r>
            <a:endParaRPr lang="es-PE" sz="25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16778C62-77A6-00EE-6B8F-0872AD311E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715" y="2255785"/>
            <a:ext cx="11418570" cy="47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40000"/>
              </a:lnSpc>
            </a:pPr>
            <a:r>
              <a:rPr lang="es-E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Encontrar las magnitudes de los siguientes vectores:</a:t>
            </a:r>
            <a:endParaRPr lang="es-PE" sz="2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C7DDFBC7-87B1-090C-5097-D59DC9042867}"/>
                  </a:ext>
                </a:extLst>
              </p:cNvPr>
              <p:cNvSpPr txBox="1"/>
              <p:nvPr/>
            </p:nvSpPr>
            <p:spPr>
              <a:xfrm>
                <a:off x="538195" y="3087830"/>
                <a:ext cx="2735060" cy="5721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buClr>
                    <a:srgbClr val="FF0000"/>
                  </a:buClr>
                </a:pPr>
                <a:r>
                  <a:rPr lang="es-PE" sz="2800" dirty="0">
                    <a:solidFill>
                      <a:srgbClr val="FF0000"/>
                    </a:solidFill>
                    <a:cs typeface="Arial" panose="020B0604020202020204" pitchFamily="34" charset="0"/>
                    <a:sym typeface="Symbol" pitchFamily="18" charset="2"/>
                  </a:rPr>
                  <a:t>1.</a:t>
                </a:r>
                <a:r>
                  <a:rPr lang="es-PE" sz="2800" dirty="0">
                    <a:solidFill>
                      <a:schemeClr val="accent4">
                        <a:lumMod val="75000"/>
                      </a:schemeClr>
                    </a:solidFill>
                    <a:cs typeface="Arial" panose="020B0604020202020204" pitchFamily="34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</m:ctrlPr>
                      </m:accPr>
                      <m:e>
                        <m:r>
                          <a:rPr lang="es-E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𝑣</m:t>
                        </m:r>
                      </m:e>
                    </m:acc>
                    <m:r>
                      <a:rPr lang="es-ES" sz="2800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=−</m:t>
                    </m:r>
                    <m:r>
                      <a:rPr lang="es-419" sz="2800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9</m:t>
                    </m:r>
                    <m:acc>
                      <m:accPr>
                        <m:chr m:val="⃗"/>
                        <m:ctrlPr>
                          <a:rPr lang="es-E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</m:ctrlPr>
                      </m:accPr>
                      <m:e>
                        <m:r>
                          <a:rPr lang="es-E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𝑖</m:t>
                        </m:r>
                      </m:e>
                    </m:acc>
                    <m:r>
                      <a:rPr lang="es-ES" sz="2800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+</m:t>
                    </m:r>
                    <m:r>
                      <a:rPr lang="es-419" sz="2800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12</m:t>
                    </m:r>
                    <m:acc>
                      <m:accPr>
                        <m:chr m:val="⃗"/>
                        <m:ctrlPr>
                          <a:rPr lang="es-E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</m:ctrlPr>
                      </m:accPr>
                      <m:e>
                        <m:r>
                          <a:rPr lang="es-E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𝑗</m:t>
                        </m:r>
                      </m:e>
                    </m:acc>
                  </m:oMath>
                </a14:m>
                <a:endParaRPr lang="es-PE" sz="2500" dirty="0">
                  <a:latin typeface="Arial" panose="020B0604020202020204" pitchFamily="34" charset="0"/>
                  <a:cs typeface="Arial" panose="020B0604020202020204" pitchFamily="34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C7DDFBC7-87B1-090C-5097-D59DC9042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95" y="3087830"/>
                <a:ext cx="2735060" cy="572144"/>
              </a:xfrm>
              <a:prstGeom prst="rect">
                <a:avLst/>
              </a:prstGeom>
              <a:blipFill>
                <a:blip r:embed="rId2"/>
                <a:stretch>
                  <a:fillRect l="-4454" t="-2151" b="-3118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E40B9742-8DB2-AEE5-96D8-C4E115CE494E}"/>
                  </a:ext>
                </a:extLst>
              </p:cNvPr>
              <p:cNvSpPr txBox="1"/>
              <p:nvPr/>
            </p:nvSpPr>
            <p:spPr>
              <a:xfrm>
                <a:off x="538195" y="3830846"/>
                <a:ext cx="2735060" cy="5721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buClr>
                    <a:srgbClr val="FF0000"/>
                  </a:buClr>
                </a:pPr>
                <a:r>
                  <a:rPr lang="es-PE" sz="2800" dirty="0">
                    <a:solidFill>
                      <a:srgbClr val="FF0000"/>
                    </a:solidFill>
                    <a:cs typeface="Arial" panose="020B0604020202020204" pitchFamily="34" charset="0"/>
                    <a:sym typeface="Symbol" pitchFamily="18" charset="2"/>
                  </a:rPr>
                  <a:t>2.</a:t>
                </a:r>
                <a:r>
                  <a:rPr lang="es-PE" sz="2800" dirty="0">
                    <a:solidFill>
                      <a:schemeClr val="accent4">
                        <a:lumMod val="75000"/>
                      </a:schemeClr>
                    </a:solidFill>
                    <a:cs typeface="Arial" panose="020B0604020202020204" pitchFamily="34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</m:ctrlPr>
                      </m:accPr>
                      <m:e>
                        <m:r>
                          <a:rPr lang="es-E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𝑣</m:t>
                        </m:r>
                      </m:e>
                    </m:acc>
                    <m:r>
                      <a:rPr lang="es-ES" sz="2800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=</m:t>
                    </m:r>
                    <m:r>
                      <a:rPr lang="es-419" sz="28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15</m:t>
                    </m:r>
                    <m:acc>
                      <m:accPr>
                        <m:chr m:val="⃗"/>
                        <m:ctrlPr>
                          <a:rPr lang="es-E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</m:ctrlPr>
                      </m:accPr>
                      <m:e>
                        <m:r>
                          <a:rPr lang="es-E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𝑖</m:t>
                        </m:r>
                      </m:e>
                    </m:acc>
                    <m:r>
                      <a:rPr lang="es-419" sz="28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−</m:t>
                    </m:r>
                    <m:r>
                      <a:rPr lang="es-419" sz="28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8</m:t>
                    </m:r>
                    <m:acc>
                      <m:accPr>
                        <m:chr m:val="⃗"/>
                        <m:ctrlPr>
                          <a:rPr lang="es-E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</m:ctrlPr>
                      </m:accPr>
                      <m:e>
                        <m:r>
                          <a:rPr lang="es-E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𝑗</m:t>
                        </m:r>
                      </m:e>
                    </m:acc>
                  </m:oMath>
                </a14:m>
                <a:endParaRPr lang="es-PE" sz="2500" dirty="0">
                  <a:latin typeface="Arial" panose="020B0604020202020204" pitchFamily="34" charset="0"/>
                  <a:cs typeface="Arial" panose="020B0604020202020204" pitchFamily="34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E40B9742-8DB2-AEE5-96D8-C4E115CE4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95" y="3830846"/>
                <a:ext cx="2735060" cy="572144"/>
              </a:xfrm>
              <a:prstGeom prst="rect">
                <a:avLst/>
              </a:prstGeom>
              <a:blipFill>
                <a:blip r:embed="rId3"/>
                <a:stretch>
                  <a:fillRect l="-4454" t="-1064" b="-2978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16D86094-7ABB-F07C-1134-EA340D021299}"/>
                  </a:ext>
                </a:extLst>
              </p:cNvPr>
              <p:cNvSpPr txBox="1"/>
              <p:nvPr/>
            </p:nvSpPr>
            <p:spPr>
              <a:xfrm>
                <a:off x="4022374" y="3080580"/>
                <a:ext cx="2175713" cy="5721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buClr>
                    <a:srgbClr val="FF0000"/>
                  </a:buClr>
                </a:pPr>
                <a:r>
                  <a:rPr lang="es-PE" sz="2800" dirty="0">
                    <a:solidFill>
                      <a:srgbClr val="FF0000"/>
                    </a:solidFill>
                    <a:cs typeface="Arial" panose="020B0604020202020204" pitchFamily="34" charset="0"/>
                    <a:sym typeface="Symbol" pitchFamily="18" charset="2"/>
                  </a:rPr>
                  <a:t>3.</a:t>
                </a:r>
                <a:r>
                  <a:rPr lang="es-PE" sz="2800" dirty="0">
                    <a:solidFill>
                      <a:schemeClr val="accent4">
                        <a:lumMod val="75000"/>
                      </a:schemeClr>
                    </a:solidFill>
                    <a:cs typeface="Arial" panose="020B0604020202020204" pitchFamily="34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</m:ctrlPr>
                      </m:accPr>
                      <m:e>
                        <m:r>
                          <a:rPr lang="es-E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𝑣</m:t>
                        </m:r>
                      </m:e>
                    </m:acc>
                    <m:r>
                      <a:rPr lang="es-ES" sz="2800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=</m:t>
                    </m:r>
                    <m:acc>
                      <m:accPr>
                        <m:chr m:val="⃗"/>
                        <m:ctrlPr>
                          <a:rPr lang="es-E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</m:ctrlPr>
                      </m:accPr>
                      <m:e>
                        <m:r>
                          <a:rPr lang="es-E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𝑖</m:t>
                        </m:r>
                      </m:e>
                    </m:acc>
                    <m:r>
                      <a:rPr lang="es-419" sz="28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+</m:t>
                    </m:r>
                    <m:acc>
                      <m:accPr>
                        <m:chr m:val="⃗"/>
                        <m:ctrlPr>
                          <a:rPr lang="es-ES" sz="280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</m:ctrlPr>
                      </m:accPr>
                      <m:e>
                        <m:r>
                          <a:rPr lang="es-E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𝑗</m:t>
                        </m:r>
                      </m:e>
                    </m:acc>
                  </m:oMath>
                </a14:m>
                <a:endParaRPr lang="es-PE" sz="2500" dirty="0">
                  <a:latin typeface="Arial" panose="020B0604020202020204" pitchFamily="34" charset="0"/>
                  <a:cs typeface="Arial" panose="020B0604020202020204" pitchFamily="34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16D86094-7ABB-F07C-1134-EA340D021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2374" y="3080580"/>
                <a:ext cx="2175713" cy="572144"/>
              </a:xfrm>
              <a:prstGeom prst="rect">
                <a:avLst/>
              </a:prstGeom>
              <a:blipFill>
                <a:blip r:embed="rId4"/>
                <a:stretch>
                  <a:fillRect l="-5882" t="-1064" b="-2978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64B75E53-C3C8-B061-53FB-CD328DD4A481}"/>
                  </a:ext>
                </a:extLst>
              </p:cNvPr>
              <p:cNvSpPr txBox="1"/>
              <p:nvPr/>
            </p:nvSpPr>
            <p:spPr>
              <a:xfrm>
                <a:off x="4022374" y="3867130"/>
                <a:ext cx="2614988" cy="5721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buClr>
                    <a:srgbClr val="FF0000"/>
                  </a:buClr>
                </a:pPr>
                <a:r>
                  <a:rPr lang="es-PE" sz="2800" dirty="0">
                    <a:solidFill>
                      <a:srgbClr val="FF0000"/>
                    </a:solidFill>
                    <a:cs typeface="Arial" panose="020B0604020202020204" pitchFamily="34" charset="0"/>
                    <a:sym typeface="Symbol" pitchFamily="18" charset="2"/>
                  </a:rPr>
                  <a:t>4.</a:t>
                </a:r>
                <a:r>
                  <a:rPr lang="es-PE" sz="2800" dirty="0">
                    <a:solidFill>
                      <a:schemeClr val="accent4">
                        <a:lumMod val="75000"/>
                      </a:schemeClr>
                    </a:solidFill>
                    <a:cs typeface="Arial" panose="020B0604020202020204" pitchFamily="34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</m:ctrlPr>
                      </m:accPr>
                      <m:e>
                        <m:r>
                          <a:rPr lang="es-E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𝑣</m:t>
                        </m:r>
                      </m:e>
                    </m:acc>
                    <m:r>
                      <a:rPr lang="es-ES" sz="2800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=</m:t>
                    </m:r>
                    <m:r>
                      <a:rPr lang="es-419" sz="28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−</m:t>
                    </m:r>
                    <m:r>
                      <a:rPr lang="es-419" sz="28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2</m:t>
                    </m:r>
                    <m:acc>
                      <m:accPr>
                        <m:chr m:val="⃗"/>
                        <m:ctrlPr>
                          <a:rPr lang="es-E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</m:ctrlPr>
                      </m:accPr>
                      <m:e>
                        <m:r>
                          <a:rPr lang="es-E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𝑖</m:t>
                        </m:r>
                      </m:e>
                    </m:acc>
                    <m:r>
                      <a:rPr lang="es-419" sz="28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+</m:t>
                    </m:r>
                    <m:r>
                      <a:rPr lang="es-419" sz="28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6</m:t>
                    </m:r>
                    <m:acc>
                      <m:accPr>
                        <m:chr m:val="⃗"/>
                        <m:ctrlPr>
                          <a:rPr lang="es-ES" sz="280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</m:ctrlPr>
                      </m:accPr>
                      <m:e>
                        <m:r>
                          <a:rPr lang="es-E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𝑗</m:t>
                        </m:r>
                      </m:e>
                    </m:acc>
                  </m:oMath>
                </a14:m>
                <a:endParaRPr lang="es-PE" sz="2500" dirty="0">
                  <a:latin typeface="Arial" panose="020B0604020202020204" pitchFamily="34" charset="0"/>
                  <a:cs typeface="Arial" panose="020B0604020202020204" pitchFamily="34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64B75E53-C3C8-B061-53FB-CD328DD4A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2374" y="3867130"/>
                <a:ext cx="2614988" cy="572144"/>
              </a:xfrm>
              <a:prstGeom prst="rect">
                <a:avLst/>
              </a:prstGeom>
              <a:blipFill>
                <a:blip r:embed="rId5"/>
                <a:stretch>
                  <a:fillRect l="-4895" t="-1064" b="-2978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2173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7F8224FA-FDAF-124D-35C4-F96DEB87D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419" sz="6600" b="1" dirty="0">
                <a:solidFill>
                  <a:srgbClr val="0070C0"/>
                </a:solidFill>
              </a:rPr>
              <a:t>SEGUNDA PARTE</a:t>
            </a:r>
          </a:p>
          <a:p>
            <a:pPr marL="0" indent="0">
              <a:buNone/>
            </a:pPr>
            <a:endParaRPr lang="es-419" sz="6600" b="1" dirty="0"/>
          </a:p>
          <a:p>
            <a:pPr marL="0" indent="0">
              <a:buNone/>
            </a:pPr>
            <a:r>
              <a:rPr lang="es-419" sz="4400" b="1" dirty="0">
                <a:solidFill>
                  <a:srgbClr val="C00000"/>
                </a:solidFill>
              </a:rPr>
              <a:t>Fuerza. Composición y descomposición de fuerzas.</a:t>
            </a:r>
            <a:endParaRPr lang="es-PE" sz="4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06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a fuerza quinto | PPT">
            <a:extLst>
              <a:ext uri="{FF2B5EF4-FFF2-40B4-BE49-F238E27FC236}">
                <a16:creationId xmlns:a16="http://schemas.microsoft.com/office/drawing/2014/main" id="{85B9D22B-8575-87AD-EDFF-E8514C39B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417" y="1489363"/>
            <a:ext cx="7158183" cy="536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7533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adroTexto 54">
            <a:extLst>
              <a:ext uri="{FF2B5EF4-FFF2-40B4-BE49-F238E27FC236}">
                <a16:creationId xmlns:a16="http://schemas.microsoft.com/office/drawing/2014/main" id="{E14C4FA2-F74A-774C-81B2-BA8A20ACCE24}"/>
              </a:ext>
            </a:extLst>
          </p:cNvPr>
          <p:cNvSpPr txBox="1"/>
          <p:nvPr/>
        </p:nvSpPr>
        <p:spPr>
          <a:xfrm>
            <a:off x="239395" y="1557474"/>
            <a:ext cx="1151001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PE" sz="25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Vector fuerza:</a:t>
            </a:r>
            <a:endParaRPr lang="es-PE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uadroTexto 55">
                <a:extLst>
                  <a:ext uri="{FF2B5EF4-FFF2-40B4-BE49-F238E27FC236}">
                    <a16:creationId xmlns:a16="http://schemas.microsoft.com/office/drawing/2014/main" id="{085A73B5-1161-204D-AEC4-7445D99B74C2}"/>
                  </a:ext>
                </a:extLst>
              </p:cNvPr>
              <p:cNvSpPr txBox="1"/>
              <p:nvPr/>
            </p:nvSpPr>
            <p:spPr>
              <a:xfrm>
                <a:off x="239395" y="2034528"/>
                <a:ext cx="11510010" cy="14348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buClr>
                    <a:srgbClr val="FF0000"/>
                  </a:buClr>
                </a:pPr>
                <a:r>
                  <a:rPr lang="es-ES" sz="2500" b="1" dirty="0">
                    <a:highlight>
                      <a:srgbClr val="FFFF00"/>
                    </a:highlight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Las fuerzas son magnitudes vectoriales</a:t>
                </a:r>
                <a:r>
                  <a:rPr lang="es-ES" sz="2500" dirty="0">
                    <a:highlight>
                      <a:srgbClr val="FFFF00"/>
                    </a:highlight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 </a:t>
                </a:r>
                <a:r>
                  <a:rPr lang="es-ES" sz="2500" dirty="0"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y se representan mediante vectores. Las fuerzas, por lo tanto, se miden por su intensidad o módulo las cuales están medidas en Newton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sz="25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s-ES" sz="2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𝑁</m:t>
                        </m:r>
                      </m:e>
                    </m:d>
                  </m:oMath>
                </a14:m>
                <a:r>
                  <a:rPr lang="es-PE" sz="2500" dirty="0"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.</a:t>
                </a:r>
              </a:p>
            </p:txBody>
          </p:sp>
        </mc:Choice>
        <mc:Fallback xmlns="">
          <p:sp>
            <p:nvSpPr>
              <p:cNvPr id="56" name="CuadroTexto 55">
                <a:extLst>
                  <a:ext uri="{FF2B5EF4-FFF2-40B4-BE49-F238E27FC236}">
                    <a16:creationId xmlns:a16="http://schemas.microsoft.com/office/drawing/2014/main" id="{085A73B5-1161-204D-AEC4-7445D99B74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95" y="2034528"/>
                <a:ext cx="11510010" cy="1434880"/>
              </a:xfrm>
              <a:prstGeom prst="rect">
                <a:avLst/>
              </a:prstGeom>
              <a:blipFill>
                <a:blip r:embed="rId2"/>
                <a:stretch>
                  <a:fillRect l="-847" t="-1277" r="-900" b="-9362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B15F5985-EFF8-5546-856E-37261CFC7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350" y="3801908"/>
            <a:ext cx="35179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7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adroTexto 54">
            <a:extLst>
              <a:ext uri="{FF2B5EF4-FFF2-40B4-BE49-F238E27FC236}">
                <a16:creationId xmlns:a16="http://schemas.microsoft.com/office/drawing/2014/main" id="{E14C4FA2-F74A-774C-81B2-BA8A20ACCE24}"/>
              </a:ext>
            </a:extLst>
          </p:cNvPr>
          <p:cNvSpPr txBox="1"/>
          <p:nvPr/>
        </p:nvSpPr>
        <p:spPr>
          <a:xfrm>
            <a:off x="1569209" y="590054"/>
            <a:ext cx="73346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PE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Composición de fuerzas concurrentes: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uadroTexto 55">
                <a:extLst>
                  <a:ext uri="{FF2B5EF4-FFF2-40B4-BE49-F238E27FC236}">
                    <a16:creationId xmlns:a16="http://schemas.microsoft.com/office/drawing/2014/main" id="{085A73B5-1161-204D-AEC4-7445D99B74C2}"/>
                  </a:ext>
                </a:extLst>
              </p:cNvPr>
              <p:cNvSpPr txBox="1"/>
              <p:nvPr/>
            </p:nvSpPr>
            <p:spPr>
              <a:xfrm>
                <a:off x="340995" y="1833545"/>
                <a:ext cx="11510010" cy="15328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buClr>
                    <a:srgbClr val="FF0000"/>
                  </a:buClr>
                </a:pPr>
                <a:r>
                  <a:rPr lang="es-ES" sz="2500" dirty="0"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Un sistema de fuerzas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25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PE" sz="25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5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s-ES" sz="25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s-ES" sz="2500" dirty="0"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25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PE" sz="25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5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s-ES" sz="25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s-ES" sz="2500" dirty="0"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25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PE" sz="25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5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s-ES" sz="25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</m:oMath>
                </a14:m>
                <a:r>
                  <a:rPr lang="es-ES" sz="2500" dirty="0"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 </a:t>
                </a:r>
                <a:r>
                  <a:rPr lang="es-ES" sz="2500" b="1" dirty="0"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son concurrentes </a:t>
                </a:r>
                <a:r>
                  <a:rPr lang="es-ES" sz="2500" dirty="0"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cuando sus líneas de acción convergen en un solo punto y la suma de dichas fuerzas (representadas en forma consecutiva) equivale a una </a:t>
                </a:r>
                <a:r>
                  <a:rPr lang="es-ES" sz="2500" b="1" dirty="0"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fuerza resultante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25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PE" sz="25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5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s-ES" sz="25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e>
                    </m:acc>
                  </m:oMath>
                </a14:m>
                <a:r>
                  <a:rPr lang="es-ES" sz="2500" dirty="0"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.</a:t>
                </a:r>
                <a:endParaRPr lang="es-PE" sz="2500" dirty="0">
                  <a:latin typeface="Arial" panose="020B0604020202020204" pitchFamily="34" charset="0"/>
                  <a:cs typeface="Arial" panose="020B0604020202020204" pitchFamily="34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6" name="CuadroTexto 55">
                <a:extLst>
                  <a:ext uri="{FF2B5EF4-FFF2-40B4-BE49-F238E27FC236}">
                    <a16:creationId xmlns:a16="http://schemas.microsoft.com/office/drawing/2014/main" id="{085A73B5-1161-204D-AEC4-7445D99B74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95" y="1833545"/>
                <a:ext cx="11510010" cy="1532856"/>
              </a:xfrm>
              <a:prstGeom prst="rect">
                <a:avLst/>
              </a:prstGeom>
              <a:blipFill>
                <a:blip r:embed="rId2"/>
                <a:stretch>
                  <a:fillRect l="-900" r="-1642" b="-876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63AA175B-4F05-4847-87C1-9A28078552DD}"/>
              </a:ext>
            </a:extLst>
          </p:cNvPr>
          <p:cNvCxnSpPr>
            <a:cxnSpLocks/>
          </p:cNvCxnSpPr>
          <p:nvPr/>
        </p:nvCxnSpPr>
        <p:spPr>
          <a:xfrm flipV="1">
            <a:off x="6415131" y="4079905"/>
            <a:ext cx="1930400" cy="6477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A5BA0C7E-F62B-BE4F-B068-F5C5062DC50C}"/>
              </a:ext>
            </a:extLst>
          </p:cNvPr>
          <p:cNvCxnSpPr>
            <a:cxnSpLocks/>
          </p:cNvCxnSpPr>
          <p:nvPr/>
        </p:nvCxnSpPr>
        <p:spPr>
          <a:xfrm>
            <a:off x="8345531" y="4079905"/>
            <a:ext cx="1028700" cy="4699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AEC3A193-1D4A-3C40-AE29-FB5E216299C2}"/>
              </a:ext>
            </a:extLst>
          </p:cNvPr>
          <p:cNvCxnSpPr>
            <a:cxnSpLocks/>
          </p:cNvCxnSpPr>
          <p:nvPr/>
        </p:nvCxnSpPr>
        <p:spPr>
          <a:xfrm>
            <a:off x="9361531" y="4549805"/>
            <a:ext cx="304800" cy="16048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57B1422D-B08F-C44C-9E46-4EA7E23F67B5}"/>
              </a:ext>
            </a:extLst>
          </p:cNvPr>
          <p:cNvCxnSpPr>
            <a:cxnSpLocks/>
          </p:cNvCxnSpPr>
          <p:nvPr/>
        </p:nvCxnSpPr>
        <p:spPr>
          <a:xfrm>
            <a:off x="6415131" y="4727605"/>
            <a:ext cx="3251200" cy="14270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39CEFCFC-37BA-814E-B571-AED59F4B4BFB}"/>
                  </a:ext>
                </a:extLst>
              </p:cNvPr>
              <p:cNvSpPr txBox="1"/>
              <p:nvPr/>
            </p:nvSpPr>
            <p:spPr>
              <a:xfrm>
                <a:off x="6948530" y="3890199"/>
                <a:ext cx="557845" cy="5237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PE" sz="25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PE" sz="25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5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s-ES" sz="25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PE" sz="2500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39CEFCFC-37BA-814E-B571-AED59F4B4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530" y="3890199"/>
                <a:ext cx="557845" cy="5237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AF1ACADC-F20F-364A-A3C8-C4F96BD3C705}"/>
                  </a:ext>
                </a:extLst>
              </p:cNvPr>
              <p:cNvSpPr txBox="1"/>
              <p:nvPr/>
            </p:nvSpPr>
            <p:spPr>
              <a:xfrm>
                <a:off x="8787047" y="3780024"/>
                <a:ext cx="565283" cy="5237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PE" sz="25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PE" sz="25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5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s-ES" sz="25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PE" sz="2500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AF1ACADC-F20F-364A-A3C8-C4F96BD3C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7047" y="3780024"/>
                <a:ext cx="565283" cy="5237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B93BB1CB-D7AF-EB46-B70E-31A24276D06B}"/>
                  </a:ext>
                </a:extLst>
              </p:cNvPr>
              <p:cNvSpPr txBox="1"/>
              <p:nvPr/>
            </p:nvSpPr>
            <p:spPr>
              <a:xfrm>
                <a:off x="9563806" y="4844316"/>
                <a:ext cx="565283" cy="5237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PE" sz="25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PE" sz="25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5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s-ES" sz="25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PE" sz="2500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B93BB1CB-D7AF-EB46-B70E-31A24276D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3806" y="4844316"/>
                <a:ext cx="565283" cy="5237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AD933F4F-5DD8-E844-918F-09598C4B4DD4}"/>
                  </a:ext>
                </a:extLst>
              </p:cNvPr>
              <p:cNvSpPr txBox="1"/>
              <p:nvPr/>
            </p:nvSpPr>
            <p:spPr>
              <a:xfrm>
                <a:off x="7449159" y="5441109"/>
                <a:ext cx="591572" cy="5237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PE" sz="25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PE" sz="25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5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s-ES" sz="25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PE" sz="2500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AD933F4F-5DD8-E844-918F-09598C4B4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9159" y="5441109"/>
                <a:ext cx="591572" cy="5237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Conector recto de flecha 1">
            <a:extLst>
              <a:ext uri="{FF2B5EF4-FFF2-40B4-BE49-F238E27FC236}">
                <a16:creationId xmlns:a16="http://schemas.microsoft.com/office/drawing/2014/main" id="{AD6FDFDA-221F-51A1-4430-FE723398A429}"/>
              </a:ext>
            </a:extLst>
          </p:cNvPr>
          <p:cNvCxnSpPr>
            <a:cxnSpLocks/>
          </p:cNvCxnSpPr>
          <p:nvPr/>
        </p:nvCxnSpPr>
        <p:spPr>
          <a:xfrm flipV="1">
            <a:off x="2365318" y="3979972"/>
            <a:ext cx="1930400" cy="6477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4E6B9597-61BD-F9F1-41A2-9CE36BD34427}"/>
                  </a:ext>
                </a:extLst>
              </p:cNvPr>
              <p:cNvSpPr txBox="1"/>
              <p:nvPr/>
            </p:nvSpPr>
            <p:spPr>
              <a:xfrm>
                <a:off x="2898717" y="3790266"/>
                <a:ext cx="557845" cy="5237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PE" sz="25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PE" sz="25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5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s-ES" sz="25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PE" sz="2500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4E6B9597-61BD-F9F1-41A2-9CE36BD34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717" y="3790266"/>
                <a:ext cx="557845" cy="5237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2A2BDDCA-3F15-2B84-44C3-16C4CB866CA5}"/>
              </a:ext>
            </a:extLst>
          </p:cNvPr>
          <p:cNvCxnSpPr>
            <a:cxnSpLocks/>
          </p:cNvCxnSpPr>
          <p:nvPr/>
        </p:nvCxnSpPr>
        <p:spPr>
          <a:xfrm>
            <a:off x="2355459" y="4640073"/>
            <a:ext cx="1028700" cy="4699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25AFED96-B6BB-50CC-2DEA-903C45181323}"/>
                  </a:ext>
                </a:extLst>
              </p:cNvPr>
              <p:cNvSpPr txBox="1"/>
              <p:nvPr/>
            </p:nvSpPr>
            <p:spPr>
              <a:xfrm>
                <a:off x="3071621" y="4481601"/>
                <a:ext cx="565283" cy="5237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PE" sz="25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PE" sz="25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5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s-ES" sz="25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PE" sz="2500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25AFED96-B6BB-50CC-2DEA-903C45181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621" y="4481601"/>
                <a:ext cx="565283" cy="5237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64B66AEC-4E90-A7A9-87B6-23DAA7DAA4EA}"/>
              </a:ext>
            </a:extLst>
          </p:cNvPr>
          <p:cNvCxnSpPr>
            <a:cxnSpLocks/>
          </p:cNvCxnSpPr>
          <p:nvPr/>
        </p:nvCxnSpPr>
        <p:spPr>
          <a:xfrm>
            <a:off x="2338546" y="4627672"/>
            <a:ext cx="304800" cy="16048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D5D65B0A-0542-F125-1AB9-C10B947F6333}"/>
                  </a:ext>
                </a:extLst>
              </p:cNvPr>
              <p:cNvSpPr txBox="1"/>
              <p:nvPr/>
            </p:nvSpPr>
            <p:spPr>
              <a:xfrm>
                <a:off x="2490946" y="5430076"/>
                <a:ext cx="565283" cy="5237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PE" sz="25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PE" sz="25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5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s-ES" sz="25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PE" sz="2500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D5D65B0A-0542-F125-1AB9-C10B947F6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0946" y="5430076"/>
                <a:ext cx="565283" cy="5237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uadroTexto 15">
            <a:extLst>
              <a:ext uri="{FF2B5EF4-FFF2-40B4-BE49-F238E27FC236}">
                <a16:creationId xmlns:a16="http://schemas.microsoft.com/office/drawing/2014/main" id="{81348708-048E-82B3-C976-4104D1C8CFCF}"/>
              </a:ext>
            </a:extLst>
          </p:cNvPr>
          <p:cNvSpPr txBox="1"/>
          <p:nvPr/>
        </p:nvSpPr>
        <p:spPr>
          <a:xfrm>
            <a:off x="4042973" y="4638017"/>
            <a:ext cx="22875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400" b="1" dirty="0"/>
              <a:t>es equivalente a</a:t>
            </a:r>
            <a:endParaRPr lang="es-PE" sz="2400" b="1" dirty="0"/>
          </a:p>
        </p:txBody>
      </p:sp>
    </p:spTree>
    <p:extLst>
      <p:ext uri="{BB962C8B-B14F-4D97-AF65-F5344CB8AC3E}">
        <p14:creationId xmlns:p14="http://schemas.microsoft.com/office/powerpoint/2010/main" val="146846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13" grpId="0"/>
      <p:bldP spid="18" grpId="0"/>
      <p:bldP spid="19" grpId="0"/>
      <p:bldP spid="20" grpId="0"/>
      <p:bldP spid="4" grpId="0"/>
      <p:bldP spid="6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C38A27C2-1104-0E42-92DA-50EE0CAC77B7}"/>
              </a:ext>
            </a:extLst>
          </p:cNvPr>
          <p:cNvSpPr txBox="1"/>
          <p:nvPr/>
        </p:nvSpPr>
        <p:spPr>
          <a:xfrm>
            <a:off x="257174" y="1488208"/>
            <a:ext cx="11510010" cy="973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</a:pPr>
            <a:r>
              <a:rPr lang="es-ES" sz="2500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Cuenta la fuerza resultante es cero, entonces se dice que el objeto sobre el cual actúa dicha fuerza se encuentra en equilibrio.</a:t>
            </a:r>
            <a:endParaRPr lang="es-PE" sz="2500" dirty="0">
              <a:latin typeface="Arial" panose="020B0604020202020204" pitchFamily="34" charset="0"/>
              <a:cs typeface="Arial" panose="020B0604020202020204" pitchFamily="34" charset="0"/>
              <a:sym typeface="Symbol" pitchFamily="18" charset="2"/>
            </a:endParaRP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BA1E3A30-E733-A840-BA64-0FF36D93738D}"/>
              </a:ext>
            </a:extLst>
          </p:cNvPr>
          <p:cNvCxnSpPr>
            <a:cxnSpLocks/>
          </p:cNvCxnSpPr>
          <p:nvPr/>
        </p:nvCxnSpPr>
        <p:spPr>
          <a:xfrm flipV="1">
            <a:off x="580389" y="3227395"/>
            <a:ext cx="2531111" cy="17525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C660D592-A17D-2544-BFB2-FC59B5D668C5}"/>
              </a:ext>
            </a:extLst>
          </p:cNvPr>
          <p:cNvCxnSpPr>
            <a:cxnSpLocks/>
          </p:cNvCxnSpPr>
          <p:nvPr/>
        </p:nvCxnSpPr>
        <p:spPr>
          <a:xfrm>
            <a:off x="3111500" y="3241444"/>
            <a:ext cx="3365500" cy="13067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47FAFF15-39E9-3349-88E4-35A98D0F4B5A}"/>
              </a:ext>
            </a:extLst>
          </p:cNvPr>
          <p:cNvCxnSpPr>
            <a:cxnSpLocks/>
          </p:cNvCxnSpPr>
          <p:nvPr/>
        </p:nvCxnSpPr>
        <p:spPr>
          <a:xfrm flipH="1">
            <a:off x="580389" y="4561829"/>
            <a:ext cx="5896612" cy="418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916BCE0A-AEB9-264F-8636-C50DBDB38B78}"/>
                  </a:ext>
                </a:extLst>
              </p:cNvPr>
              <p:cNvSpPr txBox="1"/>
              <p:nvPr/>
            </p:nvSpPr>
            <p:spPr>
              <a:xfrm>
                <a:off x="6815556" y="3443294"/>
                <a:ext cx="2517484" cy="5262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PE" sz="25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PE" sz="25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5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s-ES" sz="25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s-ES" sz="25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s-PE" sz="25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PE" sz="25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5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s-ES" sz="25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s-ES" sz="25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s-PE" sz="25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PE" sz="25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5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s-ES" sz="25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s-ES" sz="25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s-PE" sz="25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25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es-PE" sz="2500" dirty="0"/>
              </a:p>
            </p:txBody>
          </p:sp>
        </mc:Choice>
        <mc:Fallback xmlns="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916BCE0A-AEB9-264F-8636-C50DBDB38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5556" y="3443294"/>
                <a:ext cx="2517484" cy="5262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CuadroTexto 38">
            <a:extLst>
              <a:ext uri="{FF2B5EF4-FFF2-40B4-BE49-F238E27FC236}">
                <a16:creationId xmlns:a16="http://schemas.microsoft.com/office/drawing/2014/main" id="{84FBD093-58B7-6C40-A734-CB99EF23853C}"/>
              </a:ext>
            </a:extLst>
          </p:cNvPr>
          <p:cNvSpPr txBox="1"/>
          <p:nvPr/>
        </p:nvSpPr>
        <p:spPr>
          <a:xfrm>
            <a:off x="6943581" y="4146205"/>
            <a:ext cx="5286229" cy="511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</a:pPr>
            <a:r>
              <a:rPr lang="es-ES" sz="2500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Los vectores están en equilibrio.</a:t>
            </a:r>
            <a:endParaRPr lang="es-PE" sz="2500" dirty="0">
              <a:latin typeface="Arial" panose="020B0604020202020204" pitchFamily="34" charset="0"/>
              <a:cs typeface="Arial" panose="020B0604020202020204" pitchFamily="34" charset="0"/>
              <a:sym typeface="Symbol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8C8CED8D-C0B1-F74E-924F-B14440097108}"/>
                  </a:ext>
                </a:extLst>
              </p:cNvPr>
              <p:cNvSpPr txBox="1"/>
              <p:nvPr/>
            </p:nvSpPr>
            <p:spPr>
              <a:xfrm>
                <a:off x="1424047" y="3533958"/>
                <a:ext cx="557845" cy="5237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PE" sz="25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PE" sz="25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5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s-ES" sz="25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PE" sz="2500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8C8CED8D-C0B1-F74E-924F-B14440097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047" y="3533958"/>
                <a:ext cx="557845" cy="523798"/>
              </a:xfrm>
              <a:prstGeom prst="rect">
                <a:avLst/>
              </a:prstGeom>
              <a:blipFill>
                <a:blip r:embed="rId3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9FCA744B-E9AA-8A48-B4D3-7673D323A7E1}"/>
                  </a:ext>
                </a:extLst>
              </p:cNvPr>
              <p:cNvSpPr txBox="1"/>
              <p:nvPr/>
            </p:nvSpPr>
            <p:spPr>
              <a:xfrm>
                <a:off x="4606289" y="3320981"/>
                <a:ext cx="565283" cy="5237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PE" sz="25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PE" sz="25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5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s-ES" sz="25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PE" sz="2500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9FCA744B-E9AA-8A48-B4D3-7673D323A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289" y="3320981"/>
                <a:ext cx="565283" cy="523798"/>
              </a:xfrm>
              <a:prstGeom prst="rect">
                <a:avLst/>
              </a:prstGeom>
              <a:blipFill>
                <a:blip r:embed="rId4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9F8CB746-4952-1E47-AD64-C118288C304A}"/>
                  </a:ext>
                </a:extLst>
              </p:cNvPr>
              <p:cNvSpPr txBox="1"/>
              <p:nvPr/>
            </p:nvSpPr>
            <p:spPr>
              <a:xfrm>
                <a:off x="3246053" y="4845994"/>
                <a:ext cx="565283" cy="5237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PE" sz="25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PE" sz="25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5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s-ES" sz="25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PE" sz="2500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9F8CB746-4952-1E47-AD64-C118288C3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6053" y="4845994"/>
                <a:ext cx="565283" cy="523798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999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8" grpId="0"/>
      <p:bldP spid="39" grpId="0"/>
      <p:bldP spid="12" grpId="0"/>
      <p:bldP spid="13" grpId="0"/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MPONENTES RECTANGULARES DE UNA FUERZA. VECTORES UNITARIOS | Mind Map">
            <a:extLst>
              <a:ext uri="{FF2B5EF4-FFF2-40B4-BE49-F238E27FC236}">
                <a16:creationId xmlns:a16="http://schemas.microsoft.com/office/drawing/2014/main" id="{45262C33-AD99-94A6-DCD6-3963A8A08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982" y="2908027"/>
            <a:ext cx="6040727" cy="3636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Box 6">
            <a:extLst>
              <a:ext uri="{FF2B5EF4-FFF2-40B4-BE49-F238E27FC236}">
                <a16:creationId xmlns:a16="http://schemas.microsoft.com/office/drawing/2014/main" id="{A54DBBD3-20CB-E51E-041F-594D2CB8B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9019" y="504236"/>
            <a:ext cx="5533853" cy="626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40000"/>
              </a:lnSpc>
            </a:pPr>
            <a:r>
              <a:rPr lang="es-ES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Descomposición de una  fuerza</a:t>
            </a:r>
            <a:endParaRPr lang="es-PE" sz="28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6D88AEB-2309-6817-885E-256F301646AF}"/>
              </a:ext>
            </a:extLst>
          </p:cNvPr>
          <p:cNvSpPr txBox="1"/>
          <p:nvPr/>
        </p:nvSpPr>
        <p:spPr>
          <a:xfrm>
            <a:off x="257174" y="1488208"/>
            <a:ext cx="11510010" cy="1089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</a:pP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Una fuerza en el plano se puede descomponer en dos fuerzas rectangulares llamadas </a:t>
            </a:r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componentes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.</a:t>
            </a:r>
            <a:r>
              <a:rPr lang="es-PE" sz="2800" dirty="0"/>
              <a:t> </a:t>
            </a:r>
            <a:endParaRPr lang="es-PE" sz="2800" dirty="0">
              <a:latin typeface="Arial" panose="020B0604020202020204" pitchFamily="34" charset="0"/>
              <a:cs typeface="Arial" panose="020B0604020202020204" pitchFamily="34" charset="0"/>
              <a:sym typeface="Symbol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9DA6B7B-9ADF-B9B1-1851-1E916F88895A}"/>
                  </a:ext>
                </a:extLst>
              </p:cNvPr>
              <p:cNvSpPr txBox="1"/>
              <p:nvPr/>
            </p:nvSpPr>
            <p:spPr>
              <a:xfrm>
                <a:off x="4147345" y="5871394"/>
                <a:ext cx="96058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2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sz="2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s-419" sz="2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es-PE" b="1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9DA6B7B-9ADF-B9B1-1851-1E916F888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7345" y="5871394"/>
                <a:ext cx="96058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0E955109-DED3-2619-7759-2924B28D3E72}"/>
                  </a:ext>
                </a:extLst>
              </p:cNvPr>
              <p:cNvSpPr txBox="1"/>
              <p:nvPr/>
            </p:nvSpPr>
            <p:spPr>
              <a:xfrm>
                <a:off x="1666747" y="3738347"/>
                <a:ext cx="960582" cy="5627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2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sz="2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s-419" sz="2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</m:oMath>
                  </m:oMathPara>
                </a14:m>
                <a:endParaRPr lang="es-PE" b="1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0E955109-DED3-2619-7759-2924B28D3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747" y="3738347"/>
                <a:ext cx="960582" cy="5627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8533EBF5-EC86-7662-7832-51333C3C4455}"/>
                  </a:ext>
                </a:extLst>
              </p:cNvPr>
              <p:cNvSpPr txBox="1"/>
              <p:nvPr/>
            </p:nvSpPr>
            <p:spPr>
              <a:xfrm>
                <a:off x="5529110" y="3616559"/>
                <a:ext cx="93160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s-PE" sz="2800" b="1" i="1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8533EBF5-EC86-7662-7832-51333C3C4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9110" y="3616559"/>
                <a:ext cx="93160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EC19F7DD-CB1F-699D-C7E8-CF30DF2B06DF}"/>
                  </a:ext>
                </a:extLst>
              </p:cNvPr>
              <p:cNvSpPr txBox="1"/>
              <p:nvPr/>
            </p:nvSpPr>
            <p:spPr>
              <a:xfrm>
                <a:off x="3173546" y="5216168"/>
                <a:ext cx="65578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s-PE" sz="2800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EC19F7DD-CB1F-699D-C7E8-CF30DF2B0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3546" y="5216168"/>
                <a:ext cx="655781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47D9604D-D730-5E6A-7ECC-58F1B461A401}"/>
                  </a:ext>
                </a:extLst>
              </p:cNvPr>
              <p:cNvSpPr txBox="1"/>
              <p:nvPr/>
            </p:nvSpPr>
            <p:spPr>
              <a:xfrm>
                <a:off x="7631508" y="3671670"/>
                <a:ext cx="278711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36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sz="3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s-419" sz="3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s-419" sz="3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419" sz="3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s-419" sz="3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419" sz="3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𝒄𝒐𝒔</m:t>
                      </m:r>
                      <m:r>
                        <a:rPr lang="es-419" sz="3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es-PE" b="1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47D9604D-D730-5E6A-7ECC-58F1B461A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508" y="3671670"/>
                <a:ext cx="2787110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63E71F13-FE7B-88D0-AC9E-CFB8A1E2916E}"/>
                  </a:ext>
                </a:extLst>
              </p:cNvPr>
              <p:cNvSpPr txBox="1"/>
              <p:nvPr/>
            </p:nvSpPr>
            <p:spPr>
              <a:xfrm>
                <a:off x="7631508" y="4765923"/>
                <a:ext cx="2787110" cy="6971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36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sz="3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s-419" sz="36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es-419" sz="3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419" sz="3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s-419" sz="3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419" sz="3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𝒔𝒆𝒏</m:t>
                      </m:r>
                      <m:r>
                        <a:rPr lang="es-419" sz="3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es-PE" b="1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63E71F13-FE7B-88D0-AC9E-CFB8A1E29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508" y="4765923"/>
                <a:ext cx="2787110" cy="69711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036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Matemáticas I] Coordenadas cartesianas - El Tamiz">
            <a:extLst>
              <a:ext uri="{FF2B5EF4-FFF2-40B4-BE49-F238E27FC236}">
                <a16:creationId xmlns:a16="http://schemas.microsoft.com/office/drawing/2014/main" id="{A5D7FA29-BAB3-1F3C-0313-A89C7F9A0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055" y="1775691"/>
            <a:ext cx="4971473" cy="4971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Box 6">
            <a:extLst>
              <a:ext uri="{FF2B5EF4-FFF2-40B4-BE49-F238E27FC236}">
                <a16:creationId xmlns:a16="http://schemas.microsoft.com/office/drawing/2014/main" id="{18010889-5132-899D-1C38-BD9F1D7D5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8983" y="393399"/>
            <a:ext cx="8628036" cy="626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40000"/>
              </a:lnSpc>
            </a:pPr>
            <a:r>
              <a:rPr lang="es-ES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Convención de signos en los ejes coordenados</a:t>
            </a:r>
            <a:endParaRPr lang="es-PE" sz="28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2A674DC-7F50-ED25-4EE7-28195395D216}"/>
              </a:ext>
            </a:extLst>
          </p:cNvPr>
          <p:cNvSpPr txBox="1"/>
          <p:nvPr/>
        </p:nvSpPr>
        <p:spPr>
          <a:xfrm>
            <a:off x="6698375" y="3515711"/>
            <a:ext cx="1252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positivo</a:t>
            </a:r>
            <a:endParaRPr lang="es-PE" dirty="0">
              <a:solidFill>
                <a:srgbClr val="0070C0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14BA49E-55B6-5AEC-6076-1E5CE2636807}"/>
              </a:ext>
            </a:extLst>
          </p:cNvPr>
          <p:cNvSpPr txBox="1"/>
          <p:nvPr/>
        </p:nvSpPr>
        <p:spPr>
          <a:xfrm>
            <a:off x="5815506" y="2310028"/>
            <a:ext cx="1252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positivo</a:t>
            </a:r>
            <a:endParaRPr lang="es-PE" dirty="0">
              <a:solidFill>
                <a:srgbClr val="0070C0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BAF74CD-3353-A5B3-1011-6E1EE03DB112}"/>
              </a:ext>
            </a:extLst>
          </p:cNvPr>
          <p:cNvSpPr txBox="1"/>
          <p:nvPr/>
        </p:nvSpPr>
        <p:spPr>
          <a:xfrm>
            <a:off x="3707357" y="3621548"/>
            <a:ext cx="1252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negativo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710052B-A0A3-1E97-B4B6-150EF9BF2D15}"/>
              </a:ext>
            </a:extLst>
          </p:cNvPr>
          <p:cNvSpPr txBox="1"/>
          <p:nvPr/>
        </p:nvSpPr>
        <p:spPr>
          <a:xfrm>
            <a:off x="4430409" y="5565228"/>
            <a:ext cx="1252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negativo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BC9C574-2D32-0D95-723C-9A1DB7D9241F}"/>
              </a:ext>
            </a:extLst>
          </p:cNvPr>
          <p:cNvSpPr txBox="1"/>
          <p:nvPr/>
        </p:nvSpPr>
        <p:spPr>
          <a:xfrm>
            <a:off x="7756644" y="4308129"/>
            <a:ext cx="388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s-PE" dirty="0">
              <a:solidFill>
                <a:srgbClr val="00B050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772D7B2-5FC0-9C8C-553C-E378908936FD}"/>
              </a:ext>
            </a:extLst>
          </p:cNvPr>
          <p:cNvSpPr txBox="1"/>
          <p:nvPr/>
        </p:nvSpPr>
        <p:spPr>
          <a:xfrm>
            <a:off x="5294565" y="1848709"/>
            <a:ext cx="388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s-PE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0144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ísica Plan Común">
            <a:extLst>
              <a:ext uri="{FF2B5EF4-FFF2-40B4-BE49-F238E27FC236}">
                <a16:creationId xmlns:a16="http://schemas.microsoft.com/office/drawing/2014/main" id="{E040ED53-3A34-38EF-D883-70424CD31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030" y="2506236"/>
            <a:ext cx="6614680" cy="4351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Box 6">
            <a:extLst>
              <a:ext uri="{FF2B5EF4-FFF2-40B4-BE49-F238E27FC236}">
                <a16:creationId xmlns:a16="http://schemas.microsoft.com/office/drawing/2014/main" id="{B42E969E-A3AA-DA7F-68FC-05A3944F8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874" y="545510"/>
            <a:ext cx="6041679" cy="626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40000"/>
              </a:lnSpc>
            </a:pPr>
            <a:r>
              <a:rPr lang="es-ES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Sistemas de fuerzas concurrentes</a:t>
            </a:r>
            <a:endParaRPr lang="es-PE" sz="28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421BBF9-43FF-B9E0-A968-442D10D81F1F}"/>
              </a:ext>
            </a:extLst>
          </p:cNvPr>
          <p:cNvSpPr txBox="1"/>
          <p:nvPr/>
        </p:nvSpPr>
        <p:spPr>
          <a:xfrm>
            <a:off x="257174" y="1427286"/>
            <a:ext cx="11510010" cy="1078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</a:pP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Un sistema de fuerzas concurrentes da como resultado una </a:t>
            </a:r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fuerza resultante equivalente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.</a:t>
            </a:r>
            <a:endParaRPr lang="es-PE" sz="2800" dirty="0">
              <a:latin typeface="Arial" panose="020B0604020202020204" pitchFamily="34" charset="0"/>
              <a:cs typeface="Arial" panose="020B0604020202020204" pitchFamily="34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45314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90D6C851-4F90-904F-9550-15877EC80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814" y="1925954"/>
            <a:ext cx="2430463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59524" tIns="0" rIns="19841" bIns="0" anchor="ctr"/>
          <a:lstStyle/>
          <a:p>
            <a:pPr algn="ctr" eaLnBrk="1" hangingPunct="1">
              <a:spcBef>
                <a:spcPct val="0"/>
              </a:spcBef>
            </a:pPr>
            <a:r>
              <a:rPr lang="es-ES" sz="3000" dirty="0">
                <a:solidFill>
                  <a:srgbClr val="CC9900"/>
                </a:solidFill>
              </a:rPr>
              <a:t>CONTENIDO</a:t>
            </a:r>
            <a:endParaRPr lang="es-PE" sz="3000" dirty="0">
              <a:solidFill>
                <a:srgbClr val="CC9900"/>
              </a:solidFill>
            </a:endParaRP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6E3E000F-D8AE-D54F-B47A-AC4E7C26ED55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8813" y="1853152"/>
            <a:ext cx="471" cy="446529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11" name="Line 6">
            <a:extLst>
              <a:ext uri="{FF2B5EF4-FFF2-40B4-BE49-F238E27FC236}">
                <a16:creationId xmlns:a16="http://schemas.microsoft.com/office/drawing/2014/main" id="{F4ACC163-80C1-6C48-8C36-D8FAA04F91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0789" y="1831208"/>
            <a:ext cx="2376488" cy="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DE50028-BDBD-4EAE-9E2D-FD7037CA4680}"/>
              </a:ext>
            </a:extLst>
          </p:cNvPr>
          <p:cNvSpPr/>
          <p:nvPr/>
        </p:nvSpPr>
        <p:spPr>
          <a:xfrm>
            <a:off x="3341158" y="1649639"/>
            <a:ext cx="83646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endParaRPr lang="es-PE" alt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3538" indent="-363538" algn="just">
              <a:buFont typeface="Wingdings" pitchFamily="2" charset="2"/>
              <a:buChar char="ü"/>
              <a:defRPr/>
            </a:pPr>
            <a:r>
              <a:rPr lang="es-PE" alt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OPERACIONES CON VECTORES. MAGNITUD DE UN VECTOR. </a:t>
            </a:r>
            <a:endParaRPr lang="es-ES" alt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37FDCD9-47C9-47BF-8DF5-799ABF9DF8AA}"/>
              </a:ext>
            </a:extLst>
          </p:cNvPr>
          <p:cNvSpPr/>
          <p:nvPr/>
        </p:nvSpPr>
        <p:spPr>
          <a:xfrm>
            <a:off x="3341158" y="2882039"/>
            <a:ext cx="83646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endParaRPr lang="es-PE" alt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3538" indent="-363538" algn="just">
              <a:buFont typeface="Wingdings" pitchFamily="2" charset="2"/>
              <a:buChar char="ü"/>
              <a:defRPr/>
            </a:pPr>
            <a:r>
              <a:rPr lang="es-PE" altLang="es-PE" sz="2400">
                <a:latin typeface="Times New Roman" panose="02020603050405020304" pitchFamily="18" charset="0"/>
                <a:cs typeface="Times New Roman" panose="02020603050405020304" pitchFamily="18" charset="0"/>
              </a:rPr>
              <a:t>VECTOR FUERZA, CONCEPTO. </a:t>
            </a:r>
            <a:r>
              <a:rPr lang="es-PE" alt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COMPOSICIÓN DE FUERZAS CONCURRENTES.</a:t>
            </a:r>
            <a:endParaRPr lang="es-ES" alt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45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E9EBB418-2042-B1B2-ED4B-5820530290CD}"/>
                  </a:ext>
                </a:extLst>
              </p:cNvPr>
              <p:cNvSpPr txBox="1"/>
              <p:nvPr/>
            </p:nvSpPr>
            <p:spPr>
              <a:xfrm>
                <a:off x="1533236" y="2340334"/>
                <a:ext cx="1209964" cy="4270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s-PE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s-PE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d>
                      <m:r>
                        <a:rPr lang="es-PE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419" b="0" i="0" smtClean="0">
                          <a:latin typeface="Cambria Math" panose="02040503050406030204" pitchFamily="18" charset="0"/>
                        </a:rPr>
                        <m:t>8 </m:t>
                      </m:r>
                      <m:r>
                        <m:rPr>
                          <m:sty m:val="p"/>
                        </m:rPr>
                        <a:rPr lang="es-419" b="0" i="0" smtClean="0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E9EBB418-2042-B1B2-ED4B-582053029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236" y="2340334"/>
                <a:ext cx="1209964" cy="427040"/>
              </a:xfrm>
              <a:prstGeom prst="rect">
                <a:avLst/>
              </a:prstGeom>
              <a:blipFill>
                <a:blip r:embed="rId2"/>
                <a:stretch>
                  <a:fillRect t="-2000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5">
            <a:extLst>
              <a:ext uri="{FF2B5EF4-FFF2-40B4-BE49-F238E27FC236}">
                <a16:creationId xmlns:a16="http://schemas.microsoft.com/office/drawing/2014/main" id="{24B2E119-C37D-04AB-C67C-9064298219A3}"/>
              </a:ext>
            </a:extLst>
          </p:cNvPr>
          <p:cNvSpPr txBox="1"/>
          <p:nvPr/>
        </p:nvSpPr>
        <p:spPr>
          <a:xfrm>
            <a:off x="1611745" y="1457909"/>
            <a:ext cx="10132302" cy="511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</a:pPr>
            <a:r>
              <a:rPr lang="es-ES" sz="2500" b="1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</a:t>
            </a:r>
            <a:r>
              <a:rPr lang="es-ES" sz="2500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Hallar la fuerza resultante y módulo del siguiente sistema de fuerzas :</a:t>
            </a:r>
            <a:endParaRPr lang="es-PE" sz="2500" dirty="0">
              <a:latin typeface="Arial" panose="020B0604020202020204" pitchFamily="34" charset="0"/>
              <a:cs typeface="Arial" panose="020B0604020202020204" pitchFamily="34" charset="0"/>
              <a:sym typeface="Symbol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5F74E979-7AE7-CC41-47CC-FD322CB5DE62}"/>
                  </a:ext>
                </a:extLst>
              </p:cNvPr>
              <p:cNvSpPr txBox="1"/>
              <p:nvPr/>
            </p:nvSpPr>
            <p:spPr>
              <a:xfrm>
                <a:off x="2900217" y="2340334"/>
                <a:ext cx="1302327" cy="4251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419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</m:d>
                      <m:r>
                        <a:rPr lang="es-P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419">
                          <a:latin typeface="Cambria Math" panose="02040503050406030204" pitchFamily="18" charset="0"/>
                        </a:rPr>
                        <m:t>5 </m:t>
                      </m:r>
                      <m:r>
                        <m:rPr>
                          <m:sty m:val="p"/>
                        </m:rPr>
                        <a:rPr lang="es-419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s-PE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5F74E979-7AE7-CC41-47CC-FD322CB5DE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217" y="2340334"/>
                <a:ext cx="1302327" cy="4251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539B8416-DE24-C9B4-6397-AC4F97B40B03}"/>
                  </a:ext>
                </a:extLst>
              </p:cNvPr>
              <p:cNvSpPr txBox="1"/>
              <p:nvPr/>
            </p:nvSpPr>
            <p:spPr>
              <a:xfrm>
                <a:off x="4202545" y="2340334"/>
                <a:ext cx="1209964" cy="4270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419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</m:d>
                      <m:r>
                        <a:rPr lang="es-P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419">
                          <a:latin typeface="Cambria Math" panose="02040503050406030204" pitchFamily="18" charset="0"/>
                        </a:rPr>
                        <m:t>4</m:t>
                      </m:r>
                      <m:r>
                        <m:rPr>
                          <m:sty m:val="p"/>
                        </m:rPr>
                        <a:rPr lang="es-419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s-PE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539B8416-DE24-C9B4-6397-AC4F97B40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545" y="2340334"/>
                <a:ext cx="1209964" cy="427040"/>
              </a:xfrm>
              <a:prstGeom prst="rect">
                <a:avLst/>
              </a:prstGeom>
              <a:blipFill>
                <a:blip r:embed="rId4"/>
                <a:stretch>
                  <a:fillRect t="-2000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73">
            <a:extLst>
              <a:ext uri="{FF2B5EF4-FFF2-40B4-BE49-F238E27FC236}">
                <a16:creationId xmlns:a16="http://schemas.microsoft.com/office/drawing/2014/main" id="{CBC4F9ED-3AC2-E469-3F8D-1843EC6AC3ED}"/>
              </a:ext>
            </a:extLst>
          </p:cNvPr>
          <p:cNvGrpSpPr>
            <a:grpSpLocks/>
          </p:cNvGrpSpPr>
          <p:nvPr/>
        </p:nvGrpSpPr>
        <p:grpSpPr bwMode="auto">
          <a:xfrm>
            <a:off x="692727" y="3325091"/>
            <a:ext cx="4257964" cy="2790936"/>
            <a:chOff x="3375" y="6487"/>
            <a:chExt cx="2280" cy="1980"/>
          </a:xfrm>
        </p:grpSpPr>
        <p:sp>
          <p:nvSpPr>
            <p:cNvPr id="10" name="AutoShape 74">
              <a:extLst>
                <a:ext uri="{FF2B5EF4-FFF2-40B4-BE49-F238E27FC236}">
                  <a16:creationId xmlns:a16="http://schemas.microsoft.com/office/drawing/2014/main" id="{E9A9FE6A-CACC-8876-798D-B1CE49802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5" y="6487"/>
              <a:ext cx="2280" cy="1980"/>
            </a:xfrm>
            <a:custGeom>
              <a:avLst/>
              <a:gdLst>
                <a:gd name="T0" fmla="+- 0 4455 3375"/>
                <a:gd name="T1" fmla="*/ T0 w 2280"/>
                <a:gd name="T2" fmla="+- 0 6488 6488"/>
                <a:gd name="T3" fmla="*/ 6488 h 1980"/>
                <a:gd name="T4" fmla="+- 0 4455 3375"/>
                <a:gd name="T5" fmla="*/ T4 w 2280"/>
                <a:gd name="T6" fmla="+- 0 8468 6488"/>
                <a:gd name="T7" fmla="*/ 8468 h 1980"/>
                <a:gd name="T8" fmla="+- 0 3375 3375"/>
                <a:gd name="T9" fmla="*/ T8 w 2280"/>
                <a:gd name="T10" fmla="+- 0 7430 6488"/>
                <a:gd name="T11" fmla="*/ 7430 h 1980"/>
                <a:gd name="T12" fmla="+- 0 5655 3375"/>
                <a:gd name="T13" fmla="*/ T12 w 2280"/>
                <a:gd name="T14" fmla="+- 0 7430 6488"/>
                <a:gd name="T15" fmla="*/ 7430 h 198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280" h="1980">
                  <a:moveTo>
                    <a:pt x="1080" y="0"/>
                  </a:moveTo>
                  <a:lnTo>
                    <a:pt x="1080" y="1980"/>
                  </a:lnTo>
                  <a:moveTo>
                    <a:pt x="0" y="942"/>
                  </a:moveTo>
                  <a:lnTo>
                    <a:pt x="2280" y="94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s-PE"/>
            </a:p>
          </p:txBody>
        </p:sp>
        <p:sp>
          <p:nvSpPr>
            <p:cNvPr id="11" name="AutoShape 75">
              <a:extLst>
                <a:ext uri="{FF2B5EF4-FFF2-40B4-BE49-F238E27FC236}">
                  <a16:creationId xmlns:a16="http://schemas.microsoft.com/office/drawing/2014/main" id="{54350AB6-21F0-8BF6-4DF1-5D0A43BE27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5" y="6847"/>
              <a:ext cx="1680" cy="1302"/>
            </a:xfrm>
            <a:custGeom>
              <a:avLst/>
              <a:gdLst>
                <a:gd name="T0" fmla="+- 0 4461 3735"/>
                <a:gd name="T1" fmla="*/ T0 w 1680"/>
                <a:gd name="T2" fmla="+- 0 7435 6848"/>
                <a:gd name="T3" fmla="*/ 7435 h 1302"/>
                <a:gd name="T4" fmla="+- 0 4449 3735"/>
                <a:gd name="T5" fmla="*/ T4 w 1680"/>
                <a:gd name="T6" fmla="+- 0 7425 6848"/>
                <a:gd name="T7" fmla="*/ 7425 h 1302"/>
                <a:gd name="T8" fmla="+- 0 3926 3735"/>
                <a:gd name="T9" fmla="*/ T8 w 1680"/>
                <a:gd name="T10" fmla="+- 0 8053 6848"/>
                <a:gd name="T11" fmla="*/ 8053 h 1302"/>
                <a:gd name="T12" fmla="+- 0 3886 3735"/>
                <a:gd name="T13" fmla="*/ T12 w 1680"/>
                <a:gd name="T14" fmla="+- 0 8019 6848"/>
                <a:gd name="T15" fmla="*/ 8019 h 1302"/>
                <a:gd name="T16" fmla="+- 0 3855 3735"/>
                <a:gd name="T17" fmla="*/ T16 w 1680"/>
                <a:gd name="T18" fmla="+- 0 8150 6848"/>
                <a:gd name="T19" fmla="*/ 8150 h 1302"/>
                <a:gd name="T20" fmla="+- 0 3978 3735"/>
                <a:gd name="T21" fmla="*/ T20 w 1680"/>
                <a:gd name="T22" fmla="+- 0 8096 6848"/>
                <a:gd name="T23" fmla="*/ 8096 h 1302"/>
                <a:gd name="T24" fmla="+- 0 3956 3735"/>
                <a:gd name="T25" fmla="*/ T24 w 1680"/>
                <a:gd name="T26" fmla="+- 0 8078 6848"/>
                <a:gd name="T27" fmla="*/ 8078 h 1302"/>
                <a:gd name="T28" fmla="+- 0 3938 3735"/>
                <a:gd name="T29" fmla="*/ T28 w 1680"/>
                <a:gd name="T30" fmla="+- 0 8062 6848"/>
                <a:gd name="T31" fmla="*/ 8062 h 1302"/>
                <a:gd name="T32" fmla="+- 0 4461 3735"/>
                <a:gd name="T33" fmla="*/ T32 w 1680"/>
                <a:gd name="T34" fmla="+- 0 7435 6848"/>
                <a:gd name="T35" fmla="*/ 7435 h 1302"/>
                <a:gd name="T36" fmla="+- 0 5415 3735"/>
                <a:gd name="T37" fmla="*/ T36 w 1680"/>
                <a:gd name="T38" fmla="+- 0 6848 6848"/>
                <a:gd name="T39" fmla="*/ 6848 h 1302"/>
                <a:gd name="T40" fmla="+- 0 5281 3735"/>
                <a:gd name="T41" fmla="*/ T40 w 1680"/>
                <a:gd name="T42" fmla="+- 0 6854 6848"/>
                <a:gd name="T43" fmla="*/ 6854 h 1302"/>
                <a:gd name="T44" fmla="+- 0 5307 3735"/>
                <a:gd name="T45" fmla="*/ T44 w 1680"/>
                <a:gd name="T46" fmla="+- 0 6900 6848"/>
                <a:gd name="T47" fmla="*/ 6900 h 1302"/>
                <a:gd name="T48" fmla="+- 0 4456 3735"/>
                <a:gd name="T49" fmla="*/ T48 w 1680"/>
                <a:gd name="T50" fmla="+- 0 7379 6848"/>
                <a:gd name="T51" fmla="*/ 7379 h 1302"/>
                <a:gd name="T52" fmla="+- 0 3835 3735"/>
                <a:gd name="T53" fmla="*/ T52 w 1680"/>
                <a:gd name="T54" fmla="+- 0 6914 6848"/>
                <a:gd name="T55" fmla="*/ 6914 h 1302"/>
                <a:gd name="T56" fmla="+- 0 3845 3735"/>
                <a:gd name="T57" fmla="*/ T56 w 1680"/>
                <a:gd name="T58" fmla="+- 0 6902 6848"/>
                <a:gd name="T59" fmla="*/ 6902 h 1302"/>
                <a:gd name="T60" fmla="+- 0 3867 3735"/>
                <a:gd name="T61" fmla="*/ T60 w 1680"/>
                <a:gd name="T62" fmla="+- 0 6872 6848"/>
                <a:gd name="T63" fmla="*/ 6872 h 1302"/>
                <a:gd name="T64" fmla="+- 0 3735 3735"/>
                <a:gd name="T65" fmla="*/ T64 w 1680"/>
                <a:gd name="T66" fmla="+- 0 6848 6848"/>
                <a:gd name="T67" fmla="*/ 6848 h 1302"/>
                <a:gd name="T68" fmla="+- 0 3795 3735"/>
                <a:gd name="T69" fmla="*/ T68 w 1680"/>
                <a:gd name="T70" fmla="+- 0 6968 6848"/>
                <a:gd name="T71" fmla="*/ 6968 h 1302"/>
                <a:gd name="T72" fmla="+- 0 3826 3735"/>
                <a:gd name="T73" fmla="*/ T72 w 1680"/>
                <a:gd name="T74" fmla="+- 0 6926 6848"/>
                <a:gd name="T75" fmla="*/ 6926 h 1302"/>
                <a:gd name="T76" fmla="+- 0 4451 3735"/>
                <a:gd name="T77" fmla="*/ T76 w 1680"/>
                <a:gd name="T78" fmla="+- 0 7394 6848"/>
                <a:gd name="T79" fmla="*/ 7394 h 1302"/>
                <a:gd name="T80" fmla="+- 0 4455 3735"/>
                <a:gd name="T81" fmla="*/ T80 w 1680"/>
                <a:gd name="T82" fmla="+- 0 7388 6848"/>
                <a:gd name="T83" fmla="*/ 7388 h 1302"/>
                <a:gd name="T84" fmla="+- 0 4459 3735"/>
                <a:gd name="T85" fmla="*/ T84 w 1680"/>
                <a:gd name="T86" fmla="+- 0 7394 6848"/>
                <a:gd name="T87" fmla="*/ 7394 h 1302"/>
                <a:gd name="T88" fmla="+- 0 5314 3735"/>
                <a:gd name="T89" fmla="*/ T88 w 1680"/>
                <a:gd name="T90" fmla="+- 0 6913 6848"/>
                <a:gd name="T91" fmla="*/ 6913 h 1302"/>
                <a:gd name="T92" fmla="+- 0 5340 3735"/>
                <a:gd name="T93" fmla="*/ T92 w 1680"/>
                <a:gd name="T94" fmla="+- 0 6959 6848"/>
                <a:gd name="T95" fmla="*/ 6959 h 1302"/>
                <a:gd name="T96" fmla="+- 0 5386 3735"/>
                <a:gd name="T97" fmla="*/ T96 w 1680"/>
                <a:gd name="T98" fmla="+- 0 6890 6848"/>
                <a:gd name="T99" fmla="*/ 6890 h 1302"/>
                <a:gd name="T100" fmla="+- 0 5415 3735"/>
                <a:gd name="T101" fmla="*/ T100 w 1680"/>
                <a:gd name="T102" fmla="+- 0 6848 6848"/>
                <a:gd name="T103" fmla="*/ 6848 h 130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</a:cxnLst>
              <a:rect l="0" t="0" r="r" b="b"/>
              <a:pathLst>
                <a:path w="1680" h="1302">
                  <a:moveTo>
                    <a:pt x="726" y="587"/>
                  </a:moveTo>
                  <a:lnTo>
                    <a:pt x="714" y="577"/>
                  </a:lnTo>
                  <a:lnTo>
                    <a:pt x="191" y="1205"/>
                  </a:lnTo>
                  <a:lnTo>
                    <a:pt x="151" y="1171"/>
                  </a:lnTo>
                  <a:lnTo>
                    <a:pt x="120" y="1302"/>
                  </a:lnTo>
                  <a:lnTo>
                    <a:pt x="243" y="1248"/>
                  </a:lnTo>
                  <a:lnTo>
                    <a:pt x="221" y="1230"/>
                  </a:lnTo>
                  <a:lnTo>
                    <a:pt x="203" y="1214"/>
                  </a:lnTo>
                  <a:lnTo>
                    <a:pt x="726" y="587"/>
                  </a:lnTo>
                  <a:close/>
                  <a:moveTo>
                    <a:pt x="1680" y="0"/>
                  </a:moveTo>
                  <a:lnTo>
                    <a:pt x="1546" y="6"/>
                  </a:lnTo>
                  <a:lnTo>
                    <a:pt x="1572" y="52"/>
                  </a:lnTo>
                  <a:lnTo>
                    <a:pt x="721" y="531"/>
                  </a:lnTo>
                  <a:lnTo>
                    <a:pt x="100" y="66"/>
                  </a:lnTo>
                  <a:lnTo>
                    <a:pt x="110" y="54"/>
                  </a:lnTo>
                  <a:lnTo>
                    <a:pt x="132" y="24"/>
                  </a:lnTo>
                  <a:lnTo>
                    <a:pt x="0" y="0"/>
                  </a:lnTo>
                  <a:lnTo>
                    <a:pt x="60" y="120"/>
                  </a:lnTo>
                  <a:lnTo>
                    <a:pt x="91" y="78"/>
                  </a:lnTo>
                  <a:lnTo>
                    <a:pt x="716" y="546"/>
                  </a:lnTo>
                  <a:lnTo>
                    <a:pt x="720" y="540"/>
                  </a:lnTo>
                  <a:lnTo>
                    <a:pt x="724" y="546"/>
                  </a:lnTo>
                  <a:lnTo>
                    <a:pt x="1579" y="65"/>
                  </a:lnTo>
                  <a:lnTo>
                    <a:pt x="1605" y="111"/>
                  </a:lnTo>
                  <a:lnTo>
                    <a:pt x="1651" y="42"/>
                  </a:lnTo>
                  <a:lnTo>
                    <a:pt x="16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s-PE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7739429-BA77-D36F-83AD-3FD1CC4DDF1D}"/>
                  </a:ext>
                </a:extLst>
              </p:cNvPr>
              <p:cNvSpPr txBox="1"/>
              <p:nvPr/>
            </p:nvSpPr>
            <p:spPr>
              <a:xfrm>
                <a:off x="4370988" y="3685836"/>
                <a:ext cx="711200" cy="4047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P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7739429-BA77-D36F-83AD-3FD1CC4DD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988" y="3685836"/>
                <a:ext cx="711200" cy="404791"/>
              </a:xfrm>
              <a:prstGeom prst="rect">
                <a:avLst/>
              </a:prstGeom>
              <a:blipFill>
                <a:blip r:embed="rId5"/>
                <a:stretch>
                  <a:fillRect t="-22727" r="-1453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4B140D24-1534-FDBE-29C0-A622F160B8E8}"/>
                  </a:ext>
                </a:extLst>
              </p:cNvPr>
              <p:cNvSpPr txBox="1"/>
              <p:nvPr/>
            </p:nvSpPr>
            <p:spPr>
              <a:xfrm>
                <a:off x="1383510" y="3464863"/>
                <a:ext cx="711200" cy="4029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PE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419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4B140D24-1534-FDBE-29C0-A622F160B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510" y="3464863"/>
                <a:ext cx="711200" cy="4029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9D49A38D-FF17-167A-AE64-2C822881A465}"/>
                  </a:ext>
                </a:extLst>
              </p:cNvPr>
              <p:cNvSpPr txBox="1"/>
              <p:nvPr/>
            </p:nvSpPr>
            <p:spPr>
              <a:xfrm>
                <a:off x="1782618" y="5296468"/>
                <a:ext cx="711200" cy="4047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PE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419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9D49A38D-FF17-167A-AE64-2C822881A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618" y="5296468"/>
                <a:ext cx="711200" cy="404791"/>
              </a:xfrm>
              <a:prstGeom prst="rect">
                <a:avLst/>
              </a:prstGeom>
              <a:blipFill>
                <a:blip r:embed="rId7"/>
                <a:stretch>
                  <a:fillRect t="-22727" r="-1367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C4BEED33-2C0A-8700-B358-B50AFB3EF743}"/>
                  </a:ext>
                </a:extLst>
              </p:cNvPr>
              <p:cNvSpPr txBox="1"/>
              <p:nvPr/>
            </p:nvSpPr>
            <p:spPr>
              <a:xfrm>
                <a:off x="4790757" y="4535893"/>
                <a:ext cx="711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b="1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s-PE" b="1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C4BEED33-2C0A-8700-B358-B50AFB3EF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757" y="4535893"/>
                <a:ext cx="7112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1F9779B1-5D11-2FC1-7439-16F116F19E88}"/>
                  </a:ext>
                </a:extLst>
              </p:cNvPr>
              <p:cNvSpPr txBox="1"/>
              <p:nvPr/>
            </p:nvSpPr>
            <p:spPr>
              <a:xfrm>
                <a:off x="2540000" y="3048434"/>
                <a:ext cx="711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b="1" i="1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s-PE" b="1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1F9779B1-5D11-2FC1-7439-16F116F19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000" y="3048434"/>
                <a:ext cx="7112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2DC15103-A73D-5A67-1B2A-34C7E99ABCDC}"/>
                  </a:ext>
                </a:extLst>
              </p:cNvPr>
              <p:cNvSpPr txBox="1"/>
              <p:nvPr/>
            </p:nvSpPr>
            <p:spPr>
              <a:xfrm>
                <a:off x="2328778" y="4097045"/>
                <a:ext cx="120996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s-419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0°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2DC15103-A73D-5A67-1B2A-34C7E99AB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778" y="4097045"/>
                <a:ext cx="120996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E60E7E4D-C504-4847-4049-CC08629397D5}"/>
                  </a:ext>
                </a:extLst>
              </p:cNvPr>
              <p:cNvSpPr txBox="1"/>
              <p:nvPr/>
            </p:nvSpPr>
            <p:spPr>
              <a:xfrm>
                <a:off x="1611745" y="4693997"/>
                <a:ext cx="120996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s-419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5°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E60E7E4D-C504-4847-4049-CC0862939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745" y="4693997"/>
                <a:ext cx="120996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67832928-C279-11D0-56D7-940B797FBD71}"/>
                  </a:ext>
                </a:extLst>
              </p:cNvPr>
              <p:cNvSpPr txBox="1"/>
              <p:nvPr/>
            </p:nvSpPr>
            <p:spPr>
              <a:xfrm>
                <a:off x="1533236" y="4318221"/>
                <a:ext cx="120996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419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7°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67832928-C279-11D0-56D7-940B797FBD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236" y="4318221"/>
                <a:ext cx="120996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uadroTexto 19">
            <a:extLst>
              <a:ext uri="{FF2B5EF4-FFF2-40B4-BE49-F238E27FC236}">
                <a16:creationId xmlns:a16="http://schemas.microsoft.com/office/drawing/2014/main" id="{16DA0779-52AE-D1EA-B130-9AD180F3C46A}"/>
              </a:ext>
            </a:extLst>
          </p:cNvPr>
          <p:cNvSpPr txBox="1"/>
          <p:nvPr/>
        </p:nvSpPr>
        <p:spPr>
          <a:xfrm>
            <a:off x="5772727" y="2120844"/>
            <a:ext cx="5726546" cy="889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rgbClr val="FF0000"/>
              </a:buClr>
            </a:pPr>
            <a:r>
              <a:rPr lang="es-ES" sz="25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Solución:</a:t>
            </a:r>
            <a:r>
              <a:rPr lang="es-ES" sz="2500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Se aplican las siguientes fórmulas, refiriendo </a:t>
            </a:r>
            <a:r>
              <a:rPr lang="es-ES" sz="20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todos los ángulos solo al eje X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:</a:t>
            </a:r>
            <a:endParaRPr lang="es-PE" sz="2000" dirty="0">
              <a:latin typeface="Arial" panose="020B0604020202020204" pitchFamily="34" charset="0"/>
              <a:cs typeface="Arial" panose="020B0604020202020204" pitchFamily="34" charset="0"/>
              <a:sym typeface="Symbol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7B7C0AA6-FBA3-2702-6184-F4EC61ED367D}"/>
                  </a:ext>
                </a:extLst>
              </p:cNvPr>
              <p:cNvSpPr txBox="1"/>
              <p:nvPr/>
            </p:nvSpPr>
            <p:spPr>
              <a:xfrm>
                <a:off x="5931690" y="3048434"/>
                <a:ext cx="2463801" cy="11005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419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s-PE" sz="24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PE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419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419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419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PE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s-419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419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419" sz="2400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s-419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s-419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7B7C0AA6-FBA3-2702-6184-F4EC61ED3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690" y="3048434"/>
                <a:ext cx="2463801" cy="110055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8BFEDA55-8C9A-ED3C-2F43-BF96844A38E0}"/>
                  </a:ext>
                </a:extLst>
              </p:cNvPr>
              <p:cNvSpPr txBox="1"/>
              <p:nvPr/>
            </p:nvSpPr>
            <p:spPr>
              <a:xfrm>
                <a:off x="8690447" y="3048434"/>
                <a:ext cx="2463800" cy="11005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419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s-PE" sz="24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PE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419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419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419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PE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s-419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419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419" sz="2400" b="0" i="1" smtClean="0">
                              <a:latin typeface="Cambria Math" panose="02040503050406030204" pitchFamily="18" charset="0"/>
                            </a:rPr>
                            <m:t>𝑠𝑒𝑛</m:t>
                          </m:r>
                          <m:sSub>
                            <m:sSubPr>
                              <m:ctrlPr>
                                <a:rPr lang="es-419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s-419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8BFEDA55-8C9A-ED3C-2F43-BF96844A3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0447" y="3048434"/>
                <a:ext cx="2463800" cy="110055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F14EDAE4-EB04-0A97-A29B-5B8D6D419095}"/>
                  </a:ext>
                </a:extLst>
              </p:cNvPr>
              <p:cNvSpPr txBox="1"/>
              <p:nvPr/>
            </p:nvSpPr>
            <p:spPr>
              <a:xfrm>
                <a:off x="2888672" y="4324665"/>
                <a:ext cx="120996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419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0°</m:t>
                      </m:r>
                    </m:oMath>
                  </m:oMathPara>
                </a14:m>
                <a:endParaRPr lang="es-P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F14EDAE4-EB04-0A97-A29B-5B8D6D419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672" y="4324665"/>
                <a:ext cx="120996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uadroTexto 24">
            <a:extLst>
              <a:ext uri="{FF2B5EF4-FFF2-40B4-BE49-F238E27FC236}">
                <a16:creationId xmlns:a16="http://schemas.microsoft.com/office/drawing/2014/main" id="{8F698AD3-2465-92D7-C615-994957EF6BE4}"/>
              </a:ext>
            </a:extLst>
          </p:cNvPr>
          <p:cNvSpPr txBox="1"/>
          <p:nvPr/>
        </p:nvSpPr>
        <p:spPr>
          <a:xfrm>
            <a:off x="8351347" y="3439693"/>
            <a:ext cx="4311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,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D274BA47-47E0-1052-B7B7-DFC9D596031E}"/>
                  </a:ext>
                </a:extLst>
              </p:cNvPr>
              <p:cNvSpPr txBox="1"/>
              <p:nvPr/>
            </p:nvSpPr>
            <p:spPr>
              <a:xfrm>
                <a:off x="5903710" y="4267011"/>
                <a:ext cx="4895273" cy="4531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PE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s-419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s-PE" sz="2400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419" sz="2400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419" i="1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30−5 </m:t>
                    </m:r>
                    <m:r>
                      <a:rPr lang="es-419" i="1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s-419" i="1">
                        <a:latin typeface="Cambria Math" panose="02040503050406030204" pitchFamily="18" charset="0"/>
                      </a:rPr>
                      <m:t>37−4</m:t>
                    </m:r>
                    <m:r>
                      <a:rPr lang="es-419" i="1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45</m:t>
                    </m:r>
                  </m:oMath>
                </a14:m>
                <a:r>
                  <a:rPr lang="es-PE" dirty="0"/>
                  <a:t> = 0.1066</a:t>
                </a:r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D274BA47-47E0-1052-B7B7-DFC9D5960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3710" y="4267011"/>
                <a:ext cx="4895273" cy="453137"/>
              </a:xfrm>
              <a:prstGeom prst="rect">
                <a:avLst/>
              </a:prstGeom>
              <a:blipFill>
                <a:blip r:embed="rId16"/>
                <a:stretch>
                  <a:fillRect l="-249" b="-2027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6664335D-2C4B-2D05-28F3-BDC773C4B01C}"/>
                  </a:ext>
                </a:extLst>
              </p:cNvPr>
              <p:cNvSpPr txBox="1"/>
              <p:nvPr/>
            </p:nvSpPr>
            <p:spPr>
              <a:xfrm>
                <a:off x="5942966" y="4874341"/>
                <a:ext cx="4895273" cy="4908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PE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s-419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s-PE" sz="2400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419" sz="2400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𝑠𝑒𝑛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30+5 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𝑠𝑒𝑛</m:t>
                    </m:r>
                    <m:r>
                      <a:rPr lang="es-419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7−4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𝑠𝑒𝑛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45</m:t>
                    </m:r>
                  </m:oMath>
                </a14:m>
                <a:r>
                  <a:rPr lang="es-PE" dirty="0"/>
                  <a:t> = 4.1806</a:t>
                </a:r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6664335D-2C4B-2D05-28F3-BDC773C4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2966" y="4874341"/>
                <a:ext cx="4895273" cy="490840"/>
              </a:xfrm>
              <a:prstGeom prst="rect">
                <a:avLst/>
              </a:prstGeom>
              <a:blipFill>
                <a:blip r:embed="rId17"/>
                <a:stretch>
                  <a:fillRect l="-374" b="-1125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465B68D8-BAB7-54C1-ABCA-0675B4717A65}"/>
                  </a:ext>
                </a:extLst>
              </p:cNvPr>
              <p:cNvSpPr txBox="1"/>
              <p:nvPr/>
            </p:nvSpPr>
            <p:spPr>
              <a:xfrm>
                <a:off x="5931690" y="5450512"/>
                <a:ext cx="3630731" cy="50642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PE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419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es-PE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419" sz="24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419" sz="24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419" sz="2400" b="1" i="1">
                          <a:latin typeface="Cambria Math" panose="02040503050406030204" pitchFamily="18" charset="0"/>
                        </a:rPr>
                        <m:t>𝟏𝟎𝟔𝟔</m:t>
                      </m:r>
                      <m:acc>
                        <m:accPr>
                          <m:chr m:val="⃗"/>
                          <m:ctrlPr>
                            <a:rPr lang="es-PE" sz="24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419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acc>
                      <m:r>
                        <a:rPr lang="es-419" sz="24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419" sz="2400" b="1" i="1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s-419" sz="24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419" sz="2400" b="1" i="1">
                          <a:latin typeface="Cambria Math" panose="02040503050406030204" pitchFamily="18" charset="0"/>
                        </a:rPr>
                        <m:t>𝟏𝟖𝟎𝟔</m:t>
                      </m:r>
                      <m:r>
                        <a:rPr lang="es-419" sz="2400" b="1" i="1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s-PE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465B68D8-BAB7-54C1-ABCA-0675B4717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690" y="5450512"/>
                <a:ext cx="3630731" cy="50642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6C76D11D-C022-58C0-05FD-CDBE32651778}"/>
                  </a:ext>
                </a:extLst>
              </p:cNvPr>
              <p:cNvSpPr txBox="1"/>
              <p:nvPr/>
            </p:nvSpPr>
            <p:spPr>
              <a:xfrm>
                <a:off x="5772727" y="6021668"/>
                <a:ext cx="4414886" cy="45768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s-PE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s-PE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419" b="1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</m:acc>
                        </m:e>
                      </m:d>
                      <m:r>
                        <a:rPr lang="es-PE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s-PE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0.1066</m:t>
                              </m:r>
                            </m:e>
                            <m:sup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4.1806</m:t>
                              </m:r>
                            </m:e>
                            <m:sup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419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s-419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419" b="1" i="1" smtClean="0">
                          <a:latin typeface="Cambria Math" panose="02040503050406030204" pitchFamily="18" charset="0"/>
                        </a:rPr>
                        <m:t>𝟏𝟖𝟐𝟎</m:t>
                      </m:r>
                      <m:r>
                        <a:rPr lang="es-419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419" b="1" i="1" smtClean="0"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s-PE" b="1" dirty="0"/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6C76D11D-C022-58C0-05FD-CDBE32651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2727" y="6021668"/>
                <a:ext cx="4414886" cy="45768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Bocadillo: rectángulo 3">
                <a:extLst>
                  <a:ext uri="{FF2B5EF4-FFF2-40B4-BE49-F238E27FC236}">
                    <a16:creationId xmlns:a16="http://schemas.microsoft.com/office/drawing/2014/main" id="{AC5C293C-5669-995C-E0D2-9299D1E53CD6}"/>
                  </a:ext>
                </a:extLst>
              </p:cNvPr>
              <p:cNvSpPr/>
              <p:nvPr/>
            </p:nvSpPr>
            <p:spPr>
              <a:xfrm>
                <a:off x="3643111" y="5145513"/>
                <a:ext cx="1851648" cy="1427266"/>
              </a:xfrm>
              <a:prstGeom prst="wedgeRectCallout">
                <a:avLst>
                  <a:gd name="adj1" fmla="val 73998"/>
                  <a:gd name="adj2" fmla="val -106683"/>
                </a:avLst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:r>
                  <a:rPr lang="es-PE" b="1" dirty="0">
                    <a:solidFill>
                      <a:srgbClr val="FF0000"/>
                    </a:solidFill>
                  </a:rPr>
                  <a:t>OJO:</a:t>
                </a:r>
                <a:r>
                  <a:rPr lang="es-PE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419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s-419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s-419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es-PE" b="1" dirty="0">
                    <a:solidFill>
                      <a:srgbClr val="002060"/>
                    </a:solidFill>
                  </a:rPr>
                  <a:t>es el ángulo que cada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s-419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s-PE" b="1" dirty="0">
                    <a:solidFill>
                      <a:srgbClr val="002060"/>
                    </a:solidFill>
                  </a:rPr>
                  <a:t> forma con el eje X</a:t>
                </a:r>
                <a:endParaRPr lang="es-PE" b="1" dirty="0"/>
              </a:p>
              <a:p>
                <a:pPr algn="ctr"/>
                <a:endParaRPr lang="es-PE" dirty="0"/>
              </a:p>
            </p:txBody>
          </p:sp>
        </mc:Choice>
        <mc:Fallback xmlns="">
          <p:sp>
            <p:nvSpPr>
              <p:cNvPr id="4" name="Bocadillo: rectángulo 3">
                <a:extLst>
                  <a:ext uri="{FF2B5EF4-FFF2-40B4-BE49-F238E27FC236}">
                    <a16:creationId xmlns:a16="http://schemas.microsoft.com/office/drawing/2014/main" id="{AC5C293C-5669-995C-E0D2-9299D1E53C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11" y="5145513"/>
                <a:ext cx="1851648" cy="1427266"/>
              </a:xfrm>
              <a:prstGeom prst="wedgeRectCallout">
                <a:avLst>
                  <a:gd name="adj1" fmla="val 73998"/>
                  <a:gd name="adj2" fmla="val -106683"/>
                </a:avLst>
              </a:prstGeom>
              <a:blipFill>
                <a:blip r:embed="rId20"/>
                <a:stretch>
                  <a:fillRect l="-2368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Box 6">
            <a:extLst>
              <a:ext uri="{FF2B5EF4-FFF2-40B4-BE49-F238E27FC236}">
                <a16:creationId xmlns:a16="http://schemas.microsoft.com/office/drawing/2014/main" id="{74D49F4B-CDE7-E198-DEC3-65F6EBF41E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3052" y="323675"/>
            <a:ext cx="8825895" cy="626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40000"/>
              </a:lnSpc>
            </a:pPr>
            <a:r>
              <a:rPr lang="es-ES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Resultante de un sistema de fuerzas concurrentes</a:t>
            </a:r>
            <a:endParaRPr lang="es-PE" sz="28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Box 6">
            <a:extLst>
              <a:ext uri="{FF2B5EF4-FFF2-40B4-BE49-F238E27FC236}">
                <a16:creationId xmlns:a16="http://schemas.microsoft.com/office/drawing/2014/main" id="{1715CDDE-53CF-E8F8-0B21-339A803FC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995" y="1400620"/>
            <a:ext cx="1975223" cy="580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40000"/>
              </a:lnSpc>
            </a:pPr>
            <a:r>
              <a:rPr lang="es-ES" sz="2500" b="1" dirty="0">
                <a:solidFill>
                  <a:srgbClr val="C00000"/>
                </a:solidFill>
                <a:cs typeface="Times New Roman" pitchFamily="18" charset="0"/>
              </a:rPr>
              <a:t>Ejemplo 8:</a:t>
            </a:r>
            <a:endParaRPr lang="es-PE" sz="2500" b="1" dirty="0">
              <a:solidFill>
                <a:srgbClr val="C0000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200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0922C8-7D56-F91E-5EDA-C6A89F31D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687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419" b="1" dirty="0">
                <a:solidFill>
                  <a:srgbClr val="FF0000"/>
                </a:solidFill>
              </a:rPr>
              <a:t>Actividad 6</a:t>
            </a:r>
          </a:p>
        </p:txBody>
      </p:sp>
      <p:sp>
        <p:nvSpPr>
          <p:cNvPr id="5" name="AutoShape 57">
            <a:extLst>
              <a:ext uri="{FF2B5EF4-FFF2-40B4-BE49-F238E27FC236}">
                <a16:creationId xmlns:a16="http://schemas.microsoft.com/office/drawing/2014/main" id="{92251BC9-3D57-4FBA-B60B-8FC3B1FD9B57}"/>
              </a:ext>
            </a:extLst>
          </p:cNvPr>
          <p:cNvSpPr>
            <a:spLocks/>
          </p:cNvSpPr>
          <p:nvPr/>
        </p:nvSpPr>
        <p:spPr bwMode="auto">
          <a:xfrm>
            <a:off x="3558466" y="4645080"/>
            <a:ext cx="3153053" cy="2082369"/>
          </a:xfrm>
          <a:custGeom>
            <a:avLst/>
            <a:gdLst>
              <a:gd name="T0" fmla="+- 0 4260 3180"/>
              <a:gd name="T1" fmla="*/ T0 w 2400"/>
              <a:gd name="T2" fmla="+- 0 1162 1162"/>
              <a:gd name="T3" fmla="*/ 1162 h 1980"/>
              <a:gd name="T4" fmla="+- 0 4260 3180"/>
              <a:gd name="T5" fmla="*/ T4 w 2400"/>
              <a:gd name="T6" fmla="+- 0 3142 1162"/>
              <a:gd name="T7" fmla="*/ 3142 h 1980"/>
              <a:gd name="T8" fmla="+- 0 3180 3180"/>
              <a:gd name="T9" fmla="*/ T8 w 2400"/>
              <a:gd name="T10" fmla="+- 0 2065 1162"/>
              <a:gd name="T11" fmla="*/ 2065 h 1980"/>
              <a:gd name="T12" fmla="+- 0 5580 3180"/>
              <a:gd name="T13" fmla="*/ T12 w 2400"/>
              <a:gd name="T14" fmla="+- 0 2065 1162"/>
              <a:gd name="T15" fmla="*/ 2065 h 198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2400" h="1980">
                <a:moveTo>
                  <a:pt x="1080" y="0"/>
                </a:moveTo>
                <a:lnTo>
                  <a:pt x="1080" y="1980"/>
                </a:lnTo>
                <a:moveTo>
                  <a:pt x="0" y="903"/>
                </a:moveTo>
                <a:lnTo>
                  <a:pt x="2400" y="903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s-P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5DE7B6B0-D0CE-44F0-9BE7-AF726FEFE43E}"/>
                  </a:ext>
                </a:extLst>
              </p:cNvPr>
              <p:cNvSpPr/>
              <p:nvPr/>
            </p:nvSpPr>
            <p:spPr>
              <a:xfrm>
                <a:off x="3147328" y="3199624"/>
                <a:ext cx="3585533" cy="4546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just">
                  <a:lnSpc>
                    <a:spcPct val="115000"/>
                  </a:lnSpc>
                  <a:spcAft>
                    <a:spcPts val="300"/>
                  </a:spcAft>
                </a:pP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s-PE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s-PE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PE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</m:acc>
                      </m:e>
                    </m:d>
                    <m:r>
                      <a:rPr lang="es-PE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8</m:t>
                    </m:r>
                  </m:oMath>
                </a14:m>
                <a:r>
                  <a:rPr lang="es-PE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   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s-PE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s-PE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PE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e>
                        </m:acc>
                      </m:e>
                    </m:d>
                    <m:r>
                      <a:rPr lang="es-PE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5</m:t>
                    </m:r>
                  </m:oMath>
                </a14:m>
                <a:r>
                  <a:rPr lang="es-PE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y   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s-PE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s-PE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PE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</m:acc>
                      </m:e>
                    </m:d>
                    <m:r>
                      <a:rPr lang="es-PE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=10</m:t>
                    </m:r>
                  </m:oMath>
                </a14:m>
                <a:endParaRPr lang="es-P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5DE7B6B0-D0CE-44F0-9BE7-AF726FEFE4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7328" y="3199624"/>
                <a:ext cx="3585533" cy="454612"/>
              </a:xfrm>
              <a:prstGeom prst="rect">
                <a:avLst/>
              </a:prstGeom>
              <a:blipFill>
                <a:blip r:embed="rId2"/>
                <a:stretch>
                  <a:fillRect t="-12162" b="-1891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6537A75B-DE26-472A-BA40-0A5622BB3501}"/>
                  </a:ext>
                </a:extLst>
              </p:cNvPr>
              <p:cNvSpPr txBox="1"/>
              <p:nvPr/>
            </p:nvSpPr>
            <p:spPr>
              <a:xfrm>
                <a:off x="6584046" y="5397027"/>
                <a:ext cx="711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b="1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s-PE" b="1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6537A75B-DE26-472A-BA40-0A5622BB3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046" y="5397027"/>
                <a:ext cx="7112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0FE7F7E0-17F1-4841-A629-F98F16C55446}"/>
                  </a:ext>
                </a:extLst>
              </p:cNvPr>
              <p:cNvSpPr txBox="1"/>
              <p:nvPr/>
            </p:nvSpPr>
            <p:spPr>
              <a:xfrm>
                <a:off x="4604326" y="4111753"/>
                <a:ext cx="711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s-PE" b="1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0FE7F7E0-17F1-4841-A629-F98F16C55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4326" y="4111753"/>
                <a:ext cx="7112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98C6CA6F-9E83-43B0-AC25-C92B722B36E9}"/>
              </a:ext>
            </a:extLst>
          </p:cNvPr>
          <p:cNvCxnSpPr/>
          <p:nvPr/>
        </p:nvCxnSpPr>
        <p:spPr>
          <a:xfrm flipV="1">
            <a:off x="4959926" y="4740676"/>
            <a:ext cx="1059134" cy="8410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A4407FD9-DAD0-47C5-B5D0-DC67870A4344}"/>
              </a:ext>
            </a:extLst>
          </p:cNvPr>
          <p:cNvCxnSpPr>
            <a:cxnSpLocks/>
          </p:cNvCxnSpPr>
          <p:nvPr/>
        </p:nvCxnSpPr>
        <p:spPr>
          <a:xfrm flipH="1" flipV="1">
            <a:off x="4085373" y="5161184"/>
            <a:ext cx="874554" cy="4205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286AEB25-0EB4-419E-A950-F8A06A53B9C8}"/>
                  </a:ext>
                </a:extLst>
              </p:cNvPr>
              <p:cNvSpPr txBox="1"/>
              <p:nvPr/>
            </p:nvSpPr>
            <p:spPr>
              <a:xfrm>
                <a:off x="5024566" y="5261705"/>
                <a:ext cx="89381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s-E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s-419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286AEB25-0EB4-419E-A950-F8A06A53B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566" y="5261705"/>
                <a:ext cx="89381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E2C4CBFC-8FCD-4743-BD38-FFF3652735F5}"/>
                  </a:ext>
                </a:extLst>
              </p:cNvPr>
              <p:cNvSpPr txBox="1"/>
              <p:nvPr/>
            </p:nvSpPr>
            <p:spPr>
              <a:xfrm>
                <a:off x="3900793" y="5302938"/>
                <a:ext cx="89381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E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s-419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E2C4CBFC-8FCD-4743-BD38-FFF365273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0793" y="5302938"/>
                <a:ext cx="89381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AEDD411B-42E8-4A46-8D69-13E953C4B5E6}"/>
              </a:ext>
            </a:extLst>
          </p:cNvPr>
          <p:cNvCxnSpPr>
            <a:cxnSpLocks/>
          </p:cNvCxnSpPr>
          <p:nvPr/>
        </p:nvCxnSpPr>
        <p:spPr>
          <a:xfrm>
            <a:off x="4979189" y="5581693"/>
            <a:ext cx="711041" cy="10272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EE95863A-7F1D-4AD6-BA88-F5DDB02673E3}"/>
                  </a:ext>
                </a:extLst>
              </p:cNvPr>
              <p:cNvSpPr txBox="1"/>
              <p:nvPr/>
            </p:nvSpPr>
            <p:spPr>
              <a:xfrm>
                <a:off x="4731775" y="6059134"/>
                <a:ext cx="89381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E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s-419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EE95863A-7F1D-4AD6-BA88-F5DDB0267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775" y="6059134"/>
                <a:ext cx="89381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uadroTexto 24">
            <a:extLst>
              <a:ext uri="{FF2B5EF4-FFF2-40B4-BE49-F238E27FC236}">
                <a16:creationId xmlns:a16="http://schemas.microsoft.com/office/drawing/2014/main" id="{6C13BCB1-2ED8-4983-972E-6A4C0E5CEEC4}"/>
              </a:ext>
            </a:extLst>
          </p:cNvPr>
          <p:cNvSpPr txBox="1"/>
          <p:nvPr/>
        </p:nvSpPr>
        <p:spPr>
          <a:xfrm>
            <a:off x="805713" y="2383321"/>
            <a:ext cx="10132302" cy="511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</a:pPr>
            <a:r>
              <a:rPr lang="es-ES" sz="2500" b="1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Hallar la fuerza resultante y módulo del siguiente sistema de  fuerzas :</a:t>
            </a:r>
            <a:endParaRPr lang="es-PE" sz="2500" b="1" dirty="0">
              <a:latin typeface="Arial" panose="020B0604020202020204" pitchFamily="34" charset="0"/>
              <a:cs typeface="Arial" panose="020B0604020202020204" pitchFamily="34" charset="0"/>
              <a:sym typeface="Symbol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9EE0680C-FF4C-4D0B-B352-3C4887141F79}"/>
                  </a:ext>
                </a:extLst>
              </p:cNvPr>
              <p:cNvSpPr txBox="1"/>
              <p:nvPr/>
            </p:nvSpPr>
            <p:spPr>
              <a:xfrm>
                <a:off x="5850374" y="4508823"/>
                <a:ext cx="711200" cy="4047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P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9EE0680C-FF4C-4D0B-B352-3C4887141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0374" y="4508823"/>
                <a:ext cx="711200" cy="404791"/>
              </a:xfrm>
              <a:prstGeom prst="rect">
                <a:avLst/>
              </a:prstGeom>
              <a:blipFill>
                <a:blip r:embed="rId8"/>
                <a:stretch>
                  <a:fillRect t="-22727" r="-1465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872E969A-939C-4E3A-86A5-404546259A7B}"/>
                  </a:ext>
                </a:extLst>
              </p:cNvPr>
              <p:cNvSpPr txBox="1"/>
              <p:nvPr/>
            </p:nvSpPr>
            <p:spPr>
              <a:xfrm>
                <a:off x="3729773" y="4798245"/>
                <a:ext cx="711200" cy="4029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PE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419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872E969A-939C-4E3A-86A5-404546259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9773" y="4798245"/>
                <a:ext cx="711200" cy="4029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4E8CE0BB-3994-4CA8-98E5-B35635E98E84}"/>
                  </a:ext>
                </a:extLst>
              </p:cNvPr>
              <p:cNvSpPr txBox="1"/>
              <p:nvPr/>
            </p:nvSpPr>
            <p:spPr>
              <a:xfrm>
                <a:off x="5425035" y="6128762"/>
                <a:ext cx="711200" cy="4047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PE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419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4E8CE0BB-3994-4CA8-98E5-B35635E98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5035" y="6128762"/>
                <a:ext cx="711200" cy="404791"/>
              </a:xfrm>
              <a:prstGeom prst="rect">
                <a:avLst/>
              </a:prstGeom>
              <a:blipFill>
                <a:blip r:embed="rId10"/>
                <a:stretch>
                  <a:fillRect t="-22388" r="-1282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8257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1215214" y="335779"/>
            <a:ext cx="6161169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/>
            <a:r>
              <a:rPr lang="es-ES" sz="4400" dirty="0">
                <a:solidFill>
                  <a:srgbClr val="C00000"/>
                </a:solidFill>
                <a:cs typeface="Arial" panose="020B0604020202020204" pitchFamily="34" charset="0"/>
              </a:rPr>
              <a:t>Lecciones Aprendidas</a:t>
            </a:r>
          </a:p>
        </p:txBody>
      </p:sp>
      <p:sp>
        <p:nvSpPr>
          <p:cNvPr id="6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38864" y="6165304"/>
            <a:ext cx="2133600" cy="476250"/>
          </a:xfrm>
        </p:spPr>
        <p:txBody>
          <a:bodyPr/>
          <a:lstStyle/>
          <a:p>
            <a:pPr>
              <a:defRPr/>
            </a:pPr>
            <a:fld id="{34292FD9-4ADB-413D-8048-1802DB87928E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2050" name="Picture 2" descr="Incendio afectó ambiente de la Escuela Militar de Chorrillos | LIMA | EL  COMERCIO PERÚ">
            <a:extLst>
              <a:ext uri="{FF2B5EF4-FFF2-40B4-BE49-F238E27FC236}">
                <a16:creationId xmlns:a16="http://schemas.microsoft.com/office/drawing/2014/main" id="{05966FD2-AF5B-4986-ABF8-EB9D4DB70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844" y="1557131"/>
            <a:ext cx="3214030" cy="1927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5037C2E5-B1D3-4142-9BB2-7A4E6092CEF1}"/>
              </a:ext>
            </a:extLst>
          </p:cNvPr>
          <p:cNvSpPr/>
          <p:nvPr/>
        </p:nvSpPr>
        <p:spPr>
          <a:xfrm>
            <a:off x="4480506" y="1925703"/>
            <a:ext cx="7631595" cy="150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endParaRPr lang="es-PE" alt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alt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Operaciones con vectores y composición de fuerzas concurrentes.</a:t>
            </a:r>
          </a:p>
        </p:txBody>
      </p:sp>
    </p:spTree>
    <p:extLst>
      <p:ext uri="{BB962C8B-B14F-4D97-AF65-F5344CB8AC3E}">
        <p14:creationId xmlns:p14="http://schemas.microsoft.com/office/powerpoint/2010/main" val="31889798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563281" y="362770"/>
            <a:ext cx="6876256" cy="799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7313">
              <a:lnSpc>
                <a:spcPct val="110000"/>
              </a:lnSpc>
              <a:spcAft>
                <a:spcPts val="1400"/>
              </a:spcAft>
            </a:pPr>
            <a:r>
              <a:rPr lang="es-PE" sz="4400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Bibliografía</a:t>
            </a:r>
            <a:endParaRPr lang="es-ES" sz="3600" dirty="0">
              <a:solidFill>
                <a:srgbClr val="C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8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38864" y="6165304"/>
            <a:ext cx="2133600" cy="476250"/>
          </a:xfrm>
        </p:spPr>
        <p:txBody>
          <a:bodyPr/>
          <a:lstStyle/>
          <a:p>
            <a:pPr>
              <a:defRPr/>
            </a:pPr>
            <a:fld id="{34292FD9-4ADB-413D-8048-1802DB87928E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3076" name="Picture 4" descr="BIBLIOTECA | EMCH &amp;quot;CFB&amp;quot;">
            <a:extLst>
              <a:ext uri="{FF2B5EF4-FFF2-40B4-BE49-F238E27FC236}">
                <a16:creationId xmlns:a16="http://schemas.microsoft.com/office/drawing/2014/main" id="{14B5005D-3661-4B67-85E1-A6084BCD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525" y="2656936"/>
            <a:ext cx="3697282" cy="246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4581945A-B8B6-4DC9-807B-834B1AA49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193" y="1841544"/>
            <a:ext cx="7699807" cy="4546555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ü"/>
              <a:defRPr/>
            </a:pPr>
            <a:r>
              <a:rPr 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Young, H. D., Freedman, R. A., Ford, A. L., Flores, F. V. A., &amp; Rubio, P. A. (2009). Sears-Zemansky, Física universitaria, decimosegunda edición, volumen 1. Naucalpan de Juárez: Addison-Wesley. </a:t>
            </a:r>
          </a:p>
          <a:p>
            <a:pPr algn="just">
              <a:buFont typeface="Wingdings" panose="05000000000000000000" pitchFamily="2" charset="2"/>
              <a:buChar char="ü"/>
              <a:defRPr/>
            </a:pP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  <a:defRPr/>
            </a:pPr>
            <a:r>
              <a:rPr 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Bedford, A. &amp; Fowler, W. (2008). Mecánica para la ingeniería: Estática. México D.F.: Pearson Educación</a:t>
            </a:r>
            <a:r>
              <a:rPr lang="es-PE" sz="240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  <a:p>
            <a:pPr algn="just">
              <a:buFont typeface="Wingdings" panose="05000000000000000000" pitchFamily="2" charset="2"/>
              <a:buChar char="ü"/>
              <a:defRPr/>
            </a:pP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  <a:defRPr/>
            </a:pPr>
            <a:r>
              <a:rPr 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Tippens, P. (2007). Física, Conceptos y Aplicaciones. Séptima edición. Mac Graw Hill interamericana.</a:t>
            </a:r>
          </a:p>
          <a:p>
            <a:pPr marL="0" indent="0" algn="just">
              <a:buNone/>
              <a:defRPr/>
            </a:pP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  <a:defRPr/>
            </a:pPr>
            <a:r>
              <a:rPr 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Serway, R. &amp; Jewet, J. (2009). Física para ciencias e ingeniería. Sétima edición internacional. Thompson editores. </a:t>
            </a:r>
          </a:p>
        </p:txBody>
      </p:sp>
    </p:spTree>
    <p:extLst>
      <p:ext uri="{BB962C8B-B14F-4D97-AF65-F5344CB8AC3E}">
        <p14:creationId xmlns:p14="http://schemas.microsoft.com/office/powerpoint/2010/main" val="631239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F956F476-847A-32F8-49C3-FE870088E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419" sz="6600" b="1" dirty="0">
                <a:solidFill>
                  <a:srgbClr val="0070C0"/>
                </a:solidFill>
              </a:rPr>
              <a:t>PRIMERA PARTE</a:t>
            </a:r>
          </a:p>
          <a:p>
            <a:pPr marL="0" indent="0">
              <a:buNone/>
            </a:pPr>
            <a:endParaRPr lang="es-419" sz="6600" b="1" dirty="0"/>
          </a:p>
          <a:p>
            <a:pPr marL="0" indent="0">
              <a:buNone/>
            </a:pPr>
            <a:r>
              <a:rPr lang="es-419" sz="4400" b="1" dirty="0">
                <a:solidFill>
                  <a:srgbClr val="C00000"/>
                </a:solidFill>
              </a:rPr>
              <a:t>Operaciones con vectores. Forma </a:t>
            </a:r>
            <a:r>
              <a:rPr lang="es-419" sz="4400" b="1" dirty="0" err="1">
                <a:solidFill>
                  <a:srgbClr val="C00000"/>
                </a:solidFill>
              </a:rPr>
              <a:t>binómica</a:t>
            </a:r>
            <a:r>
              <a:rPr lang="es-419" sz="4400" b="1" dirty="0">
                <a:solidFill>
                  <a:srgbClr val="C00000"/>
                </a:solidFill>
              </a:rPr>
              <a:t> de un vector. Magnitud.</a:t>
            </a:r>
            <a:endParaRPr lang="es-PE" sz="4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41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197A8C9-163E-4C12-CDC5-2225E48B9D31}"/>
              </a:ext>
            </a:extLst>
          </p:cNvPr>
          <p:cNvSpPr txBox="1">
            <a:spLocks/>
          </p:cNvSpPr>
          <p:nvPr/>
        </p:nvSpPr>
        <p:spPr>
          <a:xfrm>
            <a:off x="1776248" y="332656"/>
            <a:ext cx="8639503" cy="802493"/>
          </a:xfrm>
          <a:prstGeom prst="rect">
            <a:avLst/>
          </a:prstGeom>
          <a:solidFill>
            <a:srgbClr val="C00000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dirty="0">
                <a:latin typeface="Arial" pitchFamily="34" charset="0"/>
                <a:cs typeface="Arial" pitchFamily="34" charset="0"/>
              </a:rPr>
              <a:t>  </a:t>
            </a:r>
            <a:r>
              <a:rPr lang="es-P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Situación motivadora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4 CuadroTexto">
                <a:extLst>
                  <a:ext uri="{FF2B5EF4-FFF2-40B4-BE49-F238E27FC236}">
                    <a16:creationId xmlns:a16="http://schemas.microsoft.com/office/drawing/2014/main" id="{BD490508-0CFB-77C7-7F42-003249AE1832}"/>
                  </a:ext>
                </a:extLst>
              </p:cNvPr>
              <p:cNvSpPr txBox="1"/>
              <p:nvPr/>
            </p:nvSpPr>
            <p:spPr>
              <a:xfrm>
                <a:off x="252604" y="1490008"/>
                <a:ext cx="1161173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ES" sz="2400" dirty="0">
                    <a:cs typeface="Times New Roman" panose="02020603050405020304" pitchFamily="18" charset="0"/>
                  </a:rPr>
                  <a:t>Jorge usa una llave inglesa para aflojar una tuerca. La llave tiene </a:t>
                </a:r>
                <a14:m>
                  <m:oMath xmlns:m="http://schemas.openxmlformats.org/officeDocument/2006/math">
                    <m:r>
                      <a:rPr lang="es-ES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25</m:t>
                    </m:r>
                    <m:r>
                      <a:rPr lang="es-E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E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𝑐𝑚</m:t>
                    </m:r>
                  </m:oMath>
                </a14:m>
                <a:r>
                  <a:rPr lang="es-ES" sz="2400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s-ES" sz="2400" dirty="0">
                    <a:cs typeface="Times New Roman" panose="02020603050405020304" pitchFamily="18" charset="0"/>
                  </a:rPr>
                  <a:t>de longitud y él ejerce una fuerza de 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17 </m:t>
                    </m:r>
                    <m:r>
                      <a:rPr lang="es-E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s-ES" sz="2400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s-ES" sz="2400" dirty="0">
                    <a:cs typeface="Times New Roman" panose="02020603050405020304" pitchFamily="18" charset="0"/>
                  </a:rPr>
                  <a:t>en el extremo del mango formando un ángulo de 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37</m:t>
                    </m:r>
                    <m:r>
                      <a:rPr lang="es-E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r>
                  <a:rPr lang="es-ES" sz="2400" dirty="0">
                    <a:cs typeface="Times New Roman" panose="02020603050405020304" pitchFamily="18" charset="0"/>
                  </a:rPr>
                  <a:t> con éste.</a:t>
                </a:r>
              </a:p>
            </p:txBody>
          </p:sp>
        </mc:Choice>
        <mc:Fallback xmlns="">
          <p:sp>
            <p:nvSpPr>
              <p:cNvPr id="6" name="4 CuadroTexto">
                <a:extLst>
                  <a:ext uri="{FF2B5EF4-FFF2-40B4-BE49-F238E27FC236}">
                    <a16:creationId xmlns:a16="http://schemas.microsoft.com/office/drawing/2014/main" id="{BD490508-0CFB-77C7-7F42-003249AE1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04" y="1490008"/>
                <a:ext cx="11611736" cy="830997"/>
              </a:xfrm>
              <a:prstGeom prst="rect">
                <a:avLst/>
              </a:prstGeom>
              <a:blipFill>
                <a:blip r:embed="rId2"/>
                <a:stretch>
                  <a:fillRect l="-764" t="-4545" r="-764" b="-15152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8E1B3AFB-6BA5-494F-9D07-0BE08DA25E59}"/>
              </a:ext>
            </a:extLst>
          </p:cNvPr>
          <p:cNvCxnSpPr>
            <a:cxnSpLocks/>
          </p:cNvCxnSpPr>
          <p:nvPr/>
        </p:nvCxnSpPr>
        <p:spPr>
          <a:xfrm>
            <a:off x="-6124543" y="4234126"/>
            <a:ext cx="20924" cy="0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D40F7241-BEF4-7748-B2D8-8F7ACC98423C}"/>
              </a:ext>
            </a:extLst>
          </p:cNvPr>
          <p:cNvCxnSpPr>
            <a:cxnSpLocks/>
          </p:cNvCxnSpPr>
          <p:nvPr/>
        </p:nvCxnSpPr>
        <p:spPr>
          <a:xfrm>
            <a:off x="-6124543" y="3677866"/>
            <a:ext cx="20924" cy="0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>
            <a:extLst>
              <a:ext uri="{FF2B5EF4-FFF2-40B4-BE49-F238E27FC236}">
                <a16:creationId xmlns:a16="http://schemas.microsoft.com/office/drawing/2014/main" id="{DE5A17D7-8AC5-D943-AA76-5B042F394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49" y="2455041"/>
            <a:ext cx="3263900" cy="2120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5EF3224E-0513-5245-9027-CB106875E126}"/>
                  </a:ext>
                </a:extLst>
              </p:cNvPr>
              <p:cNvSpPr txBox="1"/>
              <p:nvPr/>
            </p:nvSpPr>
            <p:spPr>
              <a:xfrm>
                <a:off x="3954482" y="2369182"/>
                <a:ext cx="7043737" cy="5618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algn="just">
                  <a:lnSpc>
                    <a:spcPct val="120000"/>
                  </a:lnSpc>
                  <a:buClr>
                    <a:srgbClr val="FF0000"/>
                  </a:buClr>
                  <a:buFontTx/>
                  <a:buAutoNum type="arabicPeriod"/>
                </a:pPr>
                <a:r>
                  <a:rPr lang="es-PE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¿Cómo descomponemos la fuerza de </a:t>
                </a:r>
                <a14:m>
                  <m:oMath xmlns:m="http://schemas.openxmlformats.org/officeDocument/2006/math">
                    <m:r>
                      <a:rPr lang="es-ES" sz="28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17 </m:t>
                    </m:r>
                    <m:r>
                      <a:rPr lang="es-ES" sz="28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s-PE" sz="2500" dirty="0"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.</a:t>
                </a:r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5EF3224E-0513-5245-9027-CB106875E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482" y="2369182"/>
                <a:ext cx="7043737" cy="561820"/>
              </a:xfrm>
              <a:prstGeom prst="rect">
                <a:avLst/>
              </a:prstGeom>
              <a:blipFill>
                <a:blip r:embed="rId4"/>
                <a:stretch>
                  <a:fillRect l="-1299" b="-2282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504BC249-14AE-EB40-BA8F-7C115ECC09B7}"/>
              </a:ext>
            </a:extLst>
          </p:cNvPr>
          <p:cNvCxnSpPr>
            <a:cxnSpLocks/>
          </p:cNvCxnSpPr>
          <p:nvPr/>
        </p:nvCxnSpPr>
        <p:spPr>
          <a:xfrm flipV="1">
            <a:off x="6199290" y="3663396"/>
            <a:ext cx="1708860" cy="912545"/>
          </a:xfrm>
          <a:prstGeom prst="line">
            <a:avLst/>
          </a:prstGeom>
          <a:ln w="1905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9A5AA0F2-5B4A-6E45-B0D4-AED8F85D2FCF}"/>
              </a:ext>
            </a:extLst>
          </p:cNvPr>
          <p:cNvSpPr/>
          <p:nvPr/>
        </p:nvSpPr>
        <p:spPr>
          <a:xfrm>
            <a:off x="5962631" y="4493246"/>
            <a:ext cx="285750" cy="342900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110000"/>
                  <a:satMod val="105000"/>
                  <a:tint val="67000"/>
                </a:schemeClr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56740D61-4B8D-4340-8891-D6A13C4EDFFE}"/>
              </a:ext>
            </a:extLst>
          </p:cNvPr>
          <p:cNvCxnSpPr>
            <a:cxnSpLocks/>
          </p:cNvCxnSpPr>
          <p:nvPr/>
        </p:nvCxnSpPr>
        <p:spPr>
          <a:xfrm flipH="1" flipV="1">
            <a:off x="6473208" y="3678549"/>
            <a:ext cx="1310642" cy="456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5CDAF226-7970-2041-A0A6-C73BC8BC38E7}"/>
              </a:ext>
            </a:extLst>
          </p:cNvPr>
          <p:cNvCxnSpPr/>
          <p:nvPr/>
        </p:nvCxnSpPr>
        <p:spPr>
          <a:xfrm>
            <a:off x="6541788" y="3724153"/>
            <a:ext cx="295669" cy="522173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A81D91E4-2599-E047-B620-58000414DBA2}"/>
              </a:ext>
            </a:extLst>
          </p:cNvPr>
          <p:cNvCxnSpPr/>
          <p:nvPr/>
        </p:nvCxnSpPr>
        <p:spPr>
          <a:xfrm>
            <a:off x="7545330" y="3156376"/>
            <a:ext cx="295669" cy="522173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9B4A5A78-7DC3-234F-BD47-6FF7CD6720F5}"/>
              </a:ext>
            </a:extLst>
          </p:cNvPr>
          <p:cNvCxnSpPr>
            <a:cxnSpLocks/>
          </p:cNvCxnSpPr>
          <p:nvPr/>
        </p:nvCxnSpPr>
        <p:spPr>
          <a:xfrm flipV="1">
            <a:off x="6496068" y="3156376"/>
            <a:ext cx="1056913" cy="522173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7659E5D5-6588-9E4A-A1E3-ABDCEABE419F}"/>
                  </a:ext>
                </a:extLst>
              </p:cNvPr>
              <p:cNvSpPr txBox="1"/>
              <p:nvPr/>
            </p:nvSpPr>
            <p:spPr>
              <a:xfrm>
                <a:off x="6971128" y="3299421"/>
                <a:ext cx="604837" cy="424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buClr>
                    <a:srgbClr val="FF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17 </m:t>
                      </m:r>
                    </m:oMath>
                  </m:oMathPara>
                </a14:m>
                <a:endParaRPr lang="es-PE" sz="25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7659E5D5-6588-9E4A-A1E3-ABDCEABE4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1128" y="3299421"/>
                <a:ext cx="604837" cy="424732"/>
              </a:xfrm>
              <a:prstGeom prst="rect">
                <a:avLst/>
              </a:prstGeom>
              <a:blipFill>
                <a:blip r:embed="rId5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Cerrar llave 27">
            <a:extLst>
              <a:ext uri="{FF2B5EF4-FFF2-40B4-BE49-F238E27FC236}">
                <a16:creationId xmlns:a16="http://schemas.microsoft.com/office/drawing/2014/main" id="{03D0F64F-53C7-6940-BCA7-C0550D85C0D9}"/>
              </a:ext>
            </a:extLst>
          </p:cNvPr>
          <p:cNvSpPr/>
          <p:nvPr/>
        </p:nvSpPr>
        <p:spPr>
          <a:xfrm rot="19751545">
            <a:off x="7755565" y="3042496"/>
            <a:ext cx="205475" cy="603128"/>
          </a:xfrm>
          <a:prstGeom prst="rightBrac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srgbClr val="00B050"/>
              </a:solidFill>
            </a:endParaRPr>
          </a:p>
        </p:txBody>
      </p:sp>
      <p:sp>
        <p:nvSpPr>
          <p:cNvPr id="44" name="Cerrar llave 43">
            <a:extLst>
              <a:ext uri="{FF2B5EF4-FFF2-40B4-BE49-F238E27FC236}">
                <a16:creationId xmlns:a16="http://schemas.microsoft.com/office/drawing/2014/main" id="{4F99890F-3F3C-0D44-8694-F4FD7942CDAB}"/>
              </a:ext>
            </a:extLst>
          </p:cNvPr>
          <p:cNvSpPr/>
          <p:nvPr/>
        </p:nvSpPr>
        <p:spPr>
          <a:xfrm rot="3658268">
            <a:off x="7295695" y="3580712"/>
            <a:ext cx="248001" cy="1194149"/>
          </a:xfrm>
          <a:prstGeom prst="rightBrac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D6654054-D0BA-F240-9E04-F78E2072096A}"/>
                  </a:ext>
                </a:extLst>
              </p:cNvPr>
              <p:cNvSpPr txBox="1"/>
              <p:nvPr/>
            </p:nvSpPr>
            <p:spPr>
              <a:xfrm rot="19800122">
                <a:off x="6728410" y="4233917"/>
                <a:ext cx="1864718" cy="424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buClr>
                    <a:srgbClr val="FF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17</m:t>
                      </m:r>
                      <m:r>
                        <a:rPr lang="es-E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𝑐𝑜𝑠</m:t>
                      </m:r>
                      <m:r>
                        <a:rPr lang="es-E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37</m:t>
                      </m:r>
                      <m:r>
                        <a:rPr lang="es-E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E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13</m:t>
                      </m:r>
                      <m:r>
                        <a:rPr lang="es-E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.6</m:t>
                      </m:r>
                    </m:oMath>
                  </m:oMathPara>
                </a14:m>
                <a:endParaRPr lang="es-PE" sz="25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D6654054-D0BA-F240-9E04-F78E20720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122">
                <a:off x="6728410" y="4233917"/>
                <a:ext cx="1864718" cy="4247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uadroTexto 46">
                <a:extLst>
                  <a:ext uri="{FF2B5EF4-FFF2-40B4-BE49-F238E27FC236}">
                    <a16:creationId xmlns:a16="http://schemas.microsoft.com/office/drawing/2014/main" id="{5D38FD79-C990-6B48-ADF0-970413361143}"/>
                  </a:ext>
                </a:extLst>
              </p:cNvPr>
              <p:cNvSpPr txBox="1"/>
              <p:nvPr/>
            </p:nvSpPr>
            <p:spPr>
              <a:xfrm>
                <a:off x="7926687" y="3020528"/>
                <a:ext cx="1864718" cy="424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buClr>
                    <a:srgbClr val="FF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17</m:t>
                      </m:r>
                      <m:r>
                        <a:rPr lang="es-E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𝑠𝑒𝑛</m:t>
                      </m:r>
                      <m:r>
                        <a:rPr lang="es-E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37</m:t>
                      </m:r>
                      <m:r>
                        <a:rPr lang="es-E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E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s-E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0.2</m:t>
                      </m:r>
                    </m:oMath>
                  </m:oMathPara>
                </a14:m>
                <a:endParaRPr lang="es-PE" sz="25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47" name="CuadroTexto 46">
                <a:extLst>
                  <a:ext uri="{FF2B5EF4-FFF2-40B4-BE49-F238E27FC236}">
                    <a16:creationId xmlns:a16="http://schemas.microsoft.com/office/drawing/2014/main" id="{5D38FD79-C990-6B48-ADF0-9704133611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6687" y="3020528"/>
                <a:ext cx="1864718" cy="4247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CuadroTexto 48">
            <a:extLst>
              <a:ext uri="{FF2B5EF4-FFF2-40B4-BE49-F238E27FC236}">
                <a16:creationId xmlns:a16="http://schemas.microsoft.com/office/drawing/2014/main" id="{E4F76D67-8603-614C-BA84-4DBA3A39BC91}"/>
              </a:ext>
            </a:extLst>
          </p:cNvPr>
          <p:cNvSpPr txBox="1"/>
          <p:nvPr/>
        </p:nvSpPr>
        <p:spPr>
          <a:xfrm>
            <a:off x="4074509" y="5236877"/>
            <a:ext cx="11433791" cy="511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20000"/>
              </a:lnSpc>
              <a:buClr>
                <a:srgbClr val="FF0000"/>
              </a:buClr>
              <a:buFont typeface="+mj-lt"/>
              <a:buAutoNum type="arabicPeriod" startAt="2"/>
            </a:pPr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¿Cuál de las componentes haría </a:t>
            </a:r>
            <a:r>
              <a:rPr lang="es-PE" sz="2500" b="1" dirty="0">
                <a:latin typeface="Arial" panose="020B0604020202020204" pitchFamily="34" charset="0"/>
                <a:cs typeface="Arial" panose="020B0604020202020204" pitchFamily="34" charset="0"/>
              </a:rPr>
              <a:t>rotar</a:t>
            </a:r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 la llave?</a:t>
            </a:r>
            <a:endParaRPr lang="es-PE" sz="2500" dirty="0">
              <a:latin typeface="Arial" panose="020B0604020202020204" pitchFamily="34" charset="0"/>
              <a:cs typeface="Arial" panose="020B0604020202020204" pitchFamily="34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99052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 animBg="1"/>
      <p:bldP spid="42" grpId="0"/>
      <p:bldP spid="28" grpId="0" animBg="1"/>
      <p:bldP spid="44" grpId="0" animBg="1"/>
      <p:bldP spid="46" grpId="0"/>
      <p:bldP spid="47" grpId="0"/>
      <p:bldP spid="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>
            <a:extLst>
              <a:ext uri="{FF2B5EF4-FFF2-40B4-BE49-F238E27FC236}">
                <a16:creationId xmlns:a16="http://schemas.microsoft.com/office/drawing/2014/main" id="{9C2FC763-7F67-031C-41C1-92A2CEB86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4640" y="579592"/>
            <a:ext cx="6023610" cy="52322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33400" indent="-5334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s-ES" altLang="es-PE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OPERACIONES CON VECTORES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uadroTexto 52">
                <a:extLst>
                  <a:ext uri="{FF2B5EF4-FFF2-40B4-BE49-F238E27FC236}">
                    <a16:creationId xmlns:a16="http://schemas.microsoft.com/office/drawing/2014/main" id="{0611BF24-4056-0E48-9884-398183199EEF}"/>
                  </a:ext>
                </a:extLst>
              </p:cNvPr>
              <p:cNvSpPr txBox="1"/>
              <p:nvPr/>
            </p:nvSpPr>
            <p:spPr>
              <a:xfrm>
                <a:off x="340995" y="1397408"/>
                <a:ext cx="11510010" cy="6011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buClr>
                    <a:srgbClr val="FF0000"/>
                  </a:buClr>
                </a:pPr>
                <a:r>
                  <a:rPr lang="es-ES" sz="2500" dirty="0"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Tenemos dos vectores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25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</m:ctrlPr>
                      </m:accPr>
                      <m:e>
                        <m:r>
                          <a:rPr lang="es-E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𝑢</m:t>
                        </m:r>
                      </m:e>
                    </m:acc>
                  </m:oMath>
                </a14:m>
                <a:r>
                  <a:rPr lang="es-ES" sz="25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 </a:t>
                </a:r>
                <a:r>
                  <a:rPr lang="es-ES" sz="2500" dirty="0"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25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</m:ctrlPr>
                      </m:accPr>
                      <m:e>
                        <m:r>
                          <a:rPr lang="es-ES" sz="25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𝑣</m:t>
                        </m:r>
                      </m:e>
                    </m:acc>
                  </m:oMath>
                </a14:m>
                <a:r>
                  <a:rPr lang="es-ES" sz="25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 </a:t>
                </a:r>
                <a:r>
                  <a:rPr lang="es-ES" sz="2500" dirty="0"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expresados como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25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</m:ctrlPr>
                      </m:accPr>
                      <m:e>
                        <m:r>
                          <a:rPr lang="es-E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𝑢</m:t>
                        </m:r>
                      </m:e>
                    </m:acc>
                    <m:r>
                      <a:rPr lang="es-ES" sz="25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=</m:t>
                    </m:r>
                    <m:d>
                      <m:dPr>
                        <m:ctrlPr>
                          <a:rPr lang="es-ES" sz="25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25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s-ES" sz="25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itchFamily="18" charset="2"/>
                              </a:rPr>
                              <m:t>𝑢</m:t>
                            </m:r>
                          </m:e>
                          <m:sub>
                            <m:r>
                              <a:rPr lang="es-ES" sz="25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itchFamily="18" charset="2"/>
                              </a:rPr>
                              <m:t>𝑥</m:t>
                            </m:r>
                          </m:sub>
                        </m:sSub>
                        <m:r>
                          <a:rPr lang="es-ES" sz="25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;</m:t>
                        </m:r>
                        <m:sSub>
                          <m:sSubPr>
                            <m:ctrlPr>
                              <a:rPr lang="es-ES" sz="25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s-ES" sz="25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itchFamily="18" charset="2"/>
                              </a:rPr>
                              <m:t>𝑢</m:t>
                            </m:r>
                          </m:e>
                          <m:sub>
                            <m:r>
                              <a:rPr lang="es-ES" sz="25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itchFamily="18" charset="2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r>
                  <a:rPr lang="es-ES" sz="2500" dirty="0"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 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25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</m:ctrlPr>
                      </m:accPr>
                      <m:e>
                        <m:r>
                          <a:rPr lang="es-ES" sz="25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𝑣</m:t>
                        </m:r>
                      </m:e>
                    </m:acc>
                    <m:r>
                      <a:rPr lang="es-ES" sz="25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=</m:t>
                    </m:r>
                    <m:d>
                      <m:dPr>
                        <m:ctrlPr>
                          <a:rPr lang="es-ES" sz="25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25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s-ES" sz="25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s-ES" sz="25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itchFamily="18" charset="2"/>
                              </a:rPr>
                              <m:t>𝑥</m:t>
                            </m:r>
                          </m:sub>
                        </m:sSub>
                        <m:r>
                          <a:rPr lang="es-ES" sz="25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;</m:t>
                        </m:r>
                        <m:r>
                          <a:rPr lang="es-ES" sz="25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 </m:t>
                        </m:r>
                        <m:sSub>
                          <m:sSubPr>
                            <m:ctrlPr>
                              <a:rPr lang="es-ES" sz="25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s-ES" sz="25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s-ES" sz="25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itchFamily="18" charset="2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r>
                  <a:rPr lang="es-PE" sz="2500" dirty="0"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.</a:t>
                </a:r>
              </a:p>
            </p:txBody>
          </p:sp>
        </mc:Choice>
        <mc:Fallback xmlns="">
          <p:sp>
            <p:nvSpPr>
              <p:cNvPr id="53" name="CuadroTexto 52">
                <a:extLst>
                  <a:ext uri="{FF2B5EF4-FFF2-40B4-BE49-F238E27FC236}">
                    <a16:creationId xmlns:a16="http://schemas.microsoft.com/office/drawing/2014/main" id="{0611BF24-4056-0E48-9884-398183199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95" y="1397408"/>
                <a:ext cx="11510010" cy="601190"/>
              </a:xfrm>
              <a:prstGeom prst="rect">
                <a:avLst/>
              </a:prstGeom>
              <a:blipFill>
                <a:blip r:embed="rId2"/>
                <a:stretch>
                  <a:fillRect l="-900" b="-17172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CuadroTexto 54">
            <a:extLst>
              <a:ext uri="{FF2B5EF4-FFF2-40B4-BE49-F238E27FC236}">
                <a16:creationId xmlns:a16="http://schemas.microsoft.com/office/drawing/2014/main" id="{E14C4FA2-F74A-774C-81B2-BA8A20ACCE24}"/>
              </a:ext>
            </a:extLst>
          </p:cNvPr>
          <p:cNvSpPr txBox="1"/>
          <p:nvPr/>
        </p:nvSpPr>
        <p:spPr>
          <a:xfrm>
            <a:off x="440690" y="2624002"/>
            <a:ext cx="319653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PE" sz="25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Suma de vectores:</a:t>
            </a:r>
            <a:endParaRPr lang="es-PE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uadroTexto 55">
                <a:extLst>
                  <a:ext uri="{FF2B5EF4-FFF2-40B4-BE49-F238E27FC236}">
                    <a16:creationId xmlns:a16="http://schemas.microsoft.com/office/drawing/2014/main" id="{085A73B5-1161-204D-AEC4-7445D99B74C2}"/>
                  </a:ext>
                </a:extLst>
              </p:cNvPr>
              <p:cNvSpPr txBox="1"/>
              <p:nvPr/>
            </p:nvSpPr>
            <p:spPr>
              <a:xfrm>
                <a:off x="440690" y="3101056"/>
                <a:ext cx="11510010" cy="6011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buClr>
                    <a:srgbClr val="FF0000"/>
                  </a:buClr>
                </a:pPr>
                <a:r>
                  <a:rPr lang="es-ES" sz="2500" dirty="0"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La suma de los vectores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25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</m:ctrlPr>
                      </m:accPr>
                      <m:e>
                        <m:r>
                          <a:rPr lang="es-ES" sz="25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𝑢</m:t>
                        </m:r>
                      </m:e>
                    </m:acc>
                  </m:oMath>
                </a14:m>
                <a:r>
                  <a:rPr lang="es-ES" sz="25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 </a:t>
                </a:r>
                <a:r>
                  <a:rPr lang="es-ES" sz="2500" dirty="0"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25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</m:ctrlPr>
                      </m:accPr>
                      <m:e>
                        <m:r>
                          <a:rPr lang="es-E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𝑣</m:t>
                        </m:r>
                      </m:e>
                    </m:acc>
                  </m:oMath>
                </a14:m>
                <a:r>
                  <a:rPr lang="es-ES" sz="25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 </a:t>
                </a:r>
                <a:r>
                  <a:rPr lang="es-ES" sz="2500" dirty="0"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se calcula como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25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</m:ctrlPr>
                      </m:accPr>
                      <m:e>
                        <m:r>
                          <a:rPr lang="es-ES" sz="25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𝑢</m:t>
                        </m:r>
                      </m:e>
                    </m:acc>
                    <m:r>
                      <a:rPr lang="es-ES" sz="25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+</m:t>
                    </m:r>
                    <m:acc>
                      <m:accPr>
                        <m:chr m:val="⃗"/>
                        <m:ctrlPr>
                          <a:rPr lang="es-PE" sz="25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</m:ctrlPr>
                      </m:accPr>
                      <m:e>
                        <m:r>
                          <a:rPr lang="es-E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𝑣</m:t>
                        </m:r>
                      </m:e>
                    </m:acc>
                    <m:r>
                      <a:rPr lang="es-ES" sz="25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=</m:t>
                    </m:r>
                    <m:d>
                      <m:dPr>
                        <m:ctrlPr>
                          <a:rPr lang="es-E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25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s-ES" sz="25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itchFamily="18" charset="2"/>
                              </a:rPr>
                              <m:t>𝑢</m:t>
                            </m:r>
                          </m:e>
                          <m:sub>
                            <m:r>
                              <a:rPr lang="es-ES" sz="25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itchFamily="18" charset="2"/>
                              </a:rPr>
                              <m:t>𝑥</m:t>
                            </m:r>
                          </m:sub>
                        </m:sSub>
                        <m:r>
                          <a:rPr lang="es-E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s-ES" sz="25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s-ES" sz="25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s-ES" sz="25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itchFamily="18" charset="2"/>
                              </a:rPr>
                              <m:t>𝑥</m:t>
                            </m:r>
                          </m:sub>
                        </m:sSub>
                        <m:r>
                          <a:rPr lang="es-E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;</m:t>
                        </m:r>
                        <m:sSub>
                          <m:sSubPr>
                            <m:ctrlPr>
                              <a:rPr lang="es-ES" sz="25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s-419" sz="25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itchFamily="18" charset="2"/>
                              </a:rPr>
                              <m:t> </m:t>
                            </m:r>
                            <m:r>
                              <a:rPr lang="es-ES" sz="25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itchFamily="18" charset="2"/>
                              </a:rPr>
                              <m:t>𝑢</m:t>
                            </m:r>
                          </m:e>
                          <m:sub>
                            <m:r>
                              <a:rPr lang="es-ES" sz="25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itchFamily="18" charset="2"/>
                              </a:rPr>
                              <m:t>𝑦</m:t>
                            </m:r>
                          </m:sub>
                        </m:sSub>
                        <m:r>
                          <a:rPr lang="es-ES" sz="25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s-ES" sz="25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s-419" sz="25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itchFamily="18" charset="2"/>
                              </a:rPr>
                              <m:t> </m:t>
                            </m:r>
                            <m:r>
                              <a:rPr lang="es-ES" sz="25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s-ES" sz="25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itchFamily="18" charset="2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r>
                  <a:rPr lang="es-PE" sz="2500" dirty="0"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.</a:t>
                </a:r>
              </a:p>
            </p:txBody>
          </p:sp>
        </mc:Choice>
        <mc:Fallback xmlns="">
          <p:sp>
            <p:nvSpPr>
              <p:cNvPr id="56" name="CuadroTexto 55">
                <a:extLst>
                  <a:ext uri="{FF2B5EF4-FFF2-40B4-BE49-F238E27FC236}">
                    <a16:creationId xmlns:a16="http://schemas.microsoft.com/office/drawing/2014/main" id="{085A73B5-1161-204D-AEC4-7445D99B74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90" y="3101056"/>
                <a:ext cx="11510010" cy="601190"/>
              </a:xfrm>
              <a:prstGeom prst="rect">
                <a:avLst/>
              </a:prstGeom>
              <a:blipFill>
                <a:blip r:embed="rId3"/>
                <a:stretch>
                  <a:fillRect l="-847" b="-1836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A933A7B6-1D84-B543-BA28-4C84D522EB17}"/>
                  </a:ext>
                </a:extLst>
              </p:cNvPr>
              <p:cNvSpPr txBox="1"/>
              <p:nvPr/>
            </p:nvSpPr>
            <p:spPr>
              <a:xfrm>
                <a:off x="440690" y="4237534"/>
                <a:ext cx="11510010" cy="5207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buClr>
                    <a:srgbClr val="FF0000"/>
                  </a:buClr>
                </a:pPr>
                <a:r>
                  <a:rPr lang="es-ES" sz="2500" dirty="0"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Para los vectores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25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</m:ctrlPr>
                      </m:accPr>
                      <m:e>
                        <m:r>
                          <a:rPr lang="es-ES" sz="25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𝑢</m:t>
                        </m:r>
                      </m:e>
                    </m:acc>
                    <m:r>
                      <a:rPr lang="es-ES" sz="25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=</m:t>
                    </m:r>
                    <m:d>
                      <m:dPr>
                        <m:ctrlPr>
                          <a:rPr lang="es-ES" sz="25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s-E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2</m:t>
                        </m:r>
                        <m:r>
                          <a:rPr lang="es-ES" sz="25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;</m:t>
                        </m:r>
                        <m:r>
                          <a:rPr lang="es-ES" sz="25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3</m:t>
                        </m:r>
                      </m:e>
                    </m:d>
                  </m:oMath>
                </a14:m>
                <a:r>
                  <a:rPr lang="es-ES" sz="25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 </a:t>
                </a:r>
                <a:r>
                  <a:rPr lang="es-ES" sz="2500" dirty="0"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25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</m:ctrlPr>
                      </m:accPr>
                      <m:e>
                        <m:r>
                          <a:rPr lang="es-E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𝑣</m:t>
                        </m:r>
                      </m:e>
                    </m:acc>
                  </m:oMath>
                </a14:m>
                <a:r>
                  <a:rPr lang="es-ES" sz="2500" dirty="0">
                    <a:solidFill>
                      <a:srgbClr val="0000FF"/>
                    </a:solidFill>
                    <a:cs typeface="Arial" panose="020B0604020202020204" pitchFamily="34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s-ES" sz="25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=</m:t>
                    </m:r>
                    <m:d>
                      <m:dPr>
                        <m:ctrlPr>
                          <a:rPr lang="es-ES" sz="25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s-E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−</m:t>
                        </m:r>
                        <m:r>
                          <a:rPr lang="es-E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5</m:t>
                        </m:r>
                        <m:r>
                          <a:rPr lang="es-ES" sz="25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;</m:t>
                        </m:r>
                        <m:r>
                          <a:rPr lang="es-E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4</m:t>
                        </m:r>
                      </m:e>
                    </m:d>
                  </m:oMath>
                </a14:m>
                <a:r>
                  <a:rPr lang="es-PE" sz="2500" dirty="0"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, hallemos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25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</m:ctrlPr>
                      </m:accPr>
                      <m:e>
                        <m:r>
                          <a:rPr lang="es-ES" sz="25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𝑢</m:t>
                        </m:r>
                      </m:e>
                    </m:acc>
                    <m:r>
                      <a:rPr lang="es-ES" sz="25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+</m:t>
                    </m:r>
                    <m:acc>
                      <m:accPr>
                        <m:chr m:val="⃗"/>
                        <m:ctrlPr>
                          <a:rPr lang="es-PE" sz="25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</m:ctrlPr>
                      </m:accPr>
                      <m:e>
                        <m:r>
                          <a:rPr lang="es-ES" sz="25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𝑣</m:t>
                        </m:r>
                      </m:e>
                    </m:acc>
                  </m:oMath>
                </a14:m>
                <a:r>
                  <a:rPr lang="es-PE" sz="2500" dirty="0"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 . </a:t>
                </a: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A933A7B6-1D84-B543-BA28-4C84D522E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90" y="4237534"/>
                <a:ext cx="11510010" cy="520720"/>
              </a:xfrm>
              <a:prstGeom prst="rect">
                <a:avLst/>
              </a:prstGeom>
              <a:blipFill>
                <a:blip r:embed="rId4"/>
                <a:stretch>
                  <a:fillRect l="-847" t="-8140" b="-2441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E26A443D-2F44-474D-9D44-D3DFD976C50C}"/>
                  </a:ext>
                </a:extLst>
              </p:cNvPr>
              <p:cNvSpPr txBox="1"/>
              <p:nvPr/>
            </p:nvSpPr>
            <p:spPr>
              <a:xfrm>
                <a:off x="3905885" y="4813538"/>
                <a:ext cx="412940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buClr>
                    <a:srgbClr val="FF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PE" sz="25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</m:ctrlPr>
                        </m:accPr>
                        <m:e>
                          <m:r>
                            <a:rPr lang="es-ES" sz="25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𝑢</m:t>
                          </m:r>
                        </m:e>
                      </m:acc>
                      <m:r>
                        <a:rPr lang="es-ES" sz="25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Symbol" pitchFamily="18" charset="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s-PE" sz="25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</m:ctrlPr>
                        </m:accPr>
                        <m:e>
                          <m:r>
                            <a:rPr lang="es-ES" sz="25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𝑣</m:t>
                          </m:r>
                        </m:e>
                      </m:acc>
                      <m:r>
                        <a:rPr lang="es-ES" sz="25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Symbol" pitchFamily="18" charset="2"/>
                        </a:rPr>
                        <m:t>=</m:t>
                      </m:r>
                      <m:d>
                        <m:dPr>
                          <m:ctrlPr>
                            <a:rPr lang="es-ES" sz="25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a:rPr lang="es-ES" sz="25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2</m:t>
                          </m:r>
                          <m:r>
                            <a:rPr lang="es-ES" sz="25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;</m:t>
                          </m:r>
                          <m:r>
                            <a:rPr lang="es-ES" sz="25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3</m:t>
                          </m:r>
                        </m:e>
                      </m:d>
                      <m:r>
                        <a:rPr lang="es-ES" sz="25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Symbol" pitchFamily="18" charset="2"/>
                        </a:rPr>
                        <m:t>+</m:t>
                      </m:r>
                      <m:d>
                        <m:dPr>
                          <m:ctrlPr>
                            <a:rPr lang="es-ES" sz="25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a:rPr lang="es-ES" sz="25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−</m:t>
                          </m:r>
                          <m:r>
                            <a:rPr lang="es-ES" sz="25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5</m:t>
                          </m:r>
                          <m:r>
                            <a:rPr lang="es-ES" sz="25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;</m:t>
                          </m:r>
                          <m:r>
                            <a:rPr lang="es-ES" sz="25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4</m:t>
                          </m:r>
                        </m:e>
                      </m:d>
                    </m:oMath>
                  </m:oMathPara>
                </a14:m>
                <a:endParaRPr lang="es-PE" sz="25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E26A443D-2F44-474D-9D44-D3DFD976C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885" y="4813538"/>
                <a:ext cx="4129405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E7F0D834-9B42-984D-A624-75F9A84F19B7}"/>
                  </a:ext>
                </a:extLst>
              </p:cNvPr>
              <p:cNvSpPr txBox="1"/>
              <p:nvPr/>
            </p:nvSpPr>
            <p:spPr>
              <a:xfrm>
                <a:off x="2318384" y="5422820"/>
                <a:ext cx="412940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buClr>
                    <a:srgbClr val="FF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PE" sz="25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</m:ctrlPr>
                        </m:accPr>
                        <m:e>
                          <m:r>
                            <a:rPr lang="es-ES" sz="25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𝑢</m:t>
                          </m:r>
                        </m:e>
                      </m:acc>
                      <m:r>
                        <a:rPr lang="es-ES" sz="25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Symbol" pitchFamily="18" charset="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s-PE" sz="25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</m:ctrlPr>
                        </m:accPr>
                        <m:e>
                          <m:r>
                            <a:rPr lang="es-ES" sz="25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𝑣</m:t>
                          </m:r>
                        </m:e>
                      </m:acc>
                      <m:r>
                        <a:rPr lang="es-ES" sz="25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Symbol" pitchFamily="18" charset="2"/>
                        </a:rPr>
                        <m:t>=</m:t>
                      </m:r>
                      <m:d>
                        <m:dPr>
                          <m:ctrlPr>
                            <a:rPr lang="es-ES" sz="25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a:rPr lang="es-ES" sz="25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2</m:t>
                          </m:r>
                          <m:r>
                            <a:rPr lang="es-ES" sz="25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−</m:t>
                          </m:r>
                          <m:r>
                            <a:rPr lang="es-ES" sz="25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5</m:t>
                          </m:r>
                          <m:r>
                            <a:rPr lang="es-ES" sz="25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;</m:t>
                          </m:r>
                          <m:r>
                            <a:rPr lang="es-ES" sz="25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3</m:t>
                          </m:r>
                          <m:r>
                            <a:rPr lang="es-ES" sz="25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+</m:t>
                          </m:r>
                          <m:r>
                            <a:rPr lang="es-ES" sz="25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4</m:t>
                          </m:r>
                        </m:e>
                      </m:d>
                    </m:oMath>
                  </m:oMathPara>
                </a14:m>
                <a:endParaRPr lang="es-PE" sz="25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E7F0D834-9B42-984D-A624-75F9A84F1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384" y="5422820"/>
                <a:ext cx="4129405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BCC58681-AEB0-204E-BC92-3BB746DBD14E}"/>
                  </a:ext>
                </a:extLst>
              </p:cNvPr>
              <p:cNvSpPr txBox="1"/>
              <p:nvPr/>
            </p:nvSpPr>
            <p:spPr>
              <a:xfrm>
                <a:off x="7755890" y="5422326"/>
                <a:ext cx="2692399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buClr>
                    <a:srgbClr val="FF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PE" sz="25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</m:ctrlPr>
                        </m:accPr>
                        <m:e>
                          <m:r>
                            <a:rPr lang="es-ES" sz="25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𝑢</m:t>
                          </m:r>
                        </m:e>
                      </m:acc>
                      <m:r>
                        <a:rPr lang="es-ES" sz="25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Symbol" pitchFamily="18" charset="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s-PE" sz="25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</m:ctrlPr>
                        </m:accPr>
                        <m:e>
                          <m:r>
                            <a:rPr lang="es-ES" sz="25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𝑣</m:t>
                          </m:r>
                        </m:e>
                      </m:acc>
                      <m:r>
                        <a:rPr lang="es-ES" sz="25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Symbol" pitchFamily="18" charset="2"/>
                        </a:rPr>
                        <m:t>=</m:t>
                      </m:r>
                      <m:d>
                        <m:dPr>
                          <m:ctrlPr>
                            <a:rPr lang="es-ES" sz="25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a:rPr lang="es-ES" sz="25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−</m:t>
                          </m:r>
                          <m:r>
                            <a:rPr lang="es-ES" sz="25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3</m:t>
                          </m:r>
                          <m:r>
                            <a:rPr lang="es-ES" sz="25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;</m:t>
                          </m:r>
                          <m:r>
                            <a:rPr lang="es-ES" sz="25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7</m:t>
                          </m:r>
                        </m:e>
                      </m:d>
                    </m:oMath>
                  </m:oMathPara>
                </a14:m>
                <a:endParaRPr lang="es-PE" sz="25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BCC58681-AEB0-204E-BC92-3BB746DBD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890" y="5422326"/>
                <a:ext cx="2692399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9D45D5D1-6B1E-6142-B6BA-E300A47593B9}"/>
              </a:ext>
            </a:extLst>
          </p:cNvPr>
          <p:cNvCxnSpPr/>
          <p:nvPr/>
        </p:nvCxnSpPr>
        <p:spPr>
          <a:xfrm>
            <a:off x="6295390" y="5741964"/>
            <a:ext cx="11049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6">
            <a:extLst>
              <a:ext uri="{FF2B5EF4-FFF2-40B4-BE49-F238E27FC236}">
                <a16:creationId xmlns:a16="http://schemas.microsoft.com/office/drawing/2014/main" id="{1715CDDE-53CF-E8F8-0B21-339A803FC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690" y="3737016"/>
            <a:ext cx="1975223" cy="569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40000"/>
              </a:lnSpc>
            </a:pPr>
            <a:r>
              <a:rPr lang="es-ES" sz="2500" b="1" dirty="0">
                <a:solidFill>
                  <a:srgbClr val="C00000"/>
                </a:solidFill>
                <a:cs typeface="Times New Roman" pitchFamily="18" charset="0"/>
              </a:rPr>
              <a:t>Ejemplo 1:</a:t>
            </a:r>
            <a:endParaRPr lang="es-PE" sz="2500" b="1" dirty="0">
              <a:solidFill>
                <a:srgbClr val="C0000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52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5" grpId="0"/>
      <p:bldP spid="56" grpId="0"/>
      <p:bldP spid="11" grpId="0"/>
      <p:bldP spid="12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24839F4-F876-109E-1888-6ED212362F78}"/>
              </a:ext>
            </a:extLst>
          </p:cNvPr>
          <p:cNvSpPr txBox="1"/>
          <p:nvPr/>
        </p:nvSpPr>
        <p:spPr>
          <a:xfrm>
            <a:off x="440690" y="1765515"/>
            <a:ext cx="1151001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PE" sz="25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Diferencia de vectores:</a:t>
            </a:r>
            <a:endParaRPr lang="es-PE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2AEACB96-0207-82E5-CCBF-E7D8EA096B4D}"/>
                  </a:ext>
                </a:extLst>
              </p:cNvPr>
              <p:cNvSpPr txBox="1"/>
              <p:nvPr/>
            </p:nvSpPr>
            <p:spPr>
              <a:xfrm>
                <a:off x="440690" y="2242569"/>
                <a:ext cx="11510010" cy="6011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buClr>
                    <a:srgbClr val="FF0000"/>
                  </a:buClr>
                </a:pPr>
                <a:r>
                  <a:rPr lang="es-ES" sz="2500" dirty="0"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La diferencia de los vectores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25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</m:ctrlPr>
                      </m:accPr>
                      <m:e>
                        <m:r>
                          <a:rPr lang="es-ES" sz="25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𝑢</m:t>
                        </m:r>
                      </m:e>
                    </m:acc>
                  </m:oMath>
                </a14:m>
                <a:r>
                  <a:rPr lang="es-ES" sz="25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 </a:t>
                </a:r>
                <a:r>
                  <a:rPr lang="es-ES" sz="2500" dirty="0"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25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</m:ctrlPr>
                      </m:accPr>
                      <m:e>
                        <m:r>
                          <a:rPr lang="es-E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𝑣</m:t>
                        </m:r>
                      </m:e>
                    </m:acc>
                  </m:oMath>
                </a14:m>
                <a:r>
                  <a:rPr lang="es-ES" sz="25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 </a:t>
                </a:r>
                <a:r>
                  <a:rPr lang="es-ES" sz="2500" dirty="0"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se calcula como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25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</m:ctrlPr>
                      </m:accPr>
                      <m:e>
                        <m:r>
                          <a:rPr lang="es-ES" sz="25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𝑢</m:t>
                        </m:r>
                      </m:e>
                    </m:acc>
                    <m:r>
                      <a:rPr lang="es-419" sz="25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−</m:t>
                    </m:r>
                    <m:acc>
                      <m:accPr>
                        <m:chr m:val="⃗"/>
                        <m:ctrlPr>
                          <a:rPr lang="es-PE" sz="25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</m:ctrlPr>
                      </m:accPr>
                      <m:e>
                        <m:r>
                          <a:rPr lang="es-E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𝑣</m:t>
                        </m:r>
                      </m:e>
                    </m:acc>
                    <m:r>
                      <a:rPr lang="es-ES" sz="25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=</m:t>
                    </m:r>
                    <m:d>
                      <m:dPr>
                        <m:ctrlPr>
                          <a:rPr lang="es-E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25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s-ES" sz="25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itchFamily="18" charset="2"/>
                              </a:rPr>
                              <m:t>𝑢</m:t>
                            </m:r>
                          </m:e>
                          <m:sub>
                            <m:r>
                              <a:rPr lang="es-ES" sz="25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itchFamily="18" charset="2"/>
                              </a:rPr>
                              <m:t>𝑥</m:t>
                            </m:r>
                          </m:sub>
                        </m:sSub>
                        <m:r>
                          <a:rPr lang="es-419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−</m:t>
                        </m:r>
                        <m:sSub>
                          <m:sSubPr>
                            <m:ctrlPr>
                              <a:rPr lang="es-ES" sz="25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s-ES" sz="25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s-ES" sz="25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itchFamily="18" charset="2"/>
                              </a:rPr>
                              <m:t>𝑥</m:t>
                            </m:r>
                          </m:sub>
                        </m:sSub>
                        <m:r>
                          <a:rPr lang="es-E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;</m:t>
                        </m:r>
                        <m:sSub>
                          <m:sSubPr>
                            <m:ctrlPr>
                              <a:rPr lang="es-ES" sz="25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s-419" sz="25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itchFamily="18" charset="2"/>
                              </a:rPr>
                              <m:t> </m:t>
                            </m:r>
                            <m:r>
                              <a:rPr lang="es-ES" sz="25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itchFamily="18" charset="2"/>
                              </a:rPr>
                              <m:t>𝑢</m:t>
                            </m:r>
                          </m:e>
                          <m:sub>
                            <m:r>
                              <a:rPr lang="es-ES" sz="25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itchFamily="18" charset="2"/>
                              </a:rPr>
                              <m:t>𝑦</m:t>
                            </m:r>
                          </m:sub>
                        </m:sSub>
                        <m:r>
                          <a:rPr lang="es-419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−</m:t>
                        </m:r>
                        <m:sSub>
                          <m:sSubPr>
                            <m:ctrlPr>
                              <a:rPr lang="es-ES" sz="25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s-419" sz="25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itchFamily="18" charset="2"/>
                              </a:rPr>
                              <m:t> </m:t>
                            </m:r>
                            <m:r>
                              <a:rPr lang="es-ES" sz="25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s-ES" sz="25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itchFamily="18" charset="2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r>
                  <a:rPr lang="es-PE" sz="2500" dirty="0"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.</a:t>
                </a: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2AEACB96-0207-82E5-CCBF-E7D8EA096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90" y="2242569"/>
                <a:ext cx="11510010" cy="601190"/>
              </a:xfrm>
              <a:prstGeom prst="rect">
                <a:avLst/>
              </a:prstGeom>
              <a:blipFill>
                <a:blip r:embed="rId2"/>
                <a:stretch>
                  <a:fillRect l="-847" b="-1836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D133B3E0-B7D3-CA1B-4364-B741BBB17D80}"/>
                  </a:ext>
                </a:extLst>
              </p:cNvPr>
              <p:cNvSpPr txBox="1"/>
              <p:nvPr/>
            </p:nvSpPr>
            <p:spPr>
              <a:xfrm>
                <a:off x="440690" y="3753882"/>
                <a:ext cx="11510010" cy="5207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buClr>
                    <a:srgbClr val="FF0000"/>
                  </a:buClr>
                </a:pPr>
                <a:r>
                  <a:rPr lang="es-ES" sz="2500" dirty="0"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Para los vectores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25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</m:ctrlPr>
                      </m:accPr>
                      <m:e>
                        <m:r>
                          <a:rPr lang="es-ES" sz="25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𝑢</m:t>
                        </m:r>
                      </m:e>
                    </m:acc>
                    <m:r>
                      <a:rPr lang="es-ES" sz="25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=</m:t>
                    </m:r>
                    <m:d>
                      <m:dPr>
                        <m:ctrlPr>
                          <a:rPr lang="es-ES" sz="25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s-419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8</m:t>
                        </m:r>
                        <m:r>
                          <a:rPr lang="es-ES" sz="25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;</m:t>
                        </m:r>
                        <m:r>
                          <a:rPr lang="es-419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5</m:t>
                        </m:r>
                      </m:e>
                    </m:d>
                  </m:oMath>
                </a14:m>
                <a:r>
                  <a:rPr lang="es-ES" sz="25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 </a:t>
                </a:r>
                <a:r>
                  <a:rPr lang="es-ES" sz="2500" dirty="0"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25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</m:ctrlPr>
                      </m:accPr>
                      <m:e>
                        <m:r>
                          <a:rPr lang="es-E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𝑣</m:t>
                        </m:r>
                      </m:e>
                    </m:acc>
                  </m:oMath>
                </a14:m>
                <a:r>
                  <a:rPr lang="es-ES" sz="2500" dirty="0">
                    <a:solidFill>
                      <a:srgbClr val="0000FF"/>
                    </a:solidFill>
                    <a:cs typeface="Arial" panose="020B0604020202020204" pitchFamily="34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s-ES" sz="25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=</m:t>
                    </m:r>
                    <m:d>
                      <m:dPr>
                        <m:ctrlPr>
                          <a:rPr lang="es-ES" sz="25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s-419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3</m:t>
                        </m:r>
                        <m:r>
                          <a:rPr lang="es-ES" sz="25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;</m:t>
                        </m:r>
                        <m:r>
                          <a:rPr lang="es-419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2</m:t>
                        </m:r>
                      </m:e>
                    </m:d>
                  </m:oMath>
                </a14:m>
                <a:r>
                  <a:rPr lang="es-PE" sz="2500" dirty="0"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, hallemos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25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</m:ctrlPr>
                      </m:accPr>
                      <m:e>
                        <m:r>
                          <a:rPr lang="es-ES" sz="25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𝑢</m:t>
                        </m:r>
                      </m:e>
                    </m:acc>
                    <m:r>
                      <a:rPr lang="es-419" sz="25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−</m:t>
                    </m:r>
                    <m:acc>
                      <m:accPr>
                        <m:chr m:val="⃗"/>
                        <m:ctrlPr>
                          <a:rPr lang="es-PE" sz="25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</m:ctrlPr>
                      </m:accPr>
                      <m:e>
                        <m:r>
                          <a:rPr lang="es-ES" sz="25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𝑣</m:t>
                        </m:r>
                      </m:e>
                    </m:acc>
                  </m:oMath>
                </a14:m>
                <a:r>
                  <a:rPr lang="es-PE" sz="2500" dirty="0"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 . </a:t>
                </a: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D133B3E0-B7D3-CA1B-4364-B741BBB17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90" y="3753882"/>
                <a:ext cx="11510010" cy="520720"/>
              </a:xfrm>
              <a:prstGeom prst="rect">
                <a:avLst/>
              </a:prstGeom>
              <a:blipFill>
                <a:blip r:embed="rId3"/>
                <a:stretch>
                  <a:fillRect l="-847" t="-8235" b="-25882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7311A814-B765-DA71-292F-8ECB2A127ACD}"/>
                  </a:ext>
                </a:extLst>
              </p:cNvPr>
              <p:cNvSpPr txBox="1"/>
              <p:nvPr/>
            </p:nvSpPr>
            <p:spPr>
              <a:xfrm>
                <a:off x="3905885" y="4329886"/>
                <a:ext cx="412940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buClr>
                    <a:srgbClr val="FF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PE" sz="25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</m:ctrlPr>
                        </m:accPr>
                        <m:e>
                          <m:r>
                            <a:rPr lang="es-ES" sz="25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𝑢</m:t>
                          </m:r>
                        </m:e>
                      </m:acc>
                      <m:r>
                        <a:rPr lang="es-419" sz="25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Symbol" pitchFamily="18" charset="2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s-PE" sz="25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</m:ctrlPr>
                        </m:accPr>
                        <m:e>
                          <m:r>
                            <a:rPr lang="es-ES" sz="25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𝑣</m:t>
                          </m:r>
                        </m:e>
                      </m:acc>
                      <m:r>
                        <a:rPr lang="es-ES" sz="25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Symbol" pitchFamily="18" charset="2"/>
                        </a:rPr>
                        <m:t>=</m:t>
                      </m:r>
                      <m:d>
                        <m:dPr>
                          <m:ctrlPr>
                            <a:rPr lang="es-ES" sz="25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a:rPr lang="es-419" sz="25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8</m:t>
                          </m:r>
                          <m:r>
                            <a:rPr lang="es-ES" sz="25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;</m:t>
                          </m:r>
                          <m:r>
                            <a:rPr lang="es-419" sz="25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5</m:t>
                          </m:r>
                        </m:e>
                      </m:d>
                      <m:r>
                        <a:rPr lang="es-419" sz="25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Symbol" pitchFamily="18" charset="2"/>
                        </a:rPr>
                        <m:t>−</m:t>
                      </m:r>
                      <m:d>
                        <m:dPr>
                          <m:ctrlPr>
                            <a:rPr lang="es-ES" sz="25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a:rPr lang="es-419" sz="25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3</m:t>
                          </m:r>
                          <m:r>
                            <a:rPr lang="es-ES" sz="25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;</m:t>
                          </m:r>
                          <m:r>
                            <a:rPr lang="es-419" sz="25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s-PE" sz="25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7311A814-B765-DA71-292F-8ECB2A127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885" y="4329886"/>
                <a:ext cx="4129405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95A9AF58-AC07-8E60-7763-6D833C46DA4B}"/>
                  </a:ext>
                </a:extLst>
              </p:cNvPr>
              <p:cNvSpPr txBox="1"/>
              <p:nvPr/>
            </p:nvSpPr>
            <p:spPr>
              <a:xfrm>
                <a:off x="2318384" y="4939168"/>
                <a:ext cx="412940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buClr>
                    <a:srgbClr val="FF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PE" sz="25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</m:ctrlPr>
                        </m:accPr>
                        <m:e>
                          <m:r>
                            <a:rPr lang="es-ES" sz="25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𝑢</m:t>
                          </m:r>
                        </m:e>
                      </m:acc>
                      <m:r>
                        <a:rPr lang="es-419" sz="25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Symbol" pitchFamily="18" charset="2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s-PE" sz="25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</m:ctrlPr>
                        </m:accPr>
                        <m:e>
                          <m:r>
                            <a:rPr lang="es-ES" sz="25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𝑣</m:t>
                          </m:r>
                        </m:e>
                      </m:acc>
                      <m:r>
                        <a:rPr lang="es-ES" sz="25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Symbol" pitchFamily="18" charset="2"/>
                        </a:rPr>
                        <m:t>=</m:t>
                      </m:r>
                      <m:d>
                        <m:dPr>
                          <m:ctrlPr>
                            <a:rPr lang="es-ES" sz="25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a:rPr lang="es-419" sz="25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8</m:t>
                          </m:r>
                          <m:r>
                            <a:rPr lang="es-ES" sz="25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−</m:t>
                          </m:r>
                          <m:r>
                            <a:rPr lang="es-419" sz="25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3</m:t>
                          </m:r>
                          <m:r>
                            <a:rPr lang="es-ES" sz="25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;</m:t>
                          </m:r>
                          <m:r>
                            <a:rPr lang="es-419" sz="25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5</m:t>
                          </m:r>
                          <m:r>
                            <a:rPr lang="es-419" sz="25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−</m:t>
                          </m:r>
                          <m:r>
                            <a:rPr lang="es-419" sz="25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s-PE" sz="25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95A9AF58-AC07-8E60-7763-6D833C46D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384" y="4939168"/>
                <a:ext cx="4129405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053A0431-5D99-D582-7961-8800BFC428B9}"/>
                  </a:ext>
                </a:extLst>
              </p:cNvPr>
              <p:cNvSpPr txBox="1"/>
              <p:nvPr/>
            </p:nvSpPr>
            <p:spPr>
              <a:xfrm>
                <a:off x="7755890" y="4938674"/>
                <a:ext cx="2692399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buClr>
                    <a:srgbClr val="FF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PE" sz="25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</m:ctrlPr>
                        </m:accPr>
                        <m:e>
                          <m:r>
                            <a:rPr lang="es-ES" sz="25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𝑢</m:t>
                          </m:r>
                        </m:e>
                      </m:acc>
                      <m:r>
                        <a:rPr lang="es-419" sz="25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Symbol" pitchFamily="18" charset="2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s-PE" sz="25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</m:ctrlPr>
                        </m:accPr>
                        <m:e>
                          <m:r>
                            <a:rPr lang="es-ES" sz="25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𝑣</m:t>
                          </m:r>
                        </m:e>
                      </m:acc>
                      <m:r>
                        <a:rPr lang="es-ES" sz="25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Symbol" pitchFamily="18" charset="2"/>
                        </a:rPr>
                        <m:t>=</m:t>
                      </m:r>
                      <m:d>
                        <m:dPr>
                          <m:ctrlPr>
                            <a:rPr lang="es-ES" sz="25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a:rPr lang="es-419" sz="25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5</m:t>
                          </m:r>
                          <m:r>
                            <a:rPr lang="es-ES" sz="25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;</m:t>
                          </m:r>
                          <m:r>
                            <a:rPr lang="es-419" sz="25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s-PE" sz="25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053A0431-5D99-D582-7961-8800BFC42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890" y="4938674"/>
                <a:ext cx="2692399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4217BEDF-A6FE-65E5-41A6-406A962698DB}"/>
              </a:ext>
            </a:extLst>
          </p:cNvPr>
          <p:cNvCxnSpPr/>
          <p:nvPr/>
        </p:nvCxnSpPr>
        <p:spPr>
          <a:xfrm>
            <a:off x="6295390" y="5258312"/>
            <a:ext cx="11049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6">
            <a:extLst>
              <a:ext uri="{FF2B5EF4-FFF2-40B4-BE49-F238E27FC236}">
                <a16:creationId xmlns:a16="http://schemas.microsoft.com/office/drawing/2014/main" id="{1715CDDE-53CF-E8F8-0B21-339A803FC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690" y="3201609"/>
            <a:ext cx="1975223" cy="639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40000"/>
              </a:lnSpc>
            </a:pPr>
            <a:r>
              <a:rPr lang="es-ES" sz="2800" b="1" dirty="0">
                <a:solidFill>
                  <a:srgbClr val="C00000"/>
                </a:solidFill>
                <a:cs typeface="Times New Roman" pitchFamily="18" charset="0"/>
              </a:rPr>
              <a:t>Ejemplo 2:</a:t>
            </a:r>
            <a:endParaRPr lang="es-PE" sz="2800" b="1" dirty="0">
              <a:solidFill>
                <a:srgbClr val="C0000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63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9F01B84-5737-33B8-738C-C0D731C12F64}"/>
              </a:ext>
            </a:extLst>
          </p:cNvPr>
          <p:cNvSpPr txBox="1"/>
          <p:nvPr/>
        </p:nvSpPr>
        <p:spPr>
          <a:xfrm>
            <a:off x="593089" y="2093325"/>
            <a:ext cx="1151001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PE" sz="25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Producto de un número real y un vector:</a:t>
            </a:r>
            <a:endParaRPr lang="es-PE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E5A4B576-2E85-590D-2090-85353FB9E73D}"/>
                  </a:ext>
                </a:extLst>
              </p:cNvPr>
              <p:cNvSpPr txBox="1"/>
              <p:nvPr/>
            </p:nvSpPr>
            <p:spPr>
              <a:xfrm>
                <a:off x="593089" y="2631967"/>
                <a:ext cx="11229456" cy="6011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buClr>
                    <a:srgbClr val="FF0000"/>
                  </a:buClr>
                </a:pPr>
                <a:r>
                  <a:rPr lang="es-ES" sz="2500" dirty="0"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El producto del número real </a:t>
                </a:r>
                <a14:m>
                  <m:oMath xmlns:m="http://schemas.openxmlformats.org/officeDocument/2006/math">
                    <m:r>
                      <a:rPr lang="es-419" sz="25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𝑟</m:t>
                    </m:r>
                  </m:oMath>
                </a14:m>
                <a:r>
                  <a:rPr lang="es-ES" sz="25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 </a:t>
                </a:r>
                <a:r>
                  <a:rPr lang="es-ES" sz="2500" dirty="0"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y el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25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</m:ctrlPr>
                      </m:accPr>
                      <m:e>
                        <m:r>
                          <a:rPr lang="es-E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𝑣</m:t>
                        </m:r>
                      </m:e>
                    </m:acc>
                  </m:oMath>
                </a14:m>
                <a:r>
                  <a:rPr lang="es-ES" sz="25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 </a:t>
                </a:r>
                <a:r>
                  <a:rPr lang="es-ES" sz="2500" dirty="0"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se calcula como  </a:t>
                </a:r>
                <a:r>
                  <a:rPr lang="es-419" sz="2500" b="0" dirty="0">
                    <a:solidFill>
                      <a:srgbClr val="0000FF"/>
                    </a:solidFill>
                    <a:cs typeface="Arial" panose="020B0604020202020204" pitchFamily="34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s-419" sz="25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𝑟</m:t>
                    </m:r>
                    <m:acc>
                      <m:accPr>
                        <m:chr m:val="⃗"/>
                        <m:ctrlPr>
                          <a:rPr lang="es-PE" sz="25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</m:ctrlPr>
                      </m:accPr>
                      <m:e>
                        <m:r>
                          <a:rPr lang="es-E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𝑣</m:t>
                        </m:r>
                      </m:e>
                    </m:acc>
                    <m:r>
                      <a:rPr lang="es-ES" sz="25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=</m:t>
                    </m:r>
                    <m:d>
                      <m:dPr>
                        <m:ctrlPr>
                          <a:rPr lang="es-E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s-419" sz="25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𝑟</m:t>
                        </m:r>
                        <m:sSub>
                          <m:sSubPr>
                            <m:ctrlPr>
                              <a:rPr lang="es-ES" sz="25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s-419" sz="25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itchFamily="18" charset="2"/>
                              </a:rPr>
                              <m:t> </m:t>
                            </m:r>
                            <m:r>
                              <a:rPr lang="es-ES" sz="25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s-ES" sz="25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itchFamily="18" charset="2"/>
                              </a:rPr>
                              <m:t>𝑥</m:t>
                            </m:r>
                          </m:sub>
                        </m:sSub>
                        <m:r>
                          <a:rPr lang="es-E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;</m:t>
                        </m:r>
                        <m:r>
                          <a:rPr lang="es-419" sz="25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𝑟</m:t>
                        </m:r>
                        <m:sSub>
                          <m:sSubPr>
                            <m:ctrlPr>
                              <a:rPr lang="es-ES" sz="25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s-419" sz="25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itchFamily="18" charset="2"/>
                              </a:rPr>
                              <m:t> </m:t>
                            </m:r>
                            <m:r>
                              <a:rPr lang="es-ES" sz="25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s-ES" sz="25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itchFamily="18" charset="2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r>
                  <a:rPr lang="es-PE" sz="2500" dirty="0"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.</a:t>
                </a: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E5A4B576-2E85-590D-2090-85353FB9E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89" y="2631967"/>
                <a:ext cx="11229456" cy="601190"/>
              </a:xfrm>
              <a:prstGeom prst="rect">
                <a:avLst/>
              </a:prstGeom>
              <a:blipFill>
                <a:blip r:embed="rId2"/>
                <a:stretch>
                  <a:fillRect l="-869" b="-1836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D5CB43E9-8F37-C05E-39A8-7C8832759045}"/>
                  </a:ext>
                </a:extLst>
              </p:cNvPr>
              <p:cNvSpPr txBox="1"/>
              <p:nvPr/>
            </p:nvSpPr>
            <p:spPr>
              <a:xfrm>
                <a:off x="590461" y="4027262"/>
                <a:ext cx="5361022" cy="5207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buClr>
                    <a:srgbClr val="FF0000"/>
                  </a:buClr>
                </a:pPr>
                <a:r>
                  <a:rPr lang="es-ES" sz="2500" dirty="0"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Para </a:t>
                </a:r>
                <a14:m>
                  <m:oMath xmlns:m="http://schemas.openxmlformats.org/officeDocument/2006/math">
                    <m:r>
                      <a:rPr lang="es-419" sz="25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𝑟</m:t>
                    </m:r>
                    <m:r>
                      <a:rPr lang="es-ES" sz="25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=</m:t>
                    </m:r>
                    <m:r>
                      <a:rPr lang="es-419" sz="25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7</m:t>
                    </m:r>
                  </m:oMath>
                </a14:m>
                <a:r>
                  <a:rPr lang="es-ES" sz="25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 </a:t>
                </a:r>
                <a:r>
                  <a:rPr lang="es-ES" sz="2500" dirty="0"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25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</m:ctrlPr>
                      </m:accPr>
                      <m:e>
                        <m:r>
                          <a:rPr lang="es-E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𝑣</m:t>
                        </m:r>
                      </m:e>
                    </m:acc>
                  </m:oMath>
                </a14:m>
                <a:r>
                  <a:rPr lang="es-ES" sz="2500" dirty="0">
                    <a:solidFill>
                      <a:srgbClr val="0000FF"/>
                    </a:solidFill>
                    <a:cs typeface="Arial" panose="020B0604020202020204" pitchFamily="34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s-ES" sz="25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=</m:t>
                    </m:r>
                    <m:d>
                      <m:dPr>
                        <m:ctrlPr>
                          <a:rPr lang="es-ES" sz="25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s-419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3</m:t>
                        </m:r>
                        <m:r>
                          <a:rPr lang="es-ES" sz="25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;</m:t>
                        </m:r>
                        <m:r>
                          <a:rPr lang="es-419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5</m:t>
                        </m:r>
                      </m:e>
                    </m:d>
                  </m:oMath>
                </a14:m>
                <a:r>
                  <a:rPr lang="es-PE" sz="2500" dirty="0"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, hallemos </a:t>
                </a:r>
                <a14:m>
                  <m:oMath xmlns:m="http://schemas.openxmlformats.org/officeDocument/2006/math">
                    <m:r>
                      <a:rPr lang="es-419" sz="25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𝑟</m:t>
                    </m:r>
                    <m:acc>
                      <m:accPr>
                        <m:chr m:val="⃗"/>
                        <m:ctrlPr>
                          <a:rPr lang="es-PE" sz="25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</m:ctrlPr>
                      </m:accPr>
                      <m:e>
                        <m:r>
                          <a:rPr lang="es-ES" sz="25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𝑣</m:t>
                        </m:r>
                      </m:e>
                    </m:acc>
                  </m:oMath>
                </a14:m>
                <a:r>
                  <a:rPr lang="es-PE" sz="2500" dirty="0"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. </a:t>
                </a: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D5CB43E9-8F37-C05E-39A8-7C8832759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61" y="4027262"/>
                <a:ext cx="5361022" cy="520720"/>
              </a:xfrm>
              <a:prstGeom prst="rect">
                <a:avLst/>
              </a:prstGeom>
              <a:blipFill>
                <a:blip r:embed="rId3"/>
                <a:stretch>
                  <a:fillRect l="-1934" t="-8235" r="-5347" b="-2823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042BDB59-028D-2562-46B9-FF080EB0E479}"/>
                  </a:ext>
                </a:extLst>
              </p:cNvPr>
              <p:cNvSpPr txBox="1"/>
              <p:nvPr/>
            </p:nvSpPr>
            <p:spPr>
              <a:xfrm>
                <a:off x="3862012" y="4745526"/>
                <a:ext cx="412940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buClr>
                    <a:srgbClr val="FF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5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Symbol" pitchFamily="18" charset="2"/>
                        </a:rPr>
                        <m:t>𝑟</m:t>
                      </m:r>
                      <m:acc>
                        <m:accPr>
                          <m:chr m:val="⃗"/>
                          <m:ctrlPr>
                            <a:rPr lang="es-PE" sz="25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</m:ctrlPr>
                        </m:accPr>
                        <m:e>
                          <m:r>
                            <a:rPr lang="es-ES" sz="25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𝑣</m:t>
                          </m:r>
                        </m:e>
                      </m:acc>
                      <m:r>
                        <a:rPr lang="es-ES" sz="25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Symbol" pitchFamily="18" charset="2"/>
                        </a:rPr>
                        <m:t>=</m:t>
                      </m:r>
                      <m:r>
                        <a:rPr lang="es-419" sz="25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Symbol" pitchFamily="18" charset="2"/>
                        </a:rPr>
                        <m:t>7</m:t>
                      </m:r>
                      <m:d>
                        <m:dPr>
                          <m:ctrlPr>
                            <a:rPr lang="es-ES" sz="25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a:rPr lang="es-419" sz="25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3</m:t>
                          </m:r>
                          <m:r>
                            <a:rPr lang="es-ES" sz="25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;</m:t>
                          </m:r>
                          <m:r>
                            <a:rPr lang="es-419" sz="25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5</m:t>
                          </m:r>
                        </m:e>
                      </m:d>
                      <m:r>
                        <a:rPr lang="es-419" sz="25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Symbol" pitchFamily="18" charset="2"/>
                        </a:rPr>
                        <m:t>=</m:t>
                      </m:r>
                      <m:d>
                        <m:dPr>
                          <m:ctrlPr>
                            <a:rPr lang="es-ES" sz="25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a:rPr lang="es-419" sz="25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7</m:t>
                          </m:r>
                          <m:r>
                            <a:rPr lang="es-419" sz="25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∙</m:t>
                          </m:r>
                          <m:r>
                            <a:rPr lang="es-419" sz="25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3</m:t>
                          </m:r>
                          <m:r>
                            <a:rPr lang="es-ES" sz="25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;</m:t>
                          </m:r>
                          <m:r>
                            <a:rPr lang="es-419" sz="25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 </m:t>
                          </m:r>
                          <m:r>
                            <a:rPr lang="es-419" sz="25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7</m:t>
                          </m:r>
                          <m:r>
                            <a:rPr lang="es-419" sz="25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∙</m:t>
                          </m:r>
                          <m:r>
                            <a:rPr lang="es-419" sz="25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es-PE" sz="25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042BDB59-028D-2562-46B9-FF080EB0E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2012" y="4745526"/>
                <a:ext cx="4129405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D36CE809-CC17-98D6-B66D-2E3FCFCA3EE8}"/>
                  </a:ext>
                </a:extLst>
              </p:cNvPr>
              <p:cNvSpPr txBox="1"/>
              <p:nvPr/>
            </p:nvSpPr>
            <p:spPr>
              <a:xfrm>
                <a:off x="3862011" y="5534377"/>
                <a:ext cx="412940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buClr>
                    <a:srgbClr val="FF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5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Symbol" pitchFamily="18" charset="2"/>
                        </a:rPr>
                        <m:t>𝑟</m:t>
                      </m:r>
                      <m:acc>
                        <m:accPr>
                          <m:chr m:val="⃗"/>
                          <m:ctrlPr>
                            <a:rPr lang="es-PE" sz="25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</m:ctrlPr>
                        </m:accPr>
                        <m:e>
                          <m:r>
                            <a:rPr lang="es-ES" sz="25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𝑣</m:t>
                          </m:r>
                        </m:e>
                      </m:acc>
                      <m:r>
                        <a:rPr lang="es-ES" sz="25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Symbol" pitchFamily="18" charset="2"/>
                        </a:rPr>
                        <m:t>=</m:t>
                      </m:r>
                      <m:d>
                        <m:dPr>
                          <m:ctrlPr>
                            <a:rPr lang="es-ES" sz="25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a:rPr lang="es-419" sz="25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21</m:t>
                          </m:r>
                          <m:r>
                            <a:rPr lang="es-ES" sz="25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;</m:t>
                          </m:r>
                          <m:r>
                            <a:rPr lang="es-419" sz="25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35</m:t>
                          </m:r>
                        </m:e>
                      </m:d>
                    </m:oMath>
                  </m:oMathPara>
                </a14:m>
                <a:endParaRPr lang="es-PE" sz="25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D36CE809-CC17-98D6-B66D-2E3FCFCA3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2011" y="5534377"/>
                <a:ext cx="4129405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Box 6">
            <a:extLst>
              <a:ext uri="{FF2B5EF4-FFF2-40B4-BE49-F238E27FC236}">
                <a16:creationId xmlns:a16="http://schemas.microsoft.com/office/drawing/2014/main" id="{1715CDDE-53CF-E8F8-0B21-339A803FC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089" y="3358035"/>
            <a:ext cx="1975223" cy="639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40000"/>
              </a:lnSpc>
            </a:pPr>
            <a:r>
              <a:rPr lang="es-ES" sz="2800" b="1" dirty="0">
                <a:solidFill>
                  <a:srgbClr val="C00000"/>
                </a:solidFill>
                <a:cs typeface="Times New Roman" pitchFamily="18" charset="0"/>
              </a:rPr>
              <a:t>Ejemplo 3:</a:t>
            </a:r>
            <a:endParaRPr lang="es-PE" sz="2800" b="1" dirty="0">
              <a:solidFill>
                <a:srgbClr val="C0000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26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>
            <a:extLst>
              <a:ext uri="{FF2B5EF4-FFF2-40B4-BE49-F238E27FC236}">
                <a16:creationId xmlns:a16="http://schemas.microsoft.com/office/drawing/2014/main" id="{27950379-F696-7EC5-D24C-775DF7E6C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541" y="2286818"/>
            <a:ext cx="1975223" cy="639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40000"/>
              </a:lnSpc>
            </a:pPr>
            <a:r>
              <a:rPr lang="es-ES" sz="2800" b="1" dirty="0">
                <a:solidFill>
                  <a:srgbClr val="C00000"/>
                </a:solidFill>
                <a:cs typeface="Times New Roman" pitchFamily="18" charset="0"/>
              </a:rPr>
              <a:t>Ejemplo 4:</a:t>
            </a:r>
            <a:endParaRPr lang="es-PE" sz="2800" b="1" dirty="0">
              <a:solidFill>
                <a:srgbClr val="C00000"/>
              </a:solidFill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54685887-701A-9255-B0AC-65BF226B043B}"/>
                  </a:ext>
                </a:extLst>
              </p:cNvPr>
              <p:cNvSpPr txBox="1"/>
              <p:nvPr/>
            </p:nvSpPr>
            <p:spPr>
              <a:xfrm>
                <a:off x="589019" y="3031818"/>
                <a:ext cx="7072410" cy="5207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buClr>
                    <a:srgbClr val="FF0000"/>
                  </a:buClr>
                </a:pPr>
                <a:r>
                  <a:rPr lang="es-ES" sz="2500" dirty="0"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Para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25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</m:ctrlPr>
                      </m:accPr>
                      <m:e>
                        <m:r>
                          <a:rPr lang="es-419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𝑢</m:t>
                        </m:r>
                      </m:e>
                    </m:acc>
                  </m:oMath>
                </a14:m>
                <a:r>
                  <a:rPr lang="es-ES" sz="2500" dirty="0">
                    <a:solidFill>
                      <a:srgbClr val="0000FF"/>
                    </a:solidFill>
                    <a:cs typeface="Arial" panose="020B0604020202020204" pitchFamily="34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s-ES" sz="25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=</m:t>
                    </m:r>
                    <m:d>
                      <m:dPr>
                        <m:ctrlPr>
                          <a:rPr lang="es-ES" sz="25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s-419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4</m:t>
                        </m:r>
                        <m:r>
                          <a:rPr lang="es-ES" sz="25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;</m:t>
                        </m:r>
                        <m:r>
                          <a:rPr lang="es-419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7</m:t>
                        </m:r>
                      </m:e>
                    </m:d>
                    <m:r>
                      <a:rPr lang="es-ES" sz="25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 </m:t>
                    </m:r>
                    <m:r>
                      <a:rPr lang="es-419" sz="25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s-ES" sz="2500" dirty="0"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y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25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</m:ctrlPr>
                      </m:accPr>
                      <m:e>
                        <m:r>
                          <a:rPr lang="es-E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𝑣</m:t>
                        </m:r>
                      </m:e>
                    </m:acc>
                  </m:oMath>
                </a14:m>
                <a:r>
                  <a:rPr lang="es-ES" sz="2500" dirty="0">
                    <a:solidFill>
                      <a:srgbClr val="0000FF"/>
                    </a:solidFill>
                    <a:cs typeface="Arial" panose="020B0604020202020204" pitchFamily="34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s-ES" sz="25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=</m:t>
                    </m:r>
                    <m:d>
                      <m:dPr>
                        <m:ctrlPr>
                          <a:rPr lang="es-ES" sz="25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s-419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−</m:t>
                        </m:r>
                        <m:r>
                          <a:rPr lang="es-419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2</m:t>
                        </m:r>
                        <m:r>
                          <a:rPr lang="es-ES" sz="25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;</m:t>
                        </m:r>
                        <m:r>
                          <a:rPr lang="es-419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3</m:t>
                        </m:r>
                      </m:e>
                    </m:d>
                  </m:oMath>
                </a14:m>
                <a:r>
                  <a:rPr lang="es-PE" sz="2500" dirty="0"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, hallar  </a:t>
                </a:r>
                <a14:m>
                  <m:oMath xmlns:m="http://schemas.openxmlformats.org/officeDocument/2006/math">
                    <m:r>
                      <a:rPr lang="es-419" sz="25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2</m:t>
                    </m:r>
                    <m:acc>
                      <m:accPr>
                        <m:chr m:val="⃗"/>
                        <m:ctrlPr>
                          <a:rPr lang="es-PE" sz="25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</m:ctrlPr>
                      </m:accPr>
                      <m:e>
                        <m:r>
                          <a:rPr lang="es-419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𝑢</m:t>
                        </m:r>
                      </m:e>
                    </m:acc>
                    <m:r>
                      <a:rPr lang="es-419" sz="25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+</m:t>
                    </m:r>
                    <m:r>
                      <a:rPr lang="es-419" sz="25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5</m:t>
                    </m:r>
                    <m:acc>
                      <m:accPr>
                        <m:chr m:val="⃗"/>
                        <m:ctrlPr>
                          <a:rPr lang="es-PE" sz="25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</m:ctrlPr>
                      </m:accPr>
                      <m:e>
                        <m:r>
                          <a:rPr lang="es-ES" sz="25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𝑣</m:t>
                        </m:r>
                      </m:e>
                    </m:acc>
                  </m:oMath>
                </a14:m>
                <a:r>
                  <a:rPr lang="es-PE" sz="2500" dirty="0"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. </a:t>
                </a: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54685887-701A-9255-B0AC-65BF226B0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19" y="3031818"/>
                <a:ext cx="7072410" cy="520720"/>
              </a:xfrm>
              <a:prstGeom prst="rect">
                <a:avLst/>
              </a:prstGeom>
              <a:blipFill>
                <a:blip r:embed="rId2"/>
                <a:stretch>
                  <a:fillRect l="-1466" t="-8140" b="-2441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5">
            <a:extLst>
              <a:ext uri="{FF2B5EF4-FFF2-40B4-BE49-F238E27FC236}">
                <a16:creationId xmlns:a16="http://schemas.microsoft.com/office/drawing/2014/main" id="{4E40FA67-AD95-A9F2-6077-34F9316CB6F0}"/>
              </a:ext>
            </a:extLst>
          </p:cNvPr>
          <p:cNvSpPr txBox="1"/>
          <p:nvPr/>
        </p:nvSpPr>
        <p:spPr>
          <a:xfrm>
            <a:off x="479625" y="1645692"/>
            <a:ext cx="6606497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PE" sz="25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Operaciones combinadas de vectores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D6F24776-88DF-6CB4-2F45-CAD14E0C7FA5}"/>
                  </a:ext>
                </a:extLst>
              </p:cNvPr>
              <p:cNvSpPr txBox="1"/>
              <p:nvPr/>
            </p:nvSpPr>
            <p:spPr>
              <a:xfrm>
                <a:off x="1258600" y="3982288"/>
                <a:ext cx="434009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4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Symbol" pitchFamily="18" charset="2"/>
                        </a:rPr>
                        <m:t>2</m:t>
                      </m:r>
                      <m:acc>
                        <m:accPr>
                          <m:chr m:val="⃗"/>
                          <m:ctrlPr>
                            <a:rPr lang="es-PE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</m:ctrlPr>
                        </m:accPr>
                        <m:e>
                          <m:r>
                            <a:rPr lang="es-419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𝑢</m:t>
                          </m:r>
                        </m:e>
                      </m:acc>
                      <m:r>
                        <a:rPr lang="es-419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Symbol" pitchFamily="18" charset="2"/>
                        </a:rPr>
                        <m:t>+</m:t>
                      </m:r>
                      <m:r>
                        <a:rPr lang="es-419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Symbol" pitchFamily="18" charset="2"/>
                        </a:rPr>
                        <m:t>5</m:t>
                      </m:r>
                      <m:acc>
                        <m:accPr>
                          <m:chr m:val="⃗"/>
                          <m:ctrlPr>
                            <a:rPr lang="es-PE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</m:ctrlPr>
                        </m:accPr>
                        <m:e>
                          <m:r>
                            <a:rPr lang="es-E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𝑣</m:t>
                          </m:r>
                        </m:e>
                      </m:acc>
                      <m:r>
                        <a:rPr lang="es-419" sz="24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Symbol" pitchFamily="18" charset="2"/>
                        </a:rPr>
                        <m:t>=</m:t>
                      </m:r>
                      <m:r>
                        <a:rPr lang="es-419" sz="24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Symbol" pitchFamily="18" charset="2"/>
                        </a:rPr>
                        <m:t>2</m:t>
                      </m:r>
                      <m:d>
                        <m:dPr>
                          <m:ctrlPr>
                            <a:rPr lang="es-E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a:rPr lang="es-419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4</m:t>
                          </m:r>
                          <m:r>
                            <a:rPr lang="es-E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;</m:t>
                          </m:r>
                          <m:r>
                            <a:rPr lang="es-419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7</m:t>
                          </m:r>
                        </m:e>
                      </m:d>
                      <m:r>
                        <a:rPr lang="es-419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Symbol" pitchFamily="18" charset="2"/>
                        </a:rPr>
                        <m:t>+</m:t>
                      </m:r>
                      <m:r>
                        <a:rPr lang="es-419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Symbol" pitchFamily="18" charset="2"/>
                        </a:rPr>
                        <m:t>5</m:t>
                      </m:r>
                      <m:d>
                        <m:dPr>
                          <m:ctrlPr>
                            <a:rPr lang="es-E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a:rPr lang="es-419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−</m:t>
                          </m:r>
                          <m:r>
                            <a:rPr lang="es-419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2</m:t>
                          </m:r>
                          <m:r>
                            <a:rPr lang="es-E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;</m:t>
                          </m:r>
                          <m:r>
                            <a:rPr lang="es-419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s-PE" sz="2400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D6F24776-88DF-6CB4-2F45-CAD14E0C7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600" y="3982288"/>
                <a:ext cx="4340095" cy="461665"/>
              </a:xfrm>
              <a:prstGeom prst="rect">
                <a:avLst/>
              </a:prstGeom>
              <a:blipFill>
                <a:blip r:embed="rId3"/>
                <a:stretch>
                  <a:fillRect t="-1973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C72EE095-6735-390B-320D-D14B543AD929}"/>
                  </a:ext>
                </a:extLst>
              </p:cNvPr>
              <p:cNvSpPr txBox="1"/>
              <p:nvPr/>
            </p:nvSpPr>
            <p:spPr>
              <a:xfrm>
                <a:off x="1136278" y="5392899"/>
                <a:ext cx="33253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400" b="1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Symbol" pitchFamily="18" charset="2"/>
                        </a:rPr>
                        <m:t>𝟐</m:t>
                      </m:r>
                      <m:acc>
                        <m:accPr>
                          <m:chr m:val="⃗"/>
                          <m:ctrlPr>
                            <a:rPr lang="es-PE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</m:ctrlPr>
                        </m:accPr>
                        <m:e>
                          <m:r>
                            <a:rPr lang="es-419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𝒖</m:t>
                          </m:r>
                        </m:e>
                      </m:acc>
                      <m:r>
                        <a:rPr lang="es-419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Symbol" pitchFamily="18" charset="2"/>
                        </a:rPr>
                        <m:t>+</m:t>
                      </m:r>
                      <m:r>
                        <a:rPr lang="es-419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Symbol" pitchFamily="18" charset="2"/>
                        </a:rPr>
                        <m:t>𝟓</m:t>
                      </m:r>
                      <m:acc>
                        <m:accPr>
                          <m:chr m:val="⃗"/>
                          <m:ctrlPr>
                            <a:rPr lang="es-PE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</m:ctrlPr>
                        </m:accPr>
                        <m:e>
                          <m:r>
                            <a:rPr lang="es-E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𝒗</m:t>
                          </m:r>
                        </m:e>
                      </m:acc>
                      <m:r>
                        <a:rPr lang="es-419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Symbol" pitchFamily="18" charset="2"/>
                        </a:rPr>
                        <m:t>=</m:t>
                      </m:r>
                      <m:d>
                        <m:dPr>
                          <m:ctrlPr>
                            <a:rPr lang="es-E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a:rPr lang="es-419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−</m:t>
                          </m:r>
                          <m:r>
                            <a:rPr lang="es-419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𝟐</m:t>
                          </m:r>
                          <m:r>
                            <a:rPr lang="es-E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;</m:t>
                          </m:r>
                          <m:r>
                            <a:rPr lang="es-419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𝟐𝟗</m:t>
                          </m:r>
                        </m:e>
                      </m:d>
                    </m:oMath>
                  </m:oMathPara>
                </a14:m>
                <a:endParaRPr lang="es-PE" sz="2400" b="1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C72EE095-6735-390B-320D-D14B543AD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278" y="5392899"/>
                <a:ext cx="3325363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899AB01-419A-D4D9-5E75-6E9B23CE6966}"/>
                  </a:ext>
                </a:extLst>
              </p:cNvPr>
              <p:cNvSpPr txBox="1"/>
              <p:nvPr/>
            </p:nvSpPr>
            <p:spPr>
              <a:xfrm>
                <a:off x="1258600" y="4683412"/>
                <a:ext cx="442220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4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Symbol" pitchFamily="18" charset="2"/>
                        </a:rPr>
                        <m:t>2</m:t>
                      </m:r>
                      <m:acc>
                        <m:accPr>
                          <m:chr m:val="⃗"/>
                          <m:ctrlPr>
                            <a:rPr lang="es-PE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</m:ctrlPr>
                        </m:accPr>
                        <m:e>
                          <m:r>
                            <a:rPr lang="es-419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𝑢</m:t>
                          </m:r>
                        </m:e>
                      </m:acc>
                      <m:r>
                        <a:rPr lang="es-419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Symbol" pitchFamily="18" charset="2"/>
                        </a:rPr>
                        <m:t>+</m:t>
                      </m:r>
                      <m:r>
                        <a:rPr lang="es-419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Symbol" pitchFamily="18" charset="2"/>
                        </a:rPr>
                        <m:t>5</m:t>
                      </m:r>
                      <m:acc>
                        <m:accPr>
                          <m:chr m:val="⃗"/>
                          <m:ctrlPr>
                            <a:rPr lang="es-PE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</m:ctrlPr>
                        </m:accPr>
                        <m:e>
                          <m:r>
                            <a:rPr lang="es-E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𝑣</m:t>
                          </m:r>
                        </m:e>
                      </m:acc>
                      <m:r>
                        <a:rPr lang="es-419" sz="24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Symbol" pitchFamily="18" charset="2"/>
                        </a:rPr>
                        <m:t>=</m:t>
                      </m:r>
                      <m:d>
                        <m:dPr>
                          <m:ctrlPr>
                            <a:rPr lang="es-E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a:rPr lang="es-419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8</m:t>
                          </m:r>
                          <m:r>
                            <a:rPr lang="es-E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;</m:t>
                          </m:r>
                          <m:r>
                            <a:rPr lang="es-419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14</m:t>
                          </m:r>
                        </m:e>
                      </m:d>
                      <m:r>
                        <a:rPr lang="es-419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Symbol" pitchFamily="18" charset="2"/>
                        </a:rPr>
                        <m:t>+</m:t>
                      </m:r>
                      <m:d>
                        <m:dPr>
                          <m:ctrlPr>
                            <a:rPr lang="es-E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a:rPr lang="es-419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−</m:t>
                          </m:r>
                          <m:r>
                            <a:rPr lang="es-419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10</m:t>
                          </m:r>
                          <m:r>
                            <a:rPr lang="es-E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;</m:t>
                          </m:r>
                          <m:r>
                            <a:rPr lang="es-419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15</m:t>
                          </m:r>
                        </m:e>
                      </m:d>
                    </m:oMath>
                  </m:oMathPara>
                </a14:m>
                <a:endParaRPr lang="es-PE" sz="2400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899AB01-419A-D4D9-5E75-6E9B23CE6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600" y="4683412"/>
                <a:ext cx="4422203" cy="461665"/>
              </a:xfrm>
              <a:prstGeom prst="rect">
                <a:avLst/>
              </a:prstGeom>
              <a:blipFill>
                <a:blip r:embed="rId5"/>
                <a:stretch>
                  <a:fillRect t="-1973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856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2534</TotalTime>
  <Words>1538</Words>
  <Application>Microsoft Office PowerPoint</Application>
  <PresentationFormat>Panorámica</PresentationFormat>
  <Paragraphs>226</Paragraphs>
  <Slides>33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40" baseType="lpstr">
      <vt:lpstr>Arial</vt:lpstr>
      <vt:lpstr>Arial Narrow</vt:lpstr>
      <vt:lpstr>Calibri</vt:lpstr>
      <vt:lpstr>Cambria Math</vt:lpstr>
      <vt:lpstr>Times New Roman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user</cp:lastModifiedBy>
  <cp:revision>180</cp:revision>
  <dcterms:created xsi:type="dcterms:W3CDTF">2022-02-18T20:59:25Z</dcterms:created>
  <dcterms:modified xsi:type="dcterms:W3CDTF">2024-08-13T21:15:10Z</dcterms:modified>
</cp:coreProperties>
</file>