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1" r:id="rId4"/>
    <p:sldId id="519" r:id="rId5"/>
    <p:sldId id="463" r:id="rId6"/>
    <p:sldId id="487" r:id="rId7"/>
    <p:sldId id="495" r:id="rId8"/>
    <p:sldId id="529" r:id="rId9"/>
    <p:sldId id="512" r:id="rId10"/>
    <p:sldId id="497" r:id="rId11"/>
    <p:sldId id="496" r:id="rId12"/>
    <p:sldId id="528" r:id="rId13"/>
    <p:sldId id="513" r:id="rId14"/>
    <p:sldId id="514" r:id="rId15"/>
    <p:sldId id="520" r:id="rId16"/>
    <p:sldId id="505" r:id="rId17"/>
    <p:sldId id="516" r:id="rId18"/>
    <p:sldId id="517" r:id="rId19"/>
    <p:sldId id="518" r:id="rId20"/>
    <p:sldId id="508" r:id="rId21"/>
    <p:sldId id="503" r:id="rId22"/>
    <p:sldId id="506" r:id="rId23"/>
    <p:sldId id="502" r:id="rId24"/>
    <p:sldId id="525" r:id="rId25"/>
    <p:sldId id="522" r:id="rId26"/>
    <p:sldId id="521" r:id="rId27"/>
    <p:sldId id="501" r:id="rId28"/>
    <p:sldId id="523" r:id="rId29"/>
    <p:sldId id="526" r:id="rId30"/>
    <p:sldId id="527" r:id="rId31"/>
    <p:sldId id="524" r:id="rId32"/>
    <p:sldId id="344" r:id="rId33"/>
    <p:sldId id="441" r:id="rId34"/>
    <p:sldId id="44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AD0000"/>
    <a:srgbClr val="0000FF"/>
    <a:srgbClr val="035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/>
    <p:restoredTop sz="95781"/>
  </p:normalViewPr>
  <p:slideViewPr>
    <p:cSldViewPr snapToGrid="0" snapToObjects="1">
      <p:cViewPr varScale="1">
        <p:scale>
          <a:sx n="85" d="100"/>
          <a:sy n="85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9140F5E-EA0D-8648-9533-1AA0A4B3AD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A1CBFE-84B4-E74C-AB51-14A96CE331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96F47-AA95-9D48-8A1D-1E0C38E6A5BF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C65172-0614-ED4F-A279-6FA01E46BC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FED7A2-2515-9646-95B9-E6AC865E5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95D48-4B9B-D140-A5E2-A4F10C9299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06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1:01:53.8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1:01:56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4746F-106C-4D19-829A-56EC02F3F7F6}" type="datetimeFigureOut">
              <a:rPr lang="es-PE" smtClean="0"/>
              <a:t>18/08/2024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7DF45-6672-407C-B61A-2A22A9B580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os almacenados 6">
            <a:extLst>
              <a:ext uri="{FF2B5EF4-FFF2-40B4-BE49-F238E27FC236}">
                <a16:creationId xmlns:a16="http://schemas.microsoft.com/office/drawing/2014/main" id="{DED513DC-4DE3-D24D-BCAD-D48D257091F3}"/>
              </a:ext>
            </a:extLst>
          </p:cNvPr>
          <p:cNvSpPr/>
          <p:nvPr userDrawn="1"/>
        </p:nvSpPr>
        <p:spPr>
          <a:xfrm rot="10800000">
            <a:off x="5230175" y="1600200"/>
            <a:ext cx="6642737" cy="3451860"/>
          </a:xfrm>
          <a:prstGeom prst="flowChartOnlineStorage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454" y="1851660"/>
            <a:ext cx="4537710" cy="157734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20CEC64-B695-B946-813E-BADA15109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8200" y="1029014"/>
            <a:ext cx="4719641" cy="4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47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4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587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6DD15-82A0-D74B-9EBA-652F5441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2071B3-207C-1E4F-BAE7-59DFC09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149059-A320-7047-9C87-8EEA2DC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04D42-C1AB-BC43-A1F1-36156561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0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Rectángulo 10">
            <a:extLst>
              <a:ext uri="{FF2B5EF4-FFF2-40B4-BE49-F238E27FC236}">
                <a16:creationId xmlns:a16="http://schemas.microsoft.com/office/drawing/2014/main" id="{B8239E9D-8B8C-DA41-858C-98442968D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080" y="1239846"/>
            <a:ext cx="11485840" cy="107867"/>
          </a:xfrm>
          <a:prstGeom prst="rect">
            <a:avLst/>
          </a:prstGeom>
          <a:solidFill>
            <a:srgbClr val="C00000"/>
          </a:solidFill>
          <a:ln w="3175" cap="rnd" algn="ctr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419" altLang="es-419" sz="2400">
              <a:solidFill>
                <a:srgbClr val="000044"/>
              </a:solidFill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0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061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33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7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38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061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49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8CDC-48B1-D04B-BD3F-9370A81F5114}" type="datetimeFigureOut">
              <a:rPr lang="es-ES_tradnl" smtClean="0"/>
              <a:t>18/08/2024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5385-B284-EA4F-9974-7221177F766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6BFE09-96D3-064E-A2AF-DA1492418C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0020" y="116205"/>
            <a:ext cx="691816" cy="8324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B74185-479F-3248-B15F-6DCA46037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77" b="91975" l="10000" r="90000">
                        <a14:foregroundMark x1="71667" y1="70988" x2="71667" y2="70988"/>
                        <a14:foregroundMark x1="52778" y1="83951" x2="52778" y2="83951"/>
                        <a14:foregroundMark x1="31944" y1="73868" x2="31944" y2="73868"/>
                        <a14:foregroundMark x1="47778" y1="87860" x2="47778" y2="87860"/>
                        <a14:foregroundMark x1="37500" y1="86214" x2="37500" y2="86214"/>
                        <a14:foregroundMark x1="59722" y1="85802" x2="59722" y2="85802"/>
                        <a14:foregroundMark x1="56528" y1="87037" x2="56528" y2="87037"/>
                        <a14:foregroundMark x1="42083" y1="85802" x2="42083" y2="85802"/>
                        <a14:foregroundMark x1="53333" y1="87449" x2="53333" y2="87449"/>
                        <a14:foregroundMark x1="54722" y1="86831" x2="54722" y2="86831"/>
                        <a14:backgroundMark x1="49861" y1="78189" x2="49861" y2="78189"/>
                        <a14:backgroundMark x1="66667" y1="60905" x2="66667" y2="60905"/>
                        <a14:backgroundMark x1="42361" y1="16049" x2="42361" y2="16049"/>
                        <a14:backgroundMark x1="54444" y1="15226" x2="54444" y2="15226"/>
                        <a14:backgroundMark x1="33472" y1="63169" x2="33472" y2="63169"/>
                        <a14:backgroundMark x1="40556" y1="12963" x2="40556" y2="12963"/>
                        <a14:backgroundMark x1="43194" y1="14609" x2="43194" y2="14609"/>
                        <a14:backgroundMark x1="43194" y1="14609" x2="43194" y2="14609"/>
                        <a14:backgroundMark x1="43194" y1="14609" x2="43194" y2="14609"/>
                        <a14:backgroundMark x1="40278" y1="16049" x2="40278" y2="16049"/>
                        <a14:backgroundMark x1="40278" y1="16049" x2="40278" y2="16049"/>
                        <a14:backgroundMark x1="40278" y1="16049" x2="40278" y2="16049"/>
                        <a14:backgroundMark x1="36944" y1="23251" x2="36944" y2="23251"/>
                        <a14:backgroundMark x1="36944" y1="23251" x2="36944" y2="23251"/>
                        <a14:backgroundMark x1="36944" y1="23251" x2="36944" y2="23251"/>
                        <a14:backgroundMark x1="36944" y1="23251" x2="36944" y2="23251"/>
                        <a14:backgroundMark x1="39583" y1="17284" x2="36944" y2="22840"/>
                        <a14:backgroundMark x1="36250" y1="24074" x2="35417" y2="29424"/>
                        <a14:backgroundMark x1="53889" y1="16872" x2="59722" y2="18313"/>
                        <a14:backgroundMark x1="59583" y1="25926" x2="60833" y2="30041"/>
                        <a14:backgroundMark x1="59722" y1="40329" x2="58056" y2="47119"/>
                        <a14:backgroundMark x1="56250" y1="53292" x2="54861" y2="48765"/>
                        <a14:backgroundMark x1="51528" y1="52469" x2="49028" y2="51646"/>
                        <a14:backgroundMark x1="49861" y1="56379" x2="49028" y2="58848"/>
                        <a14:backgroundMark x1="46250" y1="54321" x2="43194" y2="52058"/>
                        <a14:backgroundMark x1="41111" y1="56379" x2="38333" y2="47942"/>
                        <a14:backgroundMark x1="38056" y1="46502" x2="35694" y2="36626"/>
                        <a14:backgroundMark x1="24167" y1="57819" x2="37500" y2="66049"/>
                        <a14:backgroundMark x1="38472" y1="71399" x2="49306" y2="80247"/>
                        <a14:backgroundMark x1="42639" y1="65432" x2="42639" y2="65432"/>
                        <a14:backgroundMark x1="62371" y1="64504" x2="62371" y2="64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30" r="17551"/>
          <a:stretch/>
        </p:blipFill>
        <p:spPr>
          <a:xfrm>
            <a:off x="11109960" y="-14287"/>
            <a:ext cx="1070610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9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82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6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1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1.png"/><Relationship Id="rId7" Type="http://schemas.openxmlformats.org/officeDocument/2006/relationships/image" Target="../media/image63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1.png"/><Relationship Id="rId5" Type="http://schemas.openxmlformats.org/officeDocument/2006/relationships/image" Target="../media/image621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png"/><Relationship Id="rId3" Type="http://schemas.openxmlformats.org/officeDocument/2006/relationships/image" Target="../media/image641.png"/><Relationship Id="rId7" Type="http://schemas.openxmlformats.org/officeDocument/2006/relationships/image" Target="../media/image600.png"/><Relationship Id="rId12" Type="http://schemas.openxmlformats.org/officeDocument/2006/relationships/image" Target="../media/image6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11" Type="http://schemas.openxmlformats.org/officeDocument/2006/relationships/image" Target="../media/image76.png"/><Relationship Id="rId5" Type="http://schemas.openxmlformats.org/officeDocument/2006/relationships/image" Target="../media/image630.png"/><Relationship Id="rId10" Type="http://schemas.openxmlformats.org/officeDocument/2006/relationships/image" Target="../media/image75.png"/><Relationship Id="rId4" Type="http://schemas.openxmlformats.org/officeDocument/2006/relationships/image" Target="../media/image511.png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10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BB355C3-64A1-B84F-9CDE-A9C5BDF731B4}"/>
                  </a:ext>
                </a:extLst>
              </p14:cNvPr>
              <p14:cNvContentPartPr/>
              <p14:nvPr/>
            </p14:nvContentPartPr>
            <p14:xfrm>
              <a:off x="3701160" y="3984608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9BB355C3-64A1-B84F-9CDE-A9C5BDF73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520" y="387660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AA97277-E29A-B848-A139-63F625D96EA9}"/>
                  </a:ext>
                </a:extLst>
              </p14:cNvPr>
              <p14:cNvContentPartPr/>
              <p14:nvPr/>
            </p14:nvContentPartPr>
            <p14:xfrm>
              <a:off x="4097160" y="5280608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EAA97277-E29A-B848-A139-63F625D96E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9160" y="517296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2 Rectángulo">
            <a:extLst>
              <a:ext uri="{FF2B5EF4-FFF2-40B4-BE49-F238E27FC236}">
                <a16:creationId xmlns:a16="http://schemas.microsoft.com/office/drawing/2014/main" id="{9F16C052-8515-9E49-8B9E-51ACDC34EE33}"/>
              </a:ext>
            </a:extLst>
          </p:cNvPr>
          <p:cNvSpPr/>
          <p:nvPr/>
        </p:nvSpPr>
        <p:spPr>
          <a:xfrm>
            <a:off x="6232512" y="3984608"/>
            <a:ext cx="4515939" cy="369322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 lvl="0" algn="r"/>
            <a:r>
              <a:rPr lang="es-PE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 Jesus Alvarado Huayhuaz</a:t>
            </a:r>
          </a:p>
        </p:txBody>
      </p:sp>
      <p:sp>
        <p:nvSpPr>
          <p:cNvPr id="8" name="4 Rectángulo redondeado">
            <a:extLst>
              <a:ext uri="{FF2B5EF4-FFF2-40B4-BE49-F238E27FC236}">
                <a16:creationId xmlns:a16="http://schemas.microsoft.com/office/drawing/2014/main" id="{E1A64A94-2414-2846-BF84-D6B4E07D92CF}"/>
              </a:ext>
            </a:extLst>
          </p:cNvPr>
          <p:cNvSpPr/>
          <p:nvPr/>
        </p:nvSpPr>
        <p:spPr>
          <a:xfrm>
            <a:off x="6635503" y="2348880"/>
            <a:ext cx="4536504" cy="720080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s-419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FÍSICA GENERAL</a:t>
            </a:r>
            <a:endParaRPr lang="es-P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3 Rectángulo">
            <a:extLst>
              <a:ext uri="{FF2B5EF4-FFF2-40B4-BE49-F238E27FC236}">
                <a16:creationId xmlns:a16="http://schemas.microsoft.com/office/drawing/2014/main" id="{FDA15248-0847-B44E-93F4-F7CE5576B236}"/>
              </a:ext>
            </a:extLst>
          </p:cNvPr>
          <p:cNvSpPr/>
          <p:nvPr/>
        </p:nvSpPr>
        <p:spPr>
          <a:xfrm>
            <a:off x="7969043" y="2003649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ASIGNATURA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86BCFAD-F67B-4948-B68F-4B0F1EF7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07" y="5843883"/>
            <a:ext cx="2520280" cy="83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0" dirty="0">
                <a:solidFill>
                  <a:srgbClr val="FF0000"/>
                </a:solidFill>
                <a:latin typeface="+mj-lt"/>
              </a:rPr>
              <a:t>A</a:t>
            </a:r>
            <a:r>
              <a:rPr lang="es-419" sz="2600" b="0" dirty="0" err="1">
                <a:solidFill>
                  <a:srgbClr val="FF0000"/>
                </a:solidFill>
                <a:latin typeface="+mj-lt"/>
              </a:rPr>
              <a:t>gosto</a:t>
            </a:r>
            <a:r>
              <a:rPr lang="en-GB" sz="2600" b="0" dirty="0">
                <a:solidFill>
                  <a:srgbClr val="FF0000"/>
                </a:solidFill>
                <a:latin typeface="+mj-lt"/>
              </a:rPr>
              <a:t> 2024</a:t>
            </a:r>
          </a:p>
          <a:p>
            <a:pPr algn="ctr">
              <a:lnSpc>
                <a:spcPct val="70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dirty="0" err="1">
                <a:solidFill>
                  <a:srgbClr val="FF0000"/>
                </a:solidFill>
                <a:latin typeface="+mj-lt"/>
              </a:rPr>
              <a:t>Sesión</a:t>
            </a:r>
            <a:r>
              <a:rPr lang="en-GB" sz="2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s-419" sz="2600" dirty="0">
                <a:solidFill>
                  <a:srgbClr val="FF0000"/>
                </a:solidFill>
                <a:latin typeface="+mj-lt"/>
              </a:rPr>
              <a:t>03</a:t>
            </a:r>
            <a:endParaRPr lang="en-GB" sz="2600" b="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2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6E2654C-79E3-5843-B2E8-0D0D8BEF83F1}"/>
              </a:ext>
            </a:extLst>
          </p:cNvPr>
          <p:cNvSpPr txBox="1"/>
          <p:nvPr/>
        </p:nvSpPr>
        <p:spPr>
          <a:xfrm>
            <a:off x="250825" y="1529654"/>
            <a:ext cx="203489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01" y="2863273"/>
            <a:ext cx="6321018" cy="32755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F22C93F-92FF-D30E-F875-2B43A5B10243}"/>
              </a:ext>
            </a:extLst>
          </p:cNvPr>
          <p:cNvSpPr txBox="1"/>
          <p:nvPr/>
        </p:nvSpPr>
        <p:spPr>
          <a:xfrm>
            <a:off x="1433079" y="1983383"/>
            <a:ext cx="11510010" cy="56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Hall</a:t>
            </a:r>
            <a:r>
              <a:rPr lang="es-419" sz="25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las tensiones en los cables que sostienen el semáforo de la figura</a:t>
            </a:r>
            <a:r>
              <a:rPr lang="es-PE" sz="2800" spc="-10" dirty="0">
                <a:solidFill>
                  <a:srgbClr val="1F497C"/>
                </a:solidFill>
                <a:latin typeface="Arial" panose="020B0604020202020204" pitchFamily="34" charset="0"/>
                <a:cs typeface="Calibri"/>
              </a:rPr>
              <a:t>.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398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2592704" y="5448830"/>
            <a:ext cx="700659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La</a:t>
            </a:r>
            <a:r>
              <a:rPr sz="2400" b="1" spc="9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suma</a:t>
            </a:r>
            <a:r>
              <a:rPr sz="2400" b="1" spc="9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de</a:t>
            </a:r>
            <a:r>
              <a:rPr sz="2400" b="1" spc="9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los</a:t>
            </a:r>
            <a:r>
              <a:rPr sz="2400" b="1" spc="9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vectores</a:t>
            </a:r>
            <a:r>
              <a:rPr sz="2400" b="1" spc="9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hacia</a:t>
            </a:r>
            <a:r>
              <a:rPr sz="2400" b="1" spc="9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arriba</a:t>
            </a:r>
            <a:r>
              <a:rPr sz="2400" b="1" spc="9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es</a:t>
            </a:r>
            <a:r>
              <a:rPr sz="2400" b="1" spc="9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igual</a:t>
            </a:r>
            <a:r>
              <a:rPr sz="2400" b="1" spc="9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a</a:t>
            </a:r>
            <a:r>
              <a:rPr sz="2400" b="1" spc="9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la</a:t>
            </a:r>
            <a:r>
              <a:rPr sz="2400" b="1" spc="9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1F497C"/>
                </a:solidFill>
                <a:latin typeface="Calibri"/>
                <a:cs typeface="Calibri"/>
              </a:rPr>
              <a:t>suma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de</a:t>
            </a:r>
            <a:r>
              <a:rPr sz="2400" b="1" spc="-5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los</a:t>
            </a:r>
            <a:r>
              <a:rPr sz="2400" b="1" spc="-3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vectores</a:t>
            </a:r>
            <a:r>
              <a:rPr sz="2400" b="1" spc="-2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hacia</a:t>
            </a:r>
            <a:r>
              <a:rPr sz="2400" b="1" spc="-3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97C"/>
                </a:solidFill>
                <a:latin typeface="Calibri"/>
                <a:cs typeface="Calibri"/>
              </a:rPr>
              <a:t>abajo.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b="1" dirty="0">
                <a:solidFill>
                  <a:srgbClr val="1F497C"/>
                </a:solidFill>
                <a:latin typeface="Symbol"/>
                <a:cs typeface="Symbol"/>
              </a:rPr>
              <a:t>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F</a:t>
            </a:r>
            <a:r>
              <a:rPr sz="2400" b="1" spc="-3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0,</a:t>
            </a:r>
            <a:r>
              <a:rPr sz="2400" b="1" spc="-2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y</a:t>
            </a:r>
            <a:r>
              <a:rPr sz="2400" b="1" spc="-2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la</a:t>
            </a:r>
            <a:r>
              <a:rPr sz="2400" b="1" spc="-1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tabla</a:t>
            </a:r>
            <a:r>
              <a:rPr sz="2400" b="1" spc="-10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está</a:t>
            </a:r>
            <a:r>
              <a:rPr sz="2400" b="1" spc="-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97C"/>
                </a:solidFill>
                <a:latin typeface="Calibri"/>
                <a:cs typeface="Calibri"/>
              </a:rPr>
              <a:t>en</a:t>
            </a:r>
            <a:r>
              <a:rPr sz="2400" b="1" spc="-15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97C"/>
                </a:solidFill>
                <a:latin typeface="Calibri"/>
                <a:cs typeface="Calibri"/>
              </a:rPr>
              <a:t>equilibrio.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9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5582" y="1446045"/>
            <a:ext cx="6867143" cy="400278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A25C02F-B6D1-9C81-3295-DB3D0979C7FE}"/>
              </a:ext>
            </a:extLst>
          </p:cNvPr>
          <p:cNvSpPr txBox="1"/>
          <p:nvPr/>
        </p:nvSpPr>
        <p:spPr>
          <a:xfrm>
            <a:off x="1707206" y="495043"/>
            <a:ext cx="8777587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Equilibrio de traslación con fuerzas NO concurrentes</a:t>
            </a:r>
            <a:endParaRPr lang="es-PE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447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1715CDDE-53CF-E8F8-0B21-339A803F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83" y="1596307"/>
            <a:ext cx="1861905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3: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F56A6D-CEE7-BFF9-BA75-14CF5C066E59}"/>
                  </a:ext>
                </a:extLst>
              </p:cNvPr>
              <p:cNvSpPr txBox="1"/>
              <p:nvPr/>
            </p:nvSpPr>
            <p:spPr>
              <a:xfrm>
                <a:off x="470338" y="2294278"/>
                <a:ext cx="3233933" cy="2967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En esta barra en equilibrio, hall</a:t>
                </a:r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la magnitud de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mide 45 N y en el apoyo hay una reacción de 80 N</a:t>
                </a:r>
                <a:r>
                  <a:rPr lang="es-PE" sz="2800" spc="-10" dirty="0">
                    <a:solidFill>
                      <a:srgbClr val="1F497C"/>
                    </a:solidFill>
                    <a:latin typeface="Arial" panose="020B0604020202020204" pitchFamily="34" charset="0"/>
                    <a:cs typeface="Calibri"/>
                  </a:rPr>
                  <a:t>.</a:t>
                </a:r>
                <a:r>
                  <a:rPr lang="es-PE" sz="2800" dirty="0"/>
                  <a:t> 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F56A6D-CEE7-BFF9-BA75-14CF5C066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38" y="2294278"/>
                <a:ext cx="3233933" cy="2967415"/>
              </a:xfrm>
              <a:prstGeom prst="rect">
                <a:avLst/>
              </a:prstGeom>
              <a:blipFill>
                <a:blip r:embed="rId2"/>
                <a:stretch>
                  <a:fillRect l="-3013" t="-411" r="-3013" b="-43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8E271AE-D5A2-DB67-8141-50828188B44C}"/>
              </a:ext>
            </a:extLst>
          </p:cNvPr>
          <p:cNvSpPr txBox="1"/>
          <p:nvPr/>
        </p:nvSpPr>
        <p:spPr>
          <a:xfrm>
            <a:off x="4443595" y="4416452"/>
            <a:ext cx="5767206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Solución: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(Por primera condición de equilibrio)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24FE13-679E-E7D2-204A-156BD8835B9D}"/>
                  </a:ext>
                </a:extLst>
              </p:cNvPr>
              <p:cNvSpPr txBox="1"/>
              <p:nvPr/>
            </p:nvSpPr>
            <p:spPr>
              <a:xfrm>
                <a:off x="3844316" y="4993431"/>
                <a:ext cx="2424525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PE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24FE13-679E-E7D2-204A-156BD8835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16" y="4993431"/>
                <a:ext cx="242452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FDFC338-D517-7A1C-68EF-5C8973CB41C9}"/>
                  </a:ext>
                </a:extLst>
              </p:cNvPr>
              <p:cNvSpPr txBox="1"/>
              <p:nvPr/>
            </p:nvSpPr>
            <p:spPr>
              <a:xfrm>
                <a:off x="6807707" y="4900327"/>
                <a:ext cx="31063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+80</m:t>
                      </m:r>
                      <m:r>
                        <a:rPr lang="es-PE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FDFC338-D517-7A1C-68EF-5C8973CB4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707" y="4900327"/>
                <a:ext cx="31063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0078BB7-5CB0-2C8D-357A-12D2D9149F04}"/>
                  </a:ext>
                </a:extLst>
              </p:cNvPr>
              <p:cNvSpPr txBox="1"/>
              <p:nvPr/>
            </p:nvSpPr>
            <p:spPr>
              <a:xfrm>
                <a:off x="7136570" y="5412768"/>
                <a:ext cx="22320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+45=80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0078BB7-5CB0-2C8D-357A-12D2D9149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70" y="5412768"/>
                <a:ext cx="223201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04F46E4-9FC5-418C-65E0-32207AF76581}"/>
                  </a:ext>
                </a:extLst>
              </p:cNvPr>
              <p:cNvSpPr txBox="1"/>
              <p:nvPr/>
            </p:nvSpPr>
            <p:spPr>
              <a:xfrm>
                <a:off x="7554218" y="5988271"/>
                <a:ext cx="16132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419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419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1" i="1" smtClean="0">
                          <a:latin typeface="Cambria Math" panose="02040503050406030204" pitchFamily="18" charset="0"/>
                        </a:rPr>
                        <m:t>𝟑𝟓</m:t>
                      </m:r>
                      <m:r>
                        <a:rPr lang="es-419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sz="2400" b="1" i="0" smtClean="0">
                          <a:latin typeface="Cambria Math" panose="02040503050406030204" pitchFamily="18" charset="0"/>
                        </a:rPr>
                        <m:t>𝐍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04F46E4-9FC5-418C-65E0-32207AF7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218" y="5988271"/>
                <a:ext cx="161329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9495B8E-73F7-0A12-566E-BBD9F4DE17A4}"/>
                  </a:ext>
                </a:extLst>
              </p:cNvPr>
              <p:cNvSpPr txBox="1"/>
              <p:nvPr/>
            </p:nvSpPr>
            <p:spPr>
              <a:xfrm>
                <a:off x="6096000" y="5251323"/>
                <a:ext cx="90052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419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9495B8E-73F7-0A12-566E-BBD9F4DE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51323"/>
                <a:ext cx="9005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285E732E-195A-61CC-44BC-9775A7CF9531}"/>
              </a:ext>
            </a:extLst>
          </p:cNvPr>
          <p:cNvGrpSpPr/>
          <p:nvPr/>
        </p:nvGrpSpPr>
        <p:grpSpPr>
          <a:xfrm>
            <a:off x="4656708" y="1857659"/>
            <a:ext cx="7064954" cy="2207797"/>
            <a:chOff x="4656708" y="1857659"/>
            <a:chExt cx="7064954" cy="2207797"/>
          </a:xfrm>
        </p:grpSpPr>
        <p:pic>
          <p:nvPicPr>
            <p:cNvPr id="5" name="Picture 2" descr="Equilibrio Estático en Barras Horizontales | Calculisto - Resúmenes y  Clases de Cálculo">
              <a:extLst>
                <a:ext uri="{FF2B5EF4-FFF2-40B4-BE49-F238E27FC236}">
                  <a16:creationId xmlns:a16="http://schemas.microsoft.com/office/drawing/2014/main" id="{F63257C1-0F85-C27A-B68D-BAAE02E6B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56708" y="1857659"/>
              <a:ext cx="7064954" cy="2207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3F7493BD-46C2-6E4D-AC5E-ECB3C4C66BDF}"/>
                </a:ext>
              </a:extLst>
            </p:cNvPr>
            <p:cNvGrpSpPr/>
            <p:nvPr/>
          </p:nvGrpSpPr>
          <p:grpSpPr>
            <a:xfrm>
              <a:off x="7547811" y="1959182"/>
              <a:ext cx="417095" cy="1010653"/>
              <a:chOff x="7547811" y="1959182"/>
              <a:chExt cx="417095" cy="1010653"/>
            </a:xfrm>
          </p:grpSpPr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F8DABC88-6053-442E-791C-95E2C3D6D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7813" y="1959182"/>
                <a:ext cx="0" cy="10106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D19BBAC-B298-5D3C-E7A8-52C6A60B876E}"/>
                  </a:ext>
                </a:extLst>
              </p:cNvPr>
              <p:cNvSpPr txBox="1"/>
              <p:nvPr/>
            </p:nvSpPr>
            <p:spPr>
              <a:xfrm>
                <a:off x="7547811" y="2294278"/>
                <a:ext cx="4170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s-PE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56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quilibrio Estático en Barras Horizontales | Calculisto - Resúmenes y  Clases de Cálculo">
            <a:extLst>
              <a:ext uri="{FF2B5EF4-FFF2-40B4-BE49-F238E27FC236}">
                <a16:creationId xmlns:a16="http://schemas.microsoft.com/office/drawing/2014/main" id="{A6C11E36-7D6E-420A-1287-92FD9464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922" y="2491702"/>
            <a:ext cx="10905066" cy="340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8864C04-4A70-EC3D-A2BF-1127265520B7}"/>
              </a:ext>
            </a:extLst>
          </p:cNvPr>
          <p:cNvSpPr txBox="1"/>
          <p:nvPr/>
        </p:nvSpPr>
        <p:spPr>
          <a:xfrm>
            <a:off x="643467" y="737003"/>
            <a:ext cx="2125114" cy="51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Actividad 2: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932EE7E-3FCF-DCCC-E779-D53A5B21266A}"/>
                  </a:ext>
                </a:extLst>
              </p:cNvPr>
              <p:cNvSpPr txBox="1"/>
              <p:nvPr/>
            </p:nvSpPr>
            <p:spPr>
              <a:xfrm>
                <a:off x="809922" y="1245684"/>
                <a:ext cx="10491066" cy="1077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En esta barra en equilibrio, hall</a:t>
                </a:r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la magnitud de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mide 20 N y en el apoyo hay una reacción de 50 N</a:t>
                </a:r>
                <a:r>
                  <a:rPr lang="es-PE" sz="2800" spc="-10" dirty="0">
                    <a:solidFill>
                      <a:srgbClr val="1F497C"/>
                    </a:solidFill>
                    <a:latin typeface="Arial" panose="020B0604020202020204" pitchFamily="34" charset="0"/>
                    <a:cs typeface="Calibri"/>
                  </a:rPr>
                  <a:t>.</a:t>
                </a:r>
                <a:r>
                  <a:rPr lang="es-PE" sz="2800" dirty="0"/>
                  <a:t> 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932EE7E-3FCF-DCCC-E779-D53A5B2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22" y="1245684"/>
                <a:ext cx="10491066" cy="1077283"/>
              </a:xfrm>
              <a:prstGeom prst="rect">
                <a:avLst/>
              </a:prstGeom>
              <a:blipFill>
                <a:blip r:embed="rId3"/>
                <a:stretch>
                  <a:fillRect l="-988" r="-930" b="-135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>
            <a:extLst>
              <a:ext uri="{FF2B5EF4-FFF2-40B4-BE49-F238E27FC236}">
                <a16:creationId xmlns:a16="http://schemas.microsoft.com/office/drawing/2014/main" id="{D3C74358-6EA7-C2D7-3978-F303FD555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032">
            <a:extLst>
              <a:ext uri="{FF2B5EF4-FFF2-40B4-BE49-F238E27FC236}">
                <a16:creationId xmlns:a16="http://schemas.microsoft.com/office/drawing/2014/main" id="{FA92C446-8B8C-AD60-C26C-E4DF99A89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quilibrio Estático en Barras Horizontales | Calculisto - Resúmenes y  Clases de Cálculo">
            <a:extLst>
              <a:ext uri="{FF2B5EF4-FFF2-40B4-BE49-F238E27FC236}">
                <a16:creationId xmlns:a16="http://schemas.microsoft.com/office/drawing/2014/main" id="{B2124A57-BF92-0CC6-819B-67F26C013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922" y="2491702"/>
            <a:ext cx="10905066" cy="340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DC3E54-A718-C137-C19D-DAFA1DDF0DC6}"/>
              </a:ext>
            </a:extLst>
          </p:cNvPr>
          <p:cNvSpPr txBox="1"/>
          <p:nvPr/>
        </p:nvSpPr>
        <p:spPr>
          <a:xfrm>
            <a:off x="643467" y="737003"/>
            <a:ext cx="2125114" cy="51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Actividad 3: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88A321-1E1D-A3A9-A980-5C115B9EEE2E}"/>
                  </a:ext>
                </a:extLst>
              </p:cNvPr>
              <p:cNvSpPr txBox="1"/>
              <p:nvPr/>
            </p:nvSpPr>
            <p:spPr>
              <a:xfrm>
                <a:off x="809922" y="1245684"/>
                <a:ext cx="10491066" cy="1077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En esta barra en equilibrio, hall</a:t>
                </a:r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la magnitud de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si esta fuerza mide el triple de la magnitud de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y en el apoyo hay una reacción de 60 N</a:t>
                </a:r>
                <a:r>
                  <a:rPr lang="es-PE" sz="2800" spc="-10" dirty="0">
                    <a:solidFill>
                      <a:srgbClr val="1F497C"/>
                    </a:solidFill>
                    <a:latin typeface="Arial" panose="020B0604020202020204" pitchFamily="34" charset="0"/>
                    <a:cs typeface="Calibri"/>
                  </a:rPr>
                  <a:t>.</a:t>
                </a:r>
                <a:r>
                  <a:rPr lang="es-PE" sz="2800" dirty="0"/>
                  <a:t> 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88A321-1E1D-A3A9-A980-5C115B9EE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22" y="1245684"/>
                <a:ext cx="10491066" cy="1077283"/>
              </a:xfrm>
              <a:prstGeom prst="rect">
                <a:avLst/>
              </a:prstGeom>
              <a:blipFill>
                <a:blip r:embed="rId3"/>
                <a:stretch>
                  <a:fillRect l="-988" r="-930" b="-135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6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956F476-847A-32F8-49C3-FE870088E3CD}"/>
              </a:ext>
            </a:extLst>
          </p:cNvPr>
          <p:cNvSpPr>
            <a:spLocks noGrp="1"/>
          </p:cNvSpPr>
          <p:nvPr/>
        </p:nvSpPr>
        <p:spPr>
          <a:xfrm>
            <a:off x="588818" y="17336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SEGUNDA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4400" b="1" dirty="0">
                <a:solidFill>
                  <a:srgbClr val="C00000"/>
                </a:solidFill>
              </a:rPr>
              <a:t>Torque o momento de fuerza</a:t>
            </a:r>
            <a:endParaRPr lang="es-P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078666E-507D-9D6B-EEBB-140792E036FB}"/>
              </a:ext>
            </a:extLst>
          </p:cNvPr>
          <p:cNvSpPr txBox="1"/>
          <p:nvPr/>
        </p:nvSpPr>
        <p:spPr>
          <a:xfrm>
            <a:off x="239395" y="1463028"/>
            <a:ext cx="11510010" cy="973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El torque lo podemos  como la capacidad de giro que tiene una fuerza aplicada sobre un objeto.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E611D5F9-F8D4-FA3A-C931-73DBC929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98" y="3086261"/>
            <a:ext cx="4416128" cy="23977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DE46A9-0F75-03A0-3C98-9E3549649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28" y="2592543"/>
            <a:ext cx="5048787" cy="3534151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7B1954E0-70C5-3FE0-8017-FE3876BA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08" y="408195"/>
            <a:ext cx="6994584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TORQUE  O  MOMENTO DE FUERZA</a:t>
            </a:r>
          </a:p>
        </p:txBody>
      </p:sp>
    </p:spTree>
    <p:extLst>
      <p:ext uri="{BB962C8B-B14F-4D97-AF65-F5344CB8AC3E}">
        <p14:creationId xmlns:p14="http://schemas.microsoft.com/office/powerpoint/2010/main" val="231085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C487669-FCF5-2022-AF4E-EAA4EB705FFA}"/>
              </a:ext>
            </a:extLst>
          </p:cNvPr>
          <p:cNvSpPr txBox="1"/>
          <p:nvPr/>
        </p:nvSpPr>
        <p:spPr>
          <a:xfrm>
            <a:off x="812799" y="1463028"/>
            <a:ext cx="10936605" cy="9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Si la fuerza se aplica en una dirección perpendicular al brazo de palanca, la magnitud del torque (o momento de fuerza) se calcula de esta forma: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FA442B5-6C92-F9DD-30A8-C19E17728DC9}"/>
                  </a:ext>
                </a:extLst>
              </p:cNvPr>
              <p:cNvSpPr txBox="1"/>
              <p:nvPr/>
            </p:nvSpPr>
            <p:spPr>
              <a:xfrm>
                <a:off x="1697183" y="2530826"/>
                <a:ext cx="241530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𝐹𝑑</m:t>
                      </m:r>
                    </m:oMath>
                  </m:oMathPara>
                </a14:m>
                <a:endParaRPr lang="es-PE" sz="4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FA442B5-6C92-F9DD-30A8-C19E17728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3" y="2530826"/>
                <a:ext cx="241530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AF05BA3-C0F1-CEB2-6381-B133B6D23EA4}"/>
                  </a:ext>
                </a:extLst>
              </p:cNvPr>
              <p:cNvSpPr txBox="1"/>
              <p:nvPr/>
            </p:nvSpPr>
            <p:spPr>
              <a:xfrm>
                <a:off x="6608619" y="2512352"/>
                <a:ext cx="241530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𝐹𝑑</m:t>
                      </m:r>
                    </m:oMath>
                  </m:oMathPara>
                </a14:m>
                <a:endParaRPr lang="es-PE" sz="4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AF05BA3-C0F1-CEB2-6381-B133B6D23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9" y="2512352"/>
                <a:ext cx="241530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297967A-97DD-3293-8679-2D932DD2EC21}"/>
              </a:ext>
            </a:extLst>
          </p:cNvPr>
          <p:cNvSpPr txBox="1"/>
          <p:nvPr/>
        </p:nvSpPr>
        <p:spPr>
          <a:xfrm>
            <a:off x="4031674" y="2710627"/>
            <a:ext cx="2830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o también escribimos:</a:t>
            </a:r>
            <a:endParaRPr lang="es-PE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756823-260C-5DAE-41E1-FDBC793F283B}"/>
              </a:ext>
            </a:extLst>
          </p:cNvPr>
          <p:cNvSpPr txBox="1"/>
          <p:nvPr/>
        </p:nvSpPr>
        <p:spPr>
          <a:xfrm>
            <a:off x="2270625" y="404558"/>
            <a:ext cx="7501447" cy="56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s-E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Cálculo del torque o momento de fuerza</a:t>
            </a:r>
            <a:endParaRPr lang="es-PE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7CB7833-4CC2-1C98-3910-EAD828817759}"/>
                  </a:ext>
                </a:extLst>
              </p:cNvPr>
              <p:cNvSpPr txBox="1"/>
              <p:nvPr/>
            </p:nvSpPr>
            <p:spPr>
              <a:xfrm>
                <a:off x="1697183" y="3242110"/>
                <a:ext cx="642001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En donde: </a:t>
                </a:r>
                <a14:m>
                  <m:oMath xmlns:m="http://schemas.openxmlformats.org/officeDocument/2006/math">
                    <m:r>
                      <a:rPr lang="es-PE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𝛕</m:t>
                    </m:r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419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o</m:t>
                        </m:r>
                        <m:r>
                          <a:rPr lang="es-419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s-419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𝐌</m:t>
                        </m:r>
                      </m:e>
                    </m:d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s-419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</m:t>
                    </m:r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y</m:t>
                    </m:r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419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𝐝</m:t>
                    </m:r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son</m:t>
                    </m:r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las</m:t>
                    </m:r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magnitudes</m:t>
                    </m:r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de</m:t>
                    </m:r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torque</m:t>
                    </m:r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fuerza</m:t>
                    </m:r>
                    <m: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y</m:t>
                    </m:r>
                  </m:oMath>
                </a14:m>
                <a:endParaRPr lang="es-419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8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distancia</m:t>
                      </m:r>
                      <m:r>
                        <a:rPr lang="es-419" sz="28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s-419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419" sz="28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  <m:r>
                            <a:rPr lang="es-419" sz="28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419" sz="28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brazo</m:t>
                          </m:r>
                          <m:r>
                            <a:rPr lang="es-419" sz="28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419" sz="28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de</m:t>
                          </m:r>
                          <m:r>
                            <a:rPr lang="es-419" sz="28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419" sz="28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palanca</m:t>
                          </m:r>
                        </m:e>
                      </m:d>
                      <m:r>
                        <a:rPr lang="es-419" sz="28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s-419" sz="28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respectivamente</m:t>
                      </m:r>
                      <m:r>
                        <a:rPr lang="es-419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s-PE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7CB7833-4CC2-1C98-3910-EAD82881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3" y="3242110"/>
                <a:ext cx="6420010" cy="1323439"/>
              </a:xfrm>
              <a:prstGeom prst="rect">
                <a:avLst/>
              </a:prstGeom>
              <a:blipFill>
                <a:blip r:embed="rId4"/>
                <a:stretch>
                  <a:fillRect l="-1423" t="-3226" r="-2419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045DE872-C637-530A-3272-8ED0EAA3A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837" y="4565549"/>
            <a:ext cx="5177038" cy="21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vención de momento de flexión | SkyCiv Engineering">
            <a:extLst>
              <a:ext uri="{FF2B5EF4-FFF2-40B4-BE49-F238E27FC236}">
                <a16:creationId xmlns:a16="http://schemas.microsoft.com/office/drawing/2014/main" id="{B956CD64-6314-4173-CE3E-D3AB1785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2" y="2105891"/>
            <a:ext cx="7208609" cy="27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01C573D-4437-806D-F29A-4FBF068774AE}"/>
              </a:ext>
            </a:extLst>
          </p:cNvPr>
          <p:cNvSpPr txBox="1"/>
          <p:nvPr/>
        </p:nvSpPr>
        <p:spPr>
          <a:xfrm>
            <a:off x="1920438" y="201358"/>
            <a:ext cx="8739120" cy="56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s-E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Convención de signos para el momento de fuerza</a:t>
            </a:r>
            <a:endParaRPr lang="es-PE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534F8-75DA-01A2-2956-FD75E6671D23}"/>
              </a:ext>
            </a:extLst>
          </p:cNvPr>
          <p:cNvSpPr txBox="1"/>
          <p:nvPr/>
        </p:nvSpPr>
        <p:spPr>
          <a:xfrm>
            <a:off x="2585466" y="5032042"/>
            <a:ext cx="3704532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Antihorario: POSITIVO</a:t>
            </a:r>
            <a:endParaRPr lang="es-PE" sz="25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2D1BDD-C525-E0FB-F31D-44F364E8AA1A}"/>
              </a:ext>
            </a:extLst>
          </p:cNvPr>
          <p:cNvSpPr txBox="1"/>
          <p:nvPr/>
        </p:nvSpPr>
        <p:spPr>
          <a:xfrm>
            <a:off x="6720714" y="5005221"/>
            <a:ext cx="3199141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Horario: NEGATIVO</a:t>
            </a:r>
            <a:endParaRPr lang="es-PE" sz="25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27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EA11B8D3-0961-C008-1C45-2A63B0696E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564" y="1810328"/>
            <a:ext cx="3926409" cy="2256926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A19F5A35-FDDE-4D2F-9939-1526EC7AA4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068" y="1810328"/>
            <a:ext cx="3926409" cy="2256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BE2F503-408B-3422-3B3F-DC38704CB9AE}"/>
                  </a:ext>
                </a:extLst>
              </p:cNvPr>
              <p:cNvSpPr/>
              <p:nvPr/>
            </p:nvSpPr>
            <p:spPr>
              <a:xfrm>
                <a:off x="5858449" y="4445070"/>
                <a:ext cx="1502933" cy="9244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BE2F503-408B-3422-3B3F-DC38704CB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449" y="4445070"/>
                <a:ext cx="1502933" cy="924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6">
            <a:extLst>
              <a:ext uri="{FF2B5EF4-FFF2-40B4-BE49-F238E27FC236}">
                <a16:creationId xmlns:a16="http://schemas.microsoft.com/office/drawing/2014/main" id="{E6C0A26A-E459-BD7E-D4E5-154F3258AAD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9385" y="4445070"/>
            <a:ext cx="1068469" cy="2162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8FF9E92-B5F9-98D5-AC22-84C64BC90A84}"/>
                  </a:ext>
                </a:extLst>
              </p:cNvPr>
              <p:cNvSpPr/>
              <p:nvPr/>
            </p:nvSpPr>
            <p:spPr>
              <a:xfrm>
                <a:off x="5858449" y="5588070"/>
                <a:ext cx="1502932" cy="9244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8FF9E92-B5F9-98D5-AC22-84C64BC90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449" y="5588070"/>
                <a:ext cx="1502932" cy="924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E5EE172-A065-8FCF-5BA8-B5D6A3B03CFA}"/>
              </a:ext>
            </a:extLst>
          </p:cNvPr>
          <p:cNvSpPr txBox="1"/>
          <p:nvPr/>
        </p:nvSpPr>
        <p:spPr>
          <a:xfrm>
            <a:off x="2364509" y="315378"/>
            <a:ext cx="6788727" cy="56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s-E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Aplicación de la convención de signos</a:t>
            </a:r>
            <a:endParaRPr lang="es-PE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FB378207-3553-D581-5DB3-643919901256}"/>
              </a:ext>
            </a:extLst>
          </p:cNvPr>
          <p:cNvSpPr/>
          <p:nvPr/>
        </p:nvSpPr>
        <p:spPr>
          <a:xfrm>
            <a:off x="8368144" y="5070763"/>
            <a:ext cx="2909456" cy="748145"/>
          </a:xfrm>
          <a:prstGeom prst="wedgeRoundRectCallout">
            <a:avLst>
              <a:gd name="adj1" fmla="val -81623"/>
              <a:gd name="adj2" fmla="val 56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b="1" dirty="0"/>
              <a:t>No produce rotación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4714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C15D3C-8A88-2B41-AF9B-92152F04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12" y="1836955"/>
            <a:ext cx="24304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9524" tIns="0" rIns="19841" bIns="0" anchor="ctr"/>
          <a:lstStyle/>
          <a:p>
            <a:pPr algn="ctr" eaLnBrk="1" hangingPunct="1">
              <a:spcBef>
                <a:spcPct val="0"/>
              </a:spcBef>
            </a:pPr>
            <a:r>
              <a:rPr lang="es-ES" sz="3000" dirty="0">
                <a:solidFill>
                  <a:srgbClr val="CC9900"/>
                </a:solidFill>
              </a:rPr>
              <a:t>OBJETIVOS</a:t>
            </a:r>
            <a:endParaRPr lang="es-PE" sz="3000" dirty="0">
              <a:solidFill>
                <a:srgbClr val="CC9900"/>
              </a:solidFill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6439F0D-E50C-0D43-8D0D-47701CA3F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12" y="1844452"/>
            <a:ext cx="471" cy="446529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34A5AB2-2A0E-9D48-B21B-51D37045F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724" y="1836955"/>
            <a:ext cx="237648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pic>
        <p:nvPicPr>
          <p:cNvPr id="1026" name="Picture 2" descr="Aula Virtual de la Escuela Militar de Chorrillos">
            <a:extLst>
              <a:ext uri="{FF2B5EF4-FFF2-40B4-BE49-F238E27FC236}">
                <a16:creationId xmlns:a16="http://schemas.microsoft.com/office/drawing/2014/main" id="{652810BD-FC77-4721-A276-3FD67672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2" y="2869035"/>
            <a:ext cx="2429980" cy="19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A3969B5-B919-426A-88A4-AE4729760788}"/>
              </a:ext>
            </a:extLst>
          </p:cNvPr>
          <p:cNvSpPr/>
          <p:nvPr/>
        </p:nvSpPr>
        <p:spPr>
          <a:xfrm>
            <a:off x="3389001" y="1565650"/>
            <a:ext cx="8560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finalizar el cadete estará en facultad de comprender</a:t>
            </a:r>
            <a:r>
              <a:rPr lang="es-419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419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equilibrio de tr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419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slación y de rotación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773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7754695-1DC2-5FB7-01A5-2C812B21BFA6}"/>
              </a:ext>
            </a:extLst>
          </p:cNvPr>
          <p:cNvSpPr txBox="1"/>
          <p:nvPr/>
        </p:nvSpPr>
        <p:spPr>
          <a:xfrm>
            <a:off x="257174" y="2093278"/>
            <a:ext cx="11510010" cy="51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Hallamos el torque en los siguientes casos: (observar el giro y el signo)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926D3542-E871-CE7C-2325-169E6A297C55}"/>
              </a:ext>
            </a:extLst>
          </p:cNvPr>
          <p:cNvSpPr/>
          <p:nvPr/>
        </p:nvSpPr>
        <p:spPr>
          <a:xfrm>
            <a:off x="2266949" y="4047433"/>
            <a:ext cx="262890" cy="2286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AB4D55-EA81-2DE8-B6F4-C85385CB144F}"/>
              </a:ext>
            </a:extLst>
          </p:cNvPr>
          <p:cNvSpPr/>
          <p:nvPr/>
        </p:nvSpPr>
        <p:spPr>
          <a:xfrm>
            <a:off x="2484119" y="4047433"/>
            <a:ext cx="227457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0A54F8A-0AFA-40B5-F5B2-9101B262D297}"/>
              </a:ext>
            </a:extLst>
          </p:cNvPr>
          <p:cNvCxnSpPr>
            <a:cxnSpLocks/>
          </p:cNvCxnSpPr>
          <p:nvPr/>
        </p:nvCxnSpPr>
        <p:spPr>
          <a:xfrm flipV="1">
            <a:off x="4758689" y="4276033"/>
            <a:ext cx="0" cy="5955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exágono 8">
            <a:extLst>
              <a:ext uri="{FF2B5EF4-FFF2-40B4-BE49-F238E27FC236}">
                <a16:creationId xmlns:a16="http://schemas.microsoft.com/office/drawing/2014/main" id="{3E346384-0C6E-7878-5F7F-4C70B7E3D6D0}"/>
              </a:ext>
            </a:extLst>
          </p:cNvPr>
          <p:cNvSpPr/>
          <p:nvPr/>
        </p:nvSpPr>
        <p:spPr>
          <a:xfrm>
            <a:off x="6297612" y="4022749"/>
            <a:ext cx="262890" cy="2286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5E19C08-C84C-CE05-1625-DCD1AAEC5840}"/>
              </a:ext>
            </a:extLst>
          </p:cNvPr>
          <p:cNvSpPr/>
          <p:nvPr/>
        </p:nvSpPr>
        <p:spPr>
          <a:xfrm>
            <a:off x="6514781" y="4022749"/>
            <a:ext cx="281939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DAEBCD7-5B85-07BE-9886-BE2500D4D82B}"/>
              </a:ext>
            </a:extLst>
          </p:cNvPr>
          <p:cNvCxnSpPr>
            <a:cxnSpLocks/>
          </p:cNvCxnSpPr>
          <p:nvPr/>
        </p:nvCxnSpPr>
        <p:spPr>
          <a:xfrm>
            <a:off x="9315132" y="3198577"/>
            <a:ext cx="0" cy="824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033A246-BA8C-34DB-ADDA-7CFB9CEE0918}"/>
                  </a:ext>
                </a:extLst>
              </p:cNvPr>
              <p:cNvSpPr txBox="1"/>
              <p:nvPr/>
            </p:nvSpPr>
            <p:spPr>
              <a:xfrm>
                <a:off x="3569883" y="4528775"/>
                <a:ext cx="1170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PE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033A246-BA8C-34DB-ADDA-7CFB9CEE0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883" y="4528775"/>
                <a:ext cx="11707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errar llave 12">
            <a:extLst>
              <a:ext uri="{FF2B5EF4-FFF2-40B4-BE49-F238E27FC236}">
                <a16:creationId xmlns:a16="http://schemas.microsoft.com/office/drawing/2014/main" id="{D760902F-7F7E-092A-89BF-A90D000C80AA}"/>
              </a:ext>
            </a:extLst>
          </p:cNvPr>
          <p:cNvSpPr/>
          <p:nvPr/>
        </p:nvSpPr>
        <p:spPr>
          <a:xfrm rot="16200000">
            <a:off x="3529964" y="2724270"/>
            <a:ext cx="228600" cy="222885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149C5F0-FDEA-73F2-D4D3-6CE580BFC229}"/>
              </a:ext>
            </a:extLst>
          </p:cNvPr>
          <p:cNvSpPr/>
          <p:nvPr/>
        </p:nvSpPr>
        <p:spPr>
          <a:xfrm rot="5400000">
            <a:off x="7810178" y="3046179"/>
            <a:ext cx="228600" cy="281939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3DDCC25-C936-DAEB-DE66-89813CC879CF}"/>
                  </a:ext>
                </a:extLst>
              </p:cNvPr>
              <p:cNvSpPr txBox="1"/>
              <p:nvPr/>
            </p:nvSpPr>
            <p:spPr>
              <a:xfrm>
                <a:off x="3052837" y="3352799"/>
                <a:ext cx="123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=0.4 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3DDCC25-C936-DAEB-DE66-89813CC87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37" y="3352799"/>
                <a:ext cx="1233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2546FDB-CD3B-DEA6-32BA-C54E4A3B9E8F}"/>
                  </a:ext>
                </a:extLst>
              </p:cNvPr>
              <p:cNvSpPr txBox="1"/>
              <p:nvPr/>
            </p:nvSpPr>
            <p:spPr>
              <a:xfrm>
                <a:off x="7307931" y="4660403"/>
                <a:ext cx="123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2546FDB-CD3B-DEA6-32BA-C54E4A3B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931" y="4660403"/>
                <a:ext cx="1233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41CCB6C-4919-FDD9-1C45-61026AE585A3}"/>
                  </a:ext>
                </a:extLst>
              </p:cNvPr>
              <p:cNvSpPr txBox="1"/>
              <p:nvPr/>
            </p:nvSpPr>
            <p:spPr>
              <a:xfrm>
                <a:off x="9296089" y="3170965"/>
                <a:ext cx="1170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PE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41CCB6C-4919-FDD9-1C45-61026AE5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089" y="3170965"/>
                <a:ext cx="11707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FBFD517-E15D-A90B-84F8-A724AF89B565}"/>
                  </a:ext>
                </a:extLst>
              </p:cNvPr>
              <p:cNvSpPr txBox="1"/>
              <p:nvPr/>
            </p:nvSpPr>
            <p:spPr>
              <a:xfrm>
                <a:off x="1897996" y="5487673"/>
                <a:ext cx="3018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419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ctrlPr>
                            <a:rPr lang="es-419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  <m:r>
                            <a:rPr lang="es-419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s-419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E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𝑵𝒎</m:t>
                      </m:r>
                    </m:oMath>
                  </m:oMathPara>
                </a14:m>
                <a:endParaRPr lang="es-PE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FBFD517-E15D-A90B-84F8-A724AF89B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96" y="5487673"/>
                <a:ext cx="30189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BE2AA98-1012-3C92-0058-A727ECB27376}"/>
                  </a:ext>
                </a:extLst>
              </p:cNvPr>
              <p:cNvSpPr txBox="1"/>
              <p:nvPr/>
            </p:nvSpPr>
            <p:spPr>
              <a:xfrm>
                <a:off x="6200818" y="5431885"/>
                <a:ext cx="3156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419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419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ctrlPr>
                            <a:rPr lang="es-419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s-419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419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s-419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s-E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𝑵𝒎</m:t>
                      </m:r>
                    </m:oMath>
                  </m:oMathPara>
                </a14:m>
                <a:endParaRPr lang="es-PE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BE2AA98-1012-3C92-0058-A727ECB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18" y="5431885"/>
                <a:ext cx="31568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CD6C3BE-E589-834B-755D-627F99955FE3}"/>
                  </a:ext>
                </a:extLst>
              </p:cNvPr>
              <p:cNvSpPr txBox="1"/>
              <p:nvPr/>
            </p:nvSpPr>
            <p:spPr>
              <a:xfrm>
                <a:off x="1889674" y="3972244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s-PE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CD6C3BE-E589-834B-755D-627F9995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74" y="3972244"/>
                <a:ext cx="3986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090AF03-BDBD-26E6-05CF-CD81F0582D4C}"/>
                  </a:ext>
                </a:extLst>
              </p:cNvPr>
              <p:cNvSpPr txBox="1"/>
              <p:nvPr/>
            </p:nvSpPr>
            <p:spPr>
              <a:xfrm>
                <a:off x="5920866" y="395299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s-PE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090AF03-BDBD-26E6-05CF-CD81F058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66" y="3952996"/>
                <a:ext cx="3986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>
            <a:extLst>
              <a:ext uri="{FF2B5EF4-FFF2-40B4-BE49-F238E27FC236}">
                <a16:creationId xmlns:a16="http://schemas.microsoft.com/office/drawing/2014/main" id="{02152064-0050-2C75-4951-065779CDF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83" y="1596307"/>
            <a:ext cx="1861905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4: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4" y="2296651"/>
            <a:ext cx="4704612" cy="20636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17" y="2296651"/>
            <a:ext cx="4696497" cy="20723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34" y="4723514"/>
            <a:ext cx="4724911" cy="19761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617" y="4752692"/>
            <a:ext cx="4696497" cy="19804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F726C1-279B-28C4-868B-867016ACCCB3}"/>
              </a:ext>
            </a:extLst>
          </p:cNvPr>
          <p:cNvSpPr txBox="1"/>
          <p:nvPr/>
        </p:nvSpPr>
        <p:spPr>
          <a:xfrm>
            <a:off x="643467" y="1480549"/>
            <a:ext cx="2125114" cy="51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Actividad 6: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8FDCA8-C81D-4022-20E1-396D97874A0B}"/>
              </a:ext>
            </a:extLst>
          </p:cNvPr>
          <p:cNvSpPr txBox="1"/>
          <p:nvPr/>
        </p:nvSpPr>
        <p:spPr>
          <a:xfrm>
            <a:off x="2774088" y="1480549"/>
            <a:ext cx="6643823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Hallar</a:t>
            </a:r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el momento de fuerza para cada caso:</a:t>
            </a:r>
          </a:p>
        </p:txBody>
      </p:sp>
    </p:spTree>
    <p:extLst>
      <p:ext uri="{BB962C8B-B14F-4D97-AF65-F5344CB8AC3E}">
        <p14:creationId xmlns:p14="http://schemas.microsoft.com/office/powerpoint/2010/main" val="27572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0A47835-B93D-0908-4AF9-97AAAB8B2B80}"/>
                  </a:ext>
                </a:extLst>
              </p:cNvPr>
              <p:cNvSpPr txBox="1"/>
              <p:nvPr/>
            </p:nvSpPr>
            <p:spPr>
              <a:xfrm>
                <a:off x="264795" y="1571133"/>
                <a:ext cx="11510010" cy="973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Para expresiones vectoriales, la fórmula para hallar el torque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𝜏</m:t>
                        </m:r>
                      </m:e>
                    </m:acc>
                  </m:oMath>
                </a14:m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es el producto vectorial del vector brazo de palanca y el vector fuerza, es decir: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0A47835-B93D-0908-4AF9-97AAAB8B2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5" y="1571133"/>
                <a:ext cx="11510010" cy="973280"/>
              </a:xfrm>
              <a:prstGeom prst="rect">
                <a:avLst/>
              </a:prstGeom>
              <a:blipFill>
                <a:blip r:embed="rId2"/>
                <a:stretch>
                  <a:fillRect l="-847" t="-1887" r="-847" b="-144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9F609D30-F073-9F0C-815C-854B03C7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" y="2778022"/>
            <a:ext cx="3924300" cy="2247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0CC84A0-6E8D-6C29-95F4-C93A953DC12D}"/>
                  </a:ext>
                </a:extLst>
              </p:cNvPr>
              <p:cNvSpPr txBox="1"/>
              <p:nvPr/>
            </p:nvSpPr>
            <p:spPr>
              <a:xfrm>
                <a:off x="5370829" y="2962262"/>
                <a:ext cx="1505585" cy="610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𝜏</m:t>
                          </m:r>
                        </m:e>
                      </m:acc>
                      <m:r>
                        <a:rPr lang="es-ES" sz="25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𝑟</m:t>
                          </m:r>
                        </m:e>
                      </m:acc>
                      <m:r>
                        <a:rPr lang="es-ES" sz="25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ES" sz="2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0CC84A0-6E8D-6C29-95F4-C93A953DC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29" y="2962262"/>
                <a:ext cx="1505585" cy="610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719D535-CC62-589D-B20E-4E5ABB129EB1}"/>
                  </a:ext>
                </a:extLst>
              </p:cNvPr>
              <p:cNvSpPr txBox="1"/>
              <p:nvPr/>
            </p:nvSpPr>
            <p:spPr>
              <a:xfrm>
                <a:off x="5370828" y="3689684"/>
                <a:ext cx="5593081" cy="102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 xmlns:m="http://schemas.openxmlformats.org/officeDocument/2006/math">
                    <m:r>
                      <a:rPr lang="es-ES" sz="25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: ángulo formado por la fuerza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𝐹</m:t>
                        </m:r>
                      </m:e>
                    </m:acc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y el radio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s-ES" sz="25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𝑟</m:t>
                        </m:r>
                      </m:e>
                    </m:acc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719D535-CC62-589D-B20E-4E5ABB12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28" y="3689684"/>
                <a:ext cx="5593081" cy="1029321"/>
              </a:xfrm>
              <a:prstGeom prst="rect">
                <a:avLst/>
              </a:prstGeom>
              <a:blipFill>
                <a:blip r:embed="rId5"/>
                <a:stretch>
                  <a:fillRect l="-1743" r="-1852" b="-1301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>
            <a:extLst>
              <a:ext uri="{FF2B5EF4-FFF2-40B4-BE49-F238E27FC236}">
                <a16:creationId xmlns:a16="http://schemas.microsoft.com/office/drawing/2014/main" id="{E275F8E5-B5C2-1797-9EE4-2B95D01C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08" y="430228"/>
            <a:ext cx="6994584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VECTORIAL DEL TORQUE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E1CEA6E-BD39-D6A4-2ED7-0571E3EA93EE}"/>
              </a:ext>
            </a:extLst>
          </p:cNvPr>
          <p:cNvSpPr txBox="1"/>
          <p:nvPr/>
        </p:nvSpPr>
        <p:spPr>
          <a:xfrm>
            <a:off x="7298400" y="2961324"/>
            <a:ext cx="3221818" cy="49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(ecuación vectorial)</a:t>
            </a:r>
            <a:endParaRPr lang="es-PE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077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9C2FC763-7F67-031C-41C1-92A2CEB8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738" y="432037"/>
            <a:ext cx="7519324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419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Y SENTIDO DEL TORQUE</a:t>
            </a:r>
            <a:endParaRPr lang="es-ES" altLang="es-P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4C4FA2-F74A-774C-81B2-BA8A20ACCE24}"/>
              </a:ext>
            </a:extLst>
          </p:cNvPr>
          <p:cNvSpPr txBox="1"/>
          <p:nvPr/>
        </p:nvSpPr>
        <p:spPr>
          <a:xfrm>
            <a:off x="239395" y="1344705"/>
            <a:ext cx="431972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 de la mano derecha.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0" y="3429000"/>
            <a:ext cx="5837591" cy="32643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85A73B5-1161-204D-AEC4-7445D99B74C2}"/>
              </a:ext>
            </a:extLst>
          </p:cNvPr>
          <p:cNvSpPr txBox="1"/>
          <p:nvPr/>
        </p:nvSpPr>
        <p:spPr>
          <a:xfrm>
            <a:off x="239395" y="1821759"/>
            <a:ext cx="11510010" cy="1606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PE" sz="2800" dirty="0"/>
              <a:t>El momento de fuerza </a:t>
            </a:r>
            <a:r>
              <a:rPr lang="es-419" sz="2800" dirty="0"/>
              <a:t>que resulta es un vector perpendicular al plano de rotación, y que toma la dirección y sentido dados por la regla de la mano derecha</a:t>
            </a:r>
            <a:r>
              <a:rPr lang="es-PE" sz="2800" dirty="0"/>
              <a:t>.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190" y="4340701"/>
            <a:ext cx="3932052" cy="22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>
            <a:extLst>
              <a:ext uri="{FF2B5EF4-FFF2-40B4-BE49-F238E27FC236}">
                <a16:creationId xmlns:a16="http://schemas.microsoft.com/office/drawing/2014/main" id="{5CD8FA7E-150A-94FC-8E9C-8462DC1BC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824" y="2327846"/>
            <a:ext cx="8043776" cy="4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torque para los vectores brazo – fuerza (unidades </a:t>
            </a:r>
            <a:r>
              <a:rPr lang="es-ES" sz="2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91C3F90-8383-878F-280B-AC8C67864ECE}"/>
                  </a:ext>
                </a:extLst>
              </p:cNvPr>
              <p:cNvSpPr txBox="1"/>
              <p:nvPr/>
            </p:nvSpPr>
            <p:spPr>
              <a:xfrm>
                <a:off x="1328823" y="3027155"/>
                <a:ext cx="4499207" cy="608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 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+7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acc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91C3F90-8383-878F-280B-AC8C67864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23" y="3027155"/>
                <a:ext cx="4499207" cy="608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E89B926-57EB-CC45-0837-0AA9585FCF8B}"/>
                  </a:ext>
                </a:extLst>
              </p:cNvPr>
              <p:cNvSpPr txBox="1"/>
              <p:nvPr/>
            </p:nvSpPr>
            <p:spPr>
              <a:xfrm>
                <a:off x="1340330" y="4633960"/>
                <a:ext cx="4705745" cy="605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s-P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𝜏</m:t>
                          </m:r>
                        </m:e>
                      </m:acc>
                      <m:r>
                        <a:rPr lang="es-419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acc>
                      <m:r>
                        <a:rPr lang="es-PE" sz="25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accPr>
                        <m:e>
                          <m:r>
                            <a:rPr lang="es-419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𝐹</m:t>
                          </m:r>
                        </m:e>
                      </m:acc>
                      <m:r>
                        <a:rPr lang="es-E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419" sz="2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s-419" sz="2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s-419" sz="2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s-419" sz="2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itchFamily="18" charset="2"/>
                                </a:rPr>
                                <m:t>7</m:t>
                              </m:r>
                            </m:e>
                          </m:d>
                          <m:r>
                            <a:rPr lang="es-419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−(−3)(4)</m:t>
                          </m:r>
                        </m:e>
                      </m:d>
                    </m:oMath>
                  </m:oMathPara>
                </a14:m>
                <a:endParaRPr lang="es-PE" sz="2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E89B926-57EB-CC45-0837-0AA9585FC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330" y="4633960"/>
                <a:ext cx="4705745" cy="605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21E6459-E163-5A66-9010-2EF45D4345A2}"/>
                  </a:ext>
                </a:extLst>
              </p:cNvPr>
              <p:cNvSpPr txBox="1"/>
              <p:nvPr/>
            </p:nvSpPr>
            <p:spPr>
              <a:xfrm>
                <a:off x="5770179" y="4643065"/>
                <a:ext cx="544672" cy="586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s-419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21E6459-E163-5A66-9010-2EF45D43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79" y="4643065"/>
                <a:ext cx="544672" cy="586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9B2B074-8899-0711-0B62-0CC42B6A52C8}"/>
              </a:ext>
            </a:extLst>
          </p:cNvPr>
          <p:cNvCxnSpPr>
            <a:cxnSpLocks/>
          </p:cNvCxnSpPr>
          <p:nvPr/>
        </p:nvCxnSpPr>
        <p:spPr>
          <a:xfrm flipV="1">
            <a:off x="2222938" y="3564710"/>
            <a:ext cx="0" cy="613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6ED6CA2-4EC3-600A-CA0F-66C0FC354B18}"/>
              </a:ext>
            </a:extLst>
          </p:cNvPr>
          <p:cNvCxnSpPr>
            <a:cxnSpLocks/>
          </p:cNvCxnSpPr>
          <p:nvPr/>
        </p:nvCxnSpPr>
        <p:spPr>
          <a:xfrm flipV="1">
            <a:off x="5076497" y="3564710"/>
            <a:ext cx="0" cy="613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FC093F8-3F5F-E30F-F5AA-08E6B21EEA05}"/>
              </a:ext>
            </a:extLst>
          </p:cNvPr>
          <p:cNvCxnSpPr>
            <a:cxnSpLocks/>
          </p:cNvCxnSpPr>
          <p:nvPr/>
        </p:nvCxnSpPr>
        <p:spPr>
          <a:xfrm>
            <a:off x="2222938" y="4177862"/>
            <a:ext cx="2853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D2ADE8C-7DEC-113D-7939-DB8B6913A440}"/>
              </a:ext>
            </a:extLst>
          </p:cNvPr>
          <p:cNvCxnSpPr>
            <a:cxnSpLocks/>
          </p:cNvCxnSpPr>
          <p:nvPr/>
        </p:nvCxnSpPr>
        <p:spPr>
          <a:xfrm flipV="1">
            <a:off x="2948152" y="3564710"/>
            <a:ext cx="0" cy="3530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6E96F4-2DB8-7C92-E5DD-8DD77C19B4E7}"/>
              </a:ext>
            </a:extLst>
          </p:cNvPr>
          <p:cNvCxnSpPr>
            <a:cxnSpLocks/>
          </p:cNvCxnSpPr>
          <p:nvPr/>
        </p:nvCxnSpPr>
        <p:spPr>
          <a:xfrm flipV="1">
            <a:off x="4422228" y="3564710"/>
            <a:ext cx="0" cy="3530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AD0395E-CBFC-9592-AC1B-95E041A859D9}"/>
              </a:ext>
            </a:extLst>
          </p:cNvPr>
          <p:cNvCxnSpPr>
            <a:cxnSpLocks/>
          </p:cNvCxnSpPr>
          <p:nvPr/>
        </p:nvCxnSpPr>
        <p:spPr>
          <a:xfrm>
            <a:off x="2948152" y="3917731"/>
            <a:ext cx="1474076" cy="0"/>
          </a:xfrm>
          <a:prstGeom prst="line">
            <a:avLst/>
          </a:prstGeom>
          <a:ln w="28575">
            <a:solidFill>
              <a:srgbClr val="A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A649687-31DF-7663-6340-16F7CF5DBD8F}"/>
                  </a:ext>
                </a:extLst>
              </p:cNvPr>
              <p:cNvSpPr txBox="1"/>
              <p:nvPr/>
            </p:nvSpPr>
            <p:spPr>
              <a:xfrm>
                <a:off x="2706706" y="5474440"/>
                <a:ext cx="1956968" cy="5509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𝜏</m:t>
                        </m:r>
                      </m:e>
                    </m:acc>
                    <m:r>
                      <a:rPr lang="es-419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r>
                      <a:rPr lang="es-419" sz="2500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𝟐𝟔</m:t>
                    </m:r>
                    <m:r>
                      <a:rPr lang="es-419" sz="2500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s-PE" sz="25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PE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N-m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A649687-31DF-7663-6340-16F7CF5D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706" y="5474440"/>
                <a:ext cx="1956968" cy="550985"/>
              </a:xfrm>
              <a:prstGeom prst="rect">
                <a:avLst/>
              </a:prstGeom>
              <a:blipFill>
                <a:blip r:embed="rId6"/>
                <a:stretch>
                  <a:fillRect r="-2167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6">
            <a:extLst>
              <a:ext uri="{FF2B5EF4-FFF2-40B4-BE49-F238E27FC236}">
                <a16:creationId xmlns:a16="http://schemas.microsoft.com/office/drawing/2014/main" id="{A7AC185A-3C0F-978C-7F78-52F86C3F0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83" y="1596307"/>
            <a:ext cx="1861905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5: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32925EE-DA8E-0A54-EFB9-7858232E3452}"/>
              </a:ext>
            </a:extLst>
          </p:cNvPr>
          <p:cNvGrpSpPr/>
          <p:nvPr/>
        </p:nvGrpSpPr>
        <p:grpSpPr>
          <a:xfrm>
            <a:off x="7275786" y="3331405"/>
            <a:ext cx="2888748" cy="2428017"/>
            <a:chOff x="7569146" y="3163864"/>
            <a:chExt cx="2888748" cy="2428017"/>
          </a:xfrm>
        </p:grpSpPr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3BA641F6-1F97-7D2C-0F2C-F3877DD9831D}"/>
                </a:ext>
              </a:extLst>
            </p:cNvPr>
            <p:cNvCxnSpPr/>
            <p:nvPr/>
          </p:nvCxnSpPr>
          <p:spPr>
            <a:xfrm flipV="1">
              <a:off x="8238478" y="4358225"/>
              <a:ext cx="1109708" cy="56888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AAD68735-A346-313C-B231-68FFC0D32DE1}"/>
                </a:ext>
              </a:extLst>
            </p:cNvPr>
            <p:cNvCxnSpPr/>
            <p:nvPr/>
          </p:nvCxnSpPr>
          <p:spPr>
            <a:xfrm flipV="1">
              <a:off x="9348186" y="4495919"/>
              <a:ext cx="1109708" cy="56888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749D5B75-0C1B-D307-EAB9-C2A4799DDC56}"/>
                </a:ext>
              </a:extLst>
            </p:cNvPr>
            <p:cNvCxnSpPr/>
            <p:nvPr/>
          </p:nvCxnSpPr>
          <p:spPr>
            <a:xfrm>
              <a:off x="8238478" y="4927107"/>
              <a:ext cx="1109708" cy="137694"/>
            </a:xfrm>
            <a:prstGeom prst="straightConnector1">
              <a:avLst/>
            </a:prstGeom>
            <a:ln w="57150">
              <a:solidFill>
                <a:srgbClr val="FF2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EDEE0D7B-C7A0-820F-BD60-D883D55F57ED}"/>
                </a:ext>
              </a:extLst>
            </p:cNvPr>
            <p:cNvCxnSpPr/>
            <p:nvPr/>
          </p:nvCxnSpPr>
          <p:spPr>
            <a:xfrm>
              <a:off x="9348186" y="4387454"/>
              <a:ext cx="1109708" cy="13769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F0EEEC7D-CDCC-AD45-7B01-5BC6FA6B7422}"/>
                </a:ext>
              </a:extLst>
            </p:cNvPr>
            <p:cNvCxnSpPr/>
            <p:nvPr/>
          </p:nvCxnSpPr>
          <p:spPr>
            <a:xfrm flipV="1">
              <a:off x="8238478" y="3429000"/>
              <a:ext cx="0" cy="1498107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423AAC12-D7FE-1539-8413-4DFAED3E2195}"/>
                    </a:ext>
                  </a:extLst>
                </p:cNvPr>
                <p:cNvSpPr txBox="1"/>
                <p:nvPr/>
              </p:nvSpPr>
              <p:spPr>
                <a:xfrm>
                  <a:off x="8910835" y="5222549"/>
                  <a:ext cx="9922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acc>
                          <m:accPr>
                            <m:chr m:val="⃗"/>
                            <m:ctrlPr>
                              <a:rPr lang="es-PE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s-419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e>
                        </m:acc>
                        <m:r>
                          <a:rPr lang="es-419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s-419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  <m:acc>
                          <m:accPr>
                            <m:chr m:val="⃗"/>
                            <m:ctrlPr>
                              <a:rPr lang="es-PE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s-419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𝒋</m:t>
                            </m:r>
                          </m:e>
                        </m:acc>
                      </m:oMath>
                    </m:oMathPara>
                  </a14:m>
                  <a:endParaRPr lang="es-PE" b="1" dirty="0"/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423AAC12-D7FE-1539-8413-4DFAED3E2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835" y="5222549"/>
                  <a:ext cx="99220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6543" b="-6557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278F0754-1ABC-45E1-DD5B-E9728AFD379A}"/>
                    </a:ext>
                  </a:extLst>
                </p:cNvPr>
                <p:cNvSpPr txBox="1"/>
                <p:nvPr/>
              </p:nvSpPr>
              <p:spPr>
                <a:xfrm>
                  <a:off x="8910835" y="3993387"/>
                  <a:ext cx="99220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PE" b="1" dirty="0">
                      <a:cs typeface="Arial" panose="020B0604020202020204" pitchFamily="34" charset="0"/>
                    </a:rPr>
                    <a:t>4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s-419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e>
                      </m:acc>
                      <m:r>
                        <a:rPr lang="es-E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s-E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𝟕</m:t>
                      </m:r>
                      <m:acc>
                        <m:accPr>
                          <m:chr m:val="⃗"/>
                          <m:ctrlPr>
                            <a:rPr lang="es-PE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s-419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𝒋</m:t>
                          </m:r>
                        </m:e>
                      </m:acc>
                    </m:oMath>
                  </a14:m>
                  <a:endParaRPr lang="es-PE" b="1" dirty="0"/>
                </a:p>
              </p:txBody>
            </p:sp>
          </mc:Choice>
          <mc:Fallback xmlns="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278F0754-1ABC-45E1-DD5B-E9728AFD3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835" y="3993387"/>
                  <a:ext cx="99220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556" t="-23333" r="-20370" b="-26667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75EB7ECD-8BA1-CC49-F5C3-5F444AFC48EE}"/>
                    </a:ext>
                  </a:extLst>
                </p:cNvPr>
                <p:cNvSpPr txBox="1"/>
                <p:nvPr/>
              </p:nvSpPr>
              <p:spPr>
                <a:xfrm>
                  <a:off x="7569146" y="3163864"/>
                  <a:ext cx="669332" cy="372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1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𝟐𝟔</m:t>
                        </m:r>
                        <m:r>
                          <a:rPr lang="es-419" sz="1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s-PE" sz="1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s-419" sz="1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𝒌</m:t>
                            </m:r>
                          </m:e>
                        </m:acc>
                      </m:oMath>
                    </m:oMathPara>
                  </a14:m>
                  <a:endParaRPr lang="es-PE" sz="1800" dirty="0"/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75EB7ECD-8BA1-CC49-F5C3-5F444AFC4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146" y="3163864"/>
                  <a:ext cx="669332" cy="3724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21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>
            <a:extLst>
              <a:ext uri="{FF2B5EF4-FFF2-40B4-BE49-F238E27FC236}">
                <a16:creationId xmlns:a16="http://schemas.microsoft.com/office/drawing/2014/main" id="{893617E7-96A7-AF8C-82DA-60046707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824" y="1758588"/>
            <a:ext cx="2042449" cy="5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7: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4C263F95-C910-BE69-1C81-A05C70EF9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824" y="2327846"/>
            <a:ext cx="11418570" cy="4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los torques para cada caso (unidades </a:t>
            </a:r>
            <a:r>
              <a:rPr lang="es-ES" sz="2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s-PE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52BF1FC-4901-BC20-023B-E4A0A4449333}"/>
                  </a:ext>
                </a:extLst>
              </p:cNvPr>
              <p:cNvSpPr txBox="1"/>
              <p:nvPr/>
            </p:nvSpPr>
            <p:spPr>
              <a:xfrm>
                <a:off x="1328823" y="3027155"/>
                <a:ext cx="4499207" cy="608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Clr>
                    <a:srgbClr val="FF0000"/>
                  </a:buClr>
                  <a:buFontTx/>
                  <a:buAutoNum type="arabicPeriod"/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acc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acc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52BF1FC-4901-BC20-023B-E4A0A444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23" y="3027155"/>
                <a:ext cx="4499207" cy="608500"/>
              </a:xfrm>
              <a:prstGeom prst="rect">
                <a:avLst/>
              </a:prstGeom>
              <a:blipFill>
                <a:blip r:embed="rId2"/>
                <a:stretch>
                  <a:fillRect l="-2033" b="-2020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B9C2ED2-6BDF-6610-6A9E-514FE1EA665B}"/>
                  </a:ext>
                </a:extLst>
              </p:cNvPr>
              <p:cNvSpPr txBox="1"/>
              <p:nvPr/>
            </p:nvSpPr>
            <p:spPr>
              <a:xfrm>
                <a:off x="1328824" y="3749725"/>
                <a:ext cx="4499207" cy="608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−6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acc>
                    <m:r>
                      <a:rPr lang="es-419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acc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B9C2ED2-6BDF-6610-6A9E-514FE1EA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24" y="3749725"/>
                <a:ext cx="4499207" cy="608500"/>
              </a:xfrm>
              <a:prstGeom prst="rect">
                <a:avLst/>
              </a:prstGeom>
              <a:blipFill>
                <a:blip r:embed="rId3"/>
                <a:stretch>
                  <a:fillRect l="-2304" b="-22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01118F1-3435-83D7-6F08-A03FB88E3AD4}"/>
                  </a:ext>
                </a:extLst>
              </p:cNvPr>
              <p:cNvSpPr txBox="1"/>
              <p:nvPr/>
            </p:nvSpPr>
            <p:spPr>
              <a:xfrm>
                <a:off x="1328824" y="4456301"/>
                <a:ext cx="4499207" cy="608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−9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−5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acc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01118F1-3435-83D7-6F08-A03FB88E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24" y="4456301"/>
                <a:ext cx="4499207" cy="608500"/>
              </a:xfrm>
              <a:prstGeom prst="rect">
                <a:avLst/>
              </a:prstGeom>
              <a:blipFill>
                <a:blip r:embed="rId4"/>
                <a:stretch>
                  <a:fillRect l="-2304" b="-22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2F6E834-0D15-7694-974C-DEEC51A9CE4F}"/>
                  </a:ext>
                </a:extLst>
              </p:cNvPr>
              <p:cNvSpPr txBox="1"/>
              <p:nvPr/>
            </p:nvSpPr>
            <p:spPr>
              <a:xfrm>
                <a:off x="1328824" y="5306192"/>
                <a:ext cx="4499207" cy="608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s-PE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</m:acc>
                    <m:r>
                      <a:rPr lang="es-E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s-PE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acc>
                    <m:r>
                      <a:rPr lang="es-419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+6</m:t>
                    </m:r>
                    <m:acc>
                      <m:accPr>
                        <m:chr m:val="⃗"/>
                        <m:ctrlPr>
                          <a:rPr lang="es-PE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419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acc>
                  </m:oMath>
                </a14:m>
                <a:endParaRPr lang="es-PE" sz="2800" i="1" dirty="0">
                  <a:latin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2F6E834-0D15-7694-974C-DEEC51A9C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24" y="5306192"/>
                <a:ext cx="4499207" cy="608500"/>
              </a:xfrm>
              <a:prstGeom prst="rect">
                <a:avLst/>
              </a:prstGeom>
              <a:blipFill>
                <a:blip r:embed="rId5"/>
                <a:stretch>
                  <a:fillRect l="-2304" b="-22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21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18995C6-F468-DF81-70A8-DC633F8719D0}"/>
              </a:ext>
            </a:extLst>
          </p:cNvPr>
          <p:cNvSpPr>
            <a:spLocks noGrp="1"/>
          </p:cNvSpPr>
          <p:nvPr/>
        </p:nvSpPr>
        <p:spPr>
          <a:xfrm>
            <a:off x="662709" y="18721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TERCERA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4400" b="1" dirty="0">
                <a:solidFill>
                  <a:srgbClr val="C00000"/>
                </a:solidFill>
              </a:rPr>
              <a:t>Segunda condición de equilibrio</a:t>
            </a:r>
            <a:endParaRPr lang="es-P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7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E14C4FA2-F74A-774C-81B2-BA8A20ACCE24}"/>
              </a:ext>
            </a:extLst>
          </p:cNvPr>
          <p:cNvSpPr txBox="1"/>
          <p:nvPr/>
        </p:nvSpPr>
        <p:spPr>
          <a:xfrm>
            <a:off x="239395" y="1557474"/>
            <a:ext cx="3650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Equilibrio de rotación.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85A73B5-1161-204D-AEC4-7445D99B74C2}"/>
              </a:ext>
            </a:extLst>
          </p:cNvPr>
          <p:cNvSpPr txBox="1"/>
          <p:nvPr/>
        </p:nvSpPr>
        <p:spPr>
          <a:xfrm>
            <a:off x="239395" y="2034527"/>
            <a:ext cx="56977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Un cuerpo se encuentra en </a:t>
            </a:r>
            <a:r>
              <a:rPr lang="es-ES" sz="25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equilibrio de rotación </a:t>
            </a: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respecto a un punto, si la suma de torques respecto a ese punto es </a:t>
            </a:r>
            <a:r>
              <a:rPr lang="es-419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nula</a:t>
            </a: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. El caso más común de equilibrio de rotación es cuando un cuerpo no experimenta giros.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C2FC763-7F67-031C-41C1-92A2CEB8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17" y="502435"/>
            <a:ext cx="7017698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419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CONDICIÓN DE EQUILIBRIO</a:t>
            </a:r>
            <a:endParaRPr lang="es-ES" altLang="es-P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▷ Equilibrio rotacional y traslacional fuerza y torca 【 UNAM 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97" y="1905204"/>
            <a:ext cx="5176279" cy="29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261ED7B-7CE9-E2C0-D57B-E8AE4176C435}"/>
                  </a:ext>
                </a:extLst>
              </p:cNvPr>
              <p:cNvSpPr txBox="1"/>
              <p:nvPr/>
            </p:nvSpPr>
            <p:spPr>
              <a:xfrm>
                <a:off x="4463875" y="4863078"/>
                <a:ext cx="2303665" cy="160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261ED7B-7CE9-E2C0-D57B-E8AE4176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75" y="4863078"/>
                <a:ext cx="2303665" cy="160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78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>
            <a:extLst>
              <a:ext uri="{FF2B5EF4-FFF2-40B4-BE49-F238E27FC236}">
                <a16:creationId xmlns:a16="http://schemas.microsoft.com/office/drawing/2014/main" id="{533CB583-C6D7-644B-5EA0-A09DD55CF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619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032">
            <a:extLst>
              <a:ext uri="{FF2B5EF4-FFF2-40B4-BE49-F238E27FC236}">
                <a16:creationId xmlns:a16="http://schemas.microsoft.com/office/drawing/2014/main" id="{CFE09C64-F1FA-BC1F-2923-BECBD99A8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631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quilibrio Estático en Barras Horizontales | Calculisto - Resúmenes y  Clases de Cálculo">
            <a:extLst>
              <a:ext uri="{FF2B5EF4-FFF2-40B4-BE49-F238E27FC236}">
                <a16:creationId xmlns:a16="http://schemas.microsoft.com/office/drawing/2014/main" id="{807E88E6-16B4-58F2-1A9C-A54455C9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409" y="2440014"/>
            <a:ext cx="5498514" cy="17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05A5BF5-CEF7-D893-2543-26616C15E1DF}"/>
                  </a:ext>
                </a:extLst>
              </p:cNvPr>
              <p:cNvSpPr txBox="1"/>
              <p:nvPr/>
            </p:nvSpPr>
            <p:spPr>
              <a:xfrm>
                <a:off x="858314" y="1024401"/>
                <a:ext cx="10992609" cy="1033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Esta barra de peso despreciable está en equilibrio, hall</a:t>
                </a:r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las magnitudes de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mide 3m,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mide 4m y la reacción del apoyo en A es 70 N</a:t>
                </a:r>
                <a:r>
                  <a:rPr lang="es-PE" sz="2800" spc="-10" dirty="0">
                    <a:solidFill>
                      <a:srgbClr val="1F497C"/>
                    </a:solidFill>
                    <a:latin typeface="Arial" panose="020B0604020202020204" pitchFamily="34" charset="0"/>
                    <a:cs typeface="Calibri"/>
                  </a:rPr>
                  <a:t>.</a:t>
                </a:r>
                <a:r>
                  <a:rPr lang="es-PE" sz="2800" dirty="0"/>
                  <a:t> 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05A5BF5-CEF7-D893-2543-26616C15E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14" y="1024401"/>
                <a:ext cx="10992609" cy="1033809"/>
              </a:xfrm>
              <a:prstGeom prst="rect">
                <a:avLst/>
              </a:prstGeom>
              <a:blipFill>
                <a:blip r:embed="rId3"/>
                <a:stretch>
                  <a:fillRect l="-943" t="-1176" r="-887" b="-1411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FC3AE02-A535-787E-22DC-1C3ADF1D0500}"/>
              </a:ext>
            </a:extLst>
          </p:cNvPr>
          <p:cNvSpPr txBox="1"/>
          <p:nvPr/>
        </p:nvSpPr>
        <p:spPr>
          <a:xfrm>
            <a:off x="7148794" y="2782011"/>
            <a:ext cx="340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dirty="0" err="1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rimera</a:t>
            </a:r>
            <a:r>
              <a:rPr lang="es-PE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condición de equilibrio:</a:t>
            </a:r>
            <a:endParaRPr lang="es-PE" dirty="0">
              <a:solidFill>
                <a:srgbClr val="AD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BED2782-A0CB-E51F-1968-B5BB49C85826}"/>
              </a:ext>
            </a:extLst>
          </p:cNvPr>
          <p:cNvSpPr txBox="1"/>
          <p:nvPr/>
        </p:nvSpPr>
        <p:spPr>
          <a:xfrm>
            <a:off x="7148794" y="2255348"/>
            <a:ext cx="1311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s-PE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454F82-2BBA-F356-3327-718E9168CF72}"/>
              </a:ext>
            </a:extLst>
          </p:cNvPr>
          <p:cNvSpPr txBox="1"/>
          <p:nvPr/>
        </p:nvSpPr>
        <p:spPr>
          <a:xfrm>
            <a:off x="8729624" y="3391373"/>
            <a:ext cx="235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b="1" dirty="0"/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9EFFB68-77DA-8B05-E67B-10A0B613ECA1}"/>
                  </a:ext>
                </a:extLst>
              </p:cNvPr>
              <p:cNvSpPr txBox="1"/>
              <p:nvPr/>
            </p:nvSpPr>
            <p:spPr>
              <a:xfrm>
                <a:off x="9091542" y="3373801"/>
                <a:ext cx="1924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70−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9EFFB68-77DA-8B05-E67B-10A0B613E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542" y="3373801"/>
                <a:ext cx="1924758" cy="307777"/>
              </a:xfrm>
              <a:prstGeom prst="rect">
                <a:avLst/>
              </a:prstGeom>
              <a:blipFill>
                <a:blip r:embed="rId4"/>
                <a:stretch>
                  <a:fillRect l="-2532" r="-2532" b="-1568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D7C950C7-2B5D-5E35-E25E-C27AA8072A65}"/>
              </a:ext>
            </a:extLst>
          </p:cNvPr>
          <p:cNvSpPr txBox="1"/>
          <p:nvPr/>
        </p:nvSpPr>
        <p:spPr>
          <a:xfrm>
            <a:off x="7212176" y="4121156"/>
            <a:ext cx="3902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</a:t>
            </a:r>
            <a:r>
              <a:rPr lang="es-PE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condición de equilibrio:</a:t>
            </a:r>
            <a:endParaRPr lang="es-PE" dirty="0">
              <a:solidFill>
                <a:srgbClr val="AD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0462746-D7C7-DE9F-604C-ADE083130ED0}"/>
              </a:ext>
            </a:extLst>
          </p:cNvPr>
          <p:cNvSpPr txBox="1"/>
          <p:nvPr/>
        </p:nvSpPr>
        <p:spPr>
          <a:xfrm>
            <a:off x="8758998" y="4779414"/>
            <a:ext cx="235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b="1" dirty="0"/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2519DA5-AC57-8300-1B33-9BD3FB1AC72D}"/>
                  </a:ext>
                </a:extLst>
              </p:cNvPr>
              <p:cNvSpPr txBox="1"/>
              <p:nvPr/>
            </p:nvSpPr>
            <p:spPr>
              <a:xfrm>
                <a:off x="9050840" y="4748636"/>
                <a:ext cx="1894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P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419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PE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419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2519DA5-AC57-8300-1B33-9BD3FB1A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40" y="4748636"/>
                <a:ext cx="1894108" cy="307777"/>
              </a:xfrm>
              <a:prstGeom prst="rect">
                <a:avLst/>
              </a:prstGeom>
              <a:blipFill>
                <a:blip r:embed="rId5"/>
                <a:stretch>
                  <a:fillRect l="-1290" r="-968" b="-16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85275BED-2277-44C9-306A-E8C746889BC3}"/>
              </a:ext>
            </a:extLst>
          </p:cNvPr>
          <p:cNvSpPr txBox="1"/>
          <p:nvPr/>
        </p:nvSpPr>
        <p:spPr>
          <a:xfrm>
            <a:off x="1050068" y="4398762"/>
            <a:ext cx="390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forma el sistema de ecuaciones</a:t>
            </a:r>
            <a:r>
              <a:rPr lang="es-PE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PE" dirty="0">
              <a:solidFill>
                <a:srgbClr val="AD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6B9F082-6FC0-D0B6-02F9-EAFFAEE3BAA4}"/>
                  </a:ext>
                </a:extLst>
              </p:cNvPr>
              <p:cNvSpPr txBox="1"/>
              <p:nvPr/>
            </p:nvSpPr>
            <p:spPr>
              <a:xfrm>
                <a:off x="1050068" y="4939223"/>
                <a:ext cx="2326458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=70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419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419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6B9F082-6FC0-D0B6-02F9-EAFFAEE3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68" y="4939223"/>
                <a:ext cx="2326458" cy="823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BBF6E717-03AD-DEBB-3A98-1690163B88AC}"/>
              </a:ext>
            </a:extLst>
          </p:cNvPr>
          <p:cNvSpPr txBox="1"/>
          <p:nvPr/>
        </p:nvSpPr>
        <p:spPr>
          <a:xfrm>
            <a:off x="3433992" y="5196407"/>
            <a:ext cx="235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b="1" dirty="0"/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1ABA8FC-7C87-33FA-22F0-7B2817834DB4}"/>
                  </a:ext>
                </a:extLst>
              </p:cNvPr>
              <p:cNvSpPr txBox="1"/>
              <p:nvPr/>
            </p:nvSpPr>
            <p:spPr>
              <a:xfrm>
                <a:off x="3927429" y="4939223"/>
                <a:ext cx="1411189" cy="4001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419" sz="2000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PE" sz="2000" b="1" dirty="0"/>
                  <a:t>40 N</a:t>
                </a:r>
                <a:endParaRPr lang="es-PE" b="1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1ABA8FC-7C87-33FA-22F0-7B281783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29" y="4939223"/>
                <a:ext cx="1411189" cy="400110"/>
              </a:xfrm>
              <a:prstGeom prst="rect">
                <a:avLst/>
              </a:prstGeom>
              <a:blipFill>
                <a:blip r:embed="rId7"/>
                <a:stretch>
                  <a:fillRect t="-7463" b="-238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489C03B-0405-70DC-355D-93ECD1E1B347}"/>
                  </a:ext>
                </a:extLst>
              </p:cNvPr>
              <p:cNvSpPr txBox="1"/>
              <p:nvPr/>
            </p:nvSpPr>
            <p:spPr>
              <a:xfrm>
                <a:off x="3927429" y="5379308"/>
                <a:ext cx="1411189" cy="4001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419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000" b="1" i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s-PE" sz="2000" b="1" dirty="0"/>
                  <a:t>0 N</a:t>
                </a:r>
                <a:endParaRPr lang="es-PE" b="1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489C03B-0405-70DC-355D-93ECD1E1B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29" y="5379308"/>
                <a:ext cx="1411189" cy="400110"/>
              </a:xfrm>
              <a:prstGeom prst="rect">
                <a:avLst/>
              </a:prstGeom>
              <a:blipFill>
                <a:blip r:embed="rId8"/>
                <a:stretch>
                  <a:fillRect t="-7463" b="-238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C8F6D24-0AB2-68BC-9595-CF6ACC8497A3}"/>
                  </a:ext>
                </a:extLst>
              </p:cNvPr>
              <p:cNvSpPr txBox="1"/>
              <p:nvPr/>
            </p:nvSpPr>
            <p:spPr>
              <a:xfrm>
                <a:off x="7122000" y="3064467"/>
                <a:ext cx="172514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C8F6D24-0AB2-68BC-9595-CF6ACC84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00" y="3064467"/>
                <a:ext cx="1725140" cy="9326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E37EAE-C037-D0E1-39DA-50E7071351E0}"/>
                  </a:ext>
                </a:extLst>
              </p:cNvPr>
              <p:cNvSpPr txBox="1"/>
              <p:nvPr/>
            </p:nvSpPr>
            <p:spPr>
              <a:xfrm>
                <a:off x="7110552" y="4436673"/>
                <a:ext cx="172514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E37EAE-C037-D0E1-39DA-50E707135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52" y="4436673"/>
                <a:ext cx="1725140" cy="9326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FA682661-EF9D-8D65-2B54-EE20DD7A238E}"/>
              </a:ext>
            </a:extLst>
          </p:cNvPr>
          <p:cNvSpPr txBox="1"/>
          <p:nvPr/>
        </p:nvSpPr>
        <p:spPr>
          <a:xfrm>
            <a:off x="3108476" y="3500254"/>
            <a:ext cx="427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088F4BF-DF48-B154-4923-DC53798F4828}"/>
              </a:ext>
            </a:extLst>
          </p:cNvPr>
          <p:cNvSpPr txBox="1"/>
          <p:nvPr/>
        </p:nvSpPr>
        <p:spPr>
          <a:xfrm>
            <a:off x="7917576" y="5184278"/>
            <a:ext cx="1725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Con respecto al punto de apoyo A</a:t>
            </a:r>
            <a:endParaRPr lang="es-PE" sz="1200" b="1" dirty="0"/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B079D1A3-014E-3093-6B28-8EAAF7F38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14" y="432464"/>
            <a:ext cx="1861905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6: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6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373A49-9BC2-C0B6-678E-E84F825623A8}"/>
              </a:ext>
            </a:extLst>
          </p:cNvPr>
          <p:cNvSpPr txBox="1"/>
          <p:nvPr/>
        </p:nvSpPr>
        <p:spPr>
          <a:xfrm>
            <a:off x="562587" y="1628419"/>
            <a:ext cx="7469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2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una barra homogénea con peso propio</a:t>
            </a:r>
            <a:endParaRPr lang="es-PE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9D74FB-6F0C-99DF-F593-158636C867FB}"/>
              </a:ext>
            </a:extLst>
          </p:cNvPr>
          <p:cNvSpPr txBox="1"/>
          <p:nvPr/>
        </p:nvSpPr>
        <p:spPr>
          <a:xfrm>
            <a:off x="562587" y="2298341"/>
            <a:ext cx="7241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Para una barra homogénea con peso propio, se considera que el peso de la barra se concentra en el </a:t>
            </a:r>
            <a:r>
              <a:rPr lang="es-PE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la barra.</a:t>
            </a:r>
            <a:endParaRPr lang="es-PE" sz="20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5EE7D78-4929-AE27-FDCB-8C9A2DE478D0}"/>
              </a:ext>
            </a:extLst>
          </p:cNvPr>
          <p:cNvCxnSpPr>
            <a:cxnSpLocks/>
          </p:cNvCxnSpPr>
          <p:nvPr/>
        </p:nvCxnSpPr>
        <p:spPr>
          <a:xfrm flipV="1">
            <a:off x="3121376" y="3962215"/>
            <a:ext cx="6178369" cy="4572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3EF5531-601C-8114-9970-31938EA0F1EA}"/>
              </a:ext>
            </a:extLst>
          </p:cNvPr>
          <p:cNvCxnSpPr>
            <a:cxnSpLocks/>
          </p:cNvCxnSpPr>
          <p:nvPr/>
        </p:nvCxnSpPr>
        <p:spPr>
          <a:xfrm>
            <a:off x="6210560" y="3985075"/>
            <a:ext cx="0" cy="112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982D9B-3BD1-B472-0E6C-BE34AA44AA45}"/>
              </a:ext>
            </a:extLst>
          </p:cNvPr>
          <p:cNvSpPr txBox="1"/>
          <p:nvPr/>
        </p:nvSpPr>
        <p:spPr>
          <a:xfrm>
            <a:off x="5527753" y="5112835"/>
            <a:ext cx="1558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 DE LA BARRA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A33086-B7B0-27E4-8791-35244CD3A0E0}"/>
              </a:ext>
            </a:extLst>
          </p:cNvPr>
          <p:cNvSpPr txBox="1"/>
          <p:nvPr/>
        </p:nvSpPr>
        <p:spPr>
          <a:xfrm>
            <a:off x="3021037" y="4063170"/>
            <a:ext cx="337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BFCF21-F2D2-877A-0CB2-A6B8DBCBD0FD}"/>
              </a:ext>
            </a:extLst>
          </p:cNvPr>
          <p:cNvSpPr txBox="1"/>
          <p:nvPr/>
        </p:nvSpPr>
        <p:spPr>
          <a:xfrm>
            <a:off x="9131236" y="3968577"/>
            <a:ext cx="337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PE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7C6928-8A3B-6BE1-BE89-336CA6249F55}"/>
              </a:ext>
            </a:extLst>
          </p:cNvPr>
          <p:cNvSpPr txBox="1"/>
          <p:nvPr/>
        </p:nvSpPr>
        <p:spPr>
          <a:xfrm>
            <a:off x="4652768" y="3540040"/>
            <a:ext cx="337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PE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DC4491-6238-5074-B9A5-A6EFD16ED1FE}"/>
              </a:ext>
            </a:extLst>
          </p:cNvPr>
          <p:cNvSpPr txBox="1"/>
          <p:nvPr/>
        </p:nvSpPr>
        <p:spPr>
          <a:xfrm>
            <a:off x="7466913" y="3517666"/>
            <a:ext cx="337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6108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90D6C851-4F90-904F-9550-15877EC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4" y="1925954"/>
            <a:ext cx="24304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9524" tIns="0" rIns="19841" bIns="0" anchor="ctr"/>
          <a:lstStyle/>
          <a:p>
            <a:pPr algn="ctr" eaLnBrk="1" hangingPunct="1">
              <a:spcBef>
                <a:spcPct val="0"/>
              </a:spcBef>
            </a:pPr>
            <a:r>
              <a:rPr lang="es-ES" sz="3000" dirty="0">
                <a:solidFill>
                  <a:srgbClr val="CC9900"/>
                </a:solidFill>
              </a:rPr>
              <a:t>CONTENIDO</a:t>
            </a:r>
            <a:endParaRPr lang="es-PE" sz="3000" dirty="0">
              <a:solidFill>
                <a:srgbClr val="CC9900"/>
              </a:solidFill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6E3E000F-D8AE-D54F-B47A-AC4E7C26E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1853152"/>
            <a:ext cx="471" cy="446529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F4ACC163-80C1-6C48-8C36-D8FAA04F9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789" y="1831208"/>
            <a:ext cx="237648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E50028-BDBD-4EAE-9E2D-FD7037CA4680}"/>
              </a:ext>
            </a:extLst>
          </p:cNvPr>
          <p:cNvSpPr/>
          <p:nvPr/>
        </p:nvSpPr>
        <p:spPr>
          <a:xfrm>
            <a:off x="3433381" y="2396938"/>
            <a:ext cx="8364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419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 LA PRIMERA CONDICIÓN DE EQUILIBRIO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EQUILIBRIO DE TRASLACIÓN.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7FDCD9-47C9-47BF-8DF5-799ABF9DF8AA}"/>
              </a:ext>
            </a:extLst>
          </p:cNvPr>
          <p:cNvSpPr/>
          <p:nvPr/>
        </p:nvSpPr>
        <p:spPr>
          <a:xfrm>
            <a:off x="3544357" y="3760024"/>
            <a:ext cx="8364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419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O MOMENTO D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419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FUERZA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429C250-CCCB-C542-AFD6-775B9457B9B3}"/>
              </a:ext>
            </a:extLst>
          </p:cNvPr>
          <p:cNvSpPr/>
          <p:nvPr/>
        </p:nvSpPr>
        <p:spPr>
          <a:xfrm>
            <a:off x="3544358" y="4753778"/>
            <a:ext cx="8364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buFont typeface="Wingdings" pitchFamily="2" charset="2"/>
              <a:buChar char="ü"/>
              <a:defRPr/>
            </a:pPr>
            <a:r>
              <a:rPr lang="es-419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 LA SEGUNDA CONDICIÓN EQUILIBRIO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30">
            <a:extLst>
              <a:ext uri="{FF2B5EF4-FFF2-40B4-BE49-F238E27FC236}">
                <a16:creationId xmlns:a16="http://schemas.microsoft.com/office/drawing/2014/main" id="{FBDE2999-2023-5FD3-6D96-0E3A25A10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619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32">
            <a:extLst>
              <a:ext uri="{FF2B5EF4-FFF2-40B4-BE49-F238E27FC236}">
                <a16:creationId xmlns:a16="http://schemas.microsoft.com/office/drawing/2014/main" id="{B1A16336-1D79-6BB9-3BD6-DAC79A75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631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Equilibrio Estático en Barras Horizontales | Calculisto - Resúmenes y  Clases de Cálculo">
            <a:extLst>
              <a:ext uri="{FF2B5EF4-FFF2-40B4-BE49-F238E27FC236}">
                <a16:creationId xmlns:a16="http://schemas.microsoft.com/office/drawing/2014/main" id="{319477EE-AD1D-E94B-04C1-35ED033AD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346" y="2466320"/>
            <a:ext cx="5498514" cy="17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10C0951-D54D-47EF-0A8C-E01E539342F4}"/>
                  </a:ext>
                </a:extLst>
              </p:cNvPr>
              <p:cNvSpPr txBox="1"/>
              <p:nvPr/>
            </p:nvSpPr>
            <p:spPr>
              <a:xfrm>
                <a:off x="902086" y="1033000"/>
                <a:ext cx="10992609" cy="1077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Esta barra de 10 N de peso está en equilibrio, hall</a:t>
                </a:r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las magnitudes de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mide 3m,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419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mide 4m y la reacción del apoyo en A es 70 N</a:t>
                </a:r>
                <a:r>
                  <a:rPr lang="es-PE" sz="2800" spc="-10" dirty="0">
                    <a:solidFill>
                      <a:srgbClr val="1F497C"/>
                    </a:solidFill>
                    <a:latin typeface="Arial" panose="020B0604020202020204" pitchFamily="34" charset="0"/>
                    <a:cs typeface="Calibri"/>
                  </a:rPr>
                  <a:t>.</a:t>
                </a:r>
                <a:r>
                  <a:rPr lang="es-PE" sz="2800" dirty="0"/>
                  <a:t> 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10C0951-D54D-47EF-0A8C-E01E5393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6" y="1033000"/>
                <a:ext cx="10992609" cy="1077283"/>
              </a:xfrm>
              <a:prstGeom prst="rect">
                <a:avLst/>
              </a:prstGeom>
              <a:blipFill>
                <a:blip r:embed="rId3"/>
                <a:stretch>
                  <a:fillRect l="-943" r="-887" b="-135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AC7DFAA9-5A53-F31B-CF0B-EE126493C57A}"/>
              </a:ext>
            </a:extLst>
          </p:cNvPr>
          <p:cNvSpPr txBox="1"/>
          <p:nvPr/>
        </p:nvSpPr>
        <p:spPr>
          <a:xfrm>
            <a:off x="7087920" y="2568259"/>
            <a:ext cx="340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dirty="0" err="1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rimera</a:t>
            </a:r>
            <a:r>
              <a:rPr lang="es-PE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condición de equilibrio:</a:t>
            </a:r>
            <a:endParaRPr lang="es-PE" dirty="0">
              <a:solidFill>
                <a:srgbClr val="AD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8C7AF5-ACF9-2268-0CD0-3088B25BBA07}"/>
              </a:ext>
            </a:extLst>
          </p:cNvPr>
          <p:cNvSpPr txBox="1"/>
          <p:nvPr/>
        </p:nvSpPr>
        <p:spPr>
          <a:xfrm>
            <a:off x="7148794" y="2212165"/>
            <a:ext cx="1311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s-PE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27A95B-D407-7788-7CDC-3095ACDADEBF}"/>
              </a:ext>
            </a:extLst>
          </p:cNvPr>
          <p:cNvSpPr txBox="1"/>
          <p:nvPr/>
        </p:nvSpPr>
        <p:spPr>
          <a:xfrm>
            <a:off x="8619317" y="3203274"/>
            <a:ext cx="235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b="1" dirty="0"/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3DC8681-BB31-088D-B9B0-AC190636C21B}"/>
                  </a:ext>
                </a:extLst>
              </p:cNvPr>
              <p:cNvSpPr txBox="1"/>
              <p:nvPr/>
            </p:nvSpPr>
            <p:spPr>
              <a:xfrm>
                <a:off x="8934262" y="3173262"/>
                <a:ext cx="25164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70−10−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3DC8681-BB31-088D-B9B0-AC190636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62" y="3173262"/>
                <a:ext cx="2516458" cy="307777"/>
              </a:xfrm>
              <a:prstGeom prst="rect">
                <a:avLst/>
              </a:prstGeom>
              <a:blipFill>
                <a:blip r:embed="rId4"/>
                <a:stretch>
                  <a:fillRect l="-1942" r="-1942" b="-16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AACFD3B7-33FD-C221-33AB-ADBB33A6BE7B}"/>
              </a:ext>
            </a:extLst>
          </p:cNvPr>
          <p:cNvSpPr txBox="1"/>
          <p:nvPr/>
        </p:nvSpPr>
        <p:spPr>
          <a:xfrm>
            <a:off x="7096904" y="3931413"/>
            <a:ext cx="3902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</a:t>
            </a:r>
            <a:r>
              <a:rPr lang="es-PE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condición de equilibrio:</a:t>
            </a:r>
            <a:endParaRPr lang="es-PE" dirty="0">
              <a:solidFill>
                <a:srgbClr val="AD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7CD75F-3229-4FD6-B5EC-7FAD8CBEF20F}"/>
              </a:ext>
            </a:extLst>
          </p:cNvPr>
          <p:cNvSpPr txBox="1"/>
          <p:nvPr/>
        </p:nvSpPr>
        <p:spPr>
          <a:xfrm>
            <a:off x="8705418" y="4503806"/>
            <a:ext cx="235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b="1" dirty="0"/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70C10B4-5952-CDF0-8B45-6FB8160B64B5}"/>
                  </a:ext>
                </a:extLst>
              </p:cNvPr>
              <p:cNvSpPr txBox="1"/>
              <p:nvPr/>
            </p:nvSpPr>
            <p:spPr>
              <a:xfrm>
                <a:off x="9007038" y="4488416"/>
                <a:ext cx="2443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P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419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PE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419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70C10B4-5952-CDF0-8B45-6FB8160B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38" y="4488416"/>
                <a:ext cx="2443682" cy="307777"/>
              </a:xfrm>
              <a:prstGeom prst="rect">
                <a:avLst/>
              </a:prstGeom>
              <a:blipFill>
                <a:blip r:embed="rId5"/>
                <a:stretch>
                  <a:fillRect l="-2000" r="-2000" b="-1568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0C3EF164-CF95-A1E1-81C0-A5377BBC177E}"/>
              </a:ext>
            </a:extLst>
          </p:cNvPr>
          <p:cNvSpPr txBox="1"/>
          <p:nvPr/>
        </p:nvSpPr>
        <p:spPr>
          <a:xfrm>
            <a:off x="1050068" y="4459163"/>
            <a:ext cx="390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forma el sistema de ecuaciones</a:t>
            </a:r>
            <a:r>
              <a:rPr lang="es-PE" dirty="0">
                <a:solidFill>
                  <a:srgbClr val="A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PE" dirty="0">
              <a:solidFill>
                <a:srgbClr val="AD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B45338-FCA6-183A-C96D-CB3E0EB6E1A8}"/>
                  </a:ext>
                </a:extLst>
              </p:cNvPr>
              <p:cNvSpPr txBox="1"/>
              <p:nvPr/>
            </p:nvSpPr>
            <p:spPr>
              <a:xfrm>
                <a:off x="902086" y="4916733"/>
                <a:ext cx="3680014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=60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419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419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419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B45338-FCA6-183A-C96D-CB3E0EB6E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6" y="4916733"/>
                <a:ext cx="3680014" cy="823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EC3D0CF9-486C-73F5-BE80-BE9DBD998DA4}"/>
              </a:ext>
            </a:extLst>
          </p:cNvPr>
          <p:cNvSpPr txBox="1"/>
          <p:nvPr/>
        </p:nvSpPr>
        <p:spPr>
          <a:xfrm>
            <a:off x="4035843" y="5209449"/>
            <a:ext cx="2350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b="1" dirty="0"/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995B4EC-18BF-80EF-CD03-D2DB636E40E1}"/>
                  </a:ext>
                </a:extLst>
              </p:cNvPr>
              <p:cNvSpPr txBox="1"/>
              <p:nvPr/>
            </p:nvSpPr>
            <p:spPr>
              <a:xfrm>
                <a:off x="4194181" y="4922507"/>
                <a:ext cx="1411189" cy="40011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419" sz="2000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PE" sz="2000" b="1" dirty="0"/>
                  <a:t>35 N</a:t>
                </a:r>
                <a:endParaRPr lang="es-PE" b="1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995B4EC-18BF-80EF-CD03-D2DB636E4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81" y="4922507"/>
                <a:ext cx="1411189" cy="400110"/>
              </a:xfrm>
              <a:prstGeom prst="rect">
                <a:avLst/>
              </a:prstGeom>
              <a:blipFill>
                <a:blip r:embed="rId7"/>
                <a:stretch>
                  <a:fillRect t="-7463" b="-238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6CDA26E-EAEF-DD4B-90F9-D071CDABE639}"/>
                  </a:ext>
                </a:extLst>
              </p:cNvPr>
              <p:cNvSpPr txBox="1"/>
              <p:nvPr/>
            </p:nvSpPr>
            <p:spPr>
              <a:xfrm>
                <a:off x="4194181" y="5362592"/>
                <a:ext cx="1411189" cy="40011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419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0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s-PE" sz="2000" b="1" dirty="0"/>
                  <a:t> N</a:t>
                </a:r>
                <a:endParaRPr lang="es-PE" b="1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6CDA26E-EAEF-DD4B-90F9-D071CDABE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81" y="5362592"/>
                <a:ext cx="1411189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9963125-9781-38E6-E711-120A8A9A238D}"/>
                  </a:ext>
                </a:extLst>
              </p:cNvPr>
              <p:cNvSpPr txBox="1"/>
              <p:nvPr/>
            </p:nvSpPr>
            <p:spPr>
              <a:xfrm>
                <a:off x="7050249" y="2865233"/>
                <a:ext cx="172514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9963125-9781-38E6-E711-120A8A9A2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49" y="2865233"/>
                <a:ext cx="1725140" cy="9326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F8EB354-9ACF-1291-4ADA-5696CA695737}"/>
                  </a:ext>
                </a:extLst>
              </p:cNvPr>
              <p:cNvSpPr txBox="1"/>
              <p:nvPr/>
            </p:nvSpPr>
            <p:spPr>
              <a:xfrm>
                <a:off x="7078758" y="4200510"/>
                <a:ext cx="172514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F8EB354-9ACF-1291-4ADA-5696CA695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58" y="4200510"/>
                <a:ext cx="1725140" cy="9326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2343EDC-B993-DDBE-0641-82B43668A7F3}"/>
              </a:ext>
            </a:extLst>
          </p:cNvPr>
          <p:cNvCxnSpPr>
            <a:cxnSpLocks/>
          </p:cNvCxnSpPr>
          <p:nvPr/>
        </p:nvCxnSpPr>
        <p:spPr>
          <a:xfrm>
            <a:off x="3680447" y="3308913"/>
            <a:ext cx="0" cy="112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179DC10-68E9-1066-5E8D-3DED4F8C9E20}"/>
              </a:ext>
            </a:extLst>
          </p:cNvPr>
          <p:cNvSpPr txBox="1"/>
          <p:nvPr/>
        </p:nvSpPr>
        <p:spPr>
          <a:xfrm>
            <a:off x="3680447" y="4044879"/>
            <a:ext cx="2148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  (PESO DE LA BARRA)</a:t>
            </a:r>
            <a:endParaRPr lang="es-PE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C6A8ED4-FB2D-4358-D7C5-86D024D807FF}"/>
              </a:ext>
            </a:extLst>
          </p:cNvPr>
          <p:cNvSpPr txBox="1"/>
          <p:nvPr/>
        </p:nvSpPr>
        <p:spPr>
          <a:xfrm>
            <a:off x="7148794" y="5215794"/>
            <a:ext cx="1725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Con respecto al punto de apoyo A</a:t>
            </a:r>
            <a:endParaRPr lang="es-PE" sz="12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4DBF0F5-0072-A9E9-188E-CC7FEAC8B4BE}"/>
              </a:ext>
            </a:extLst>
          </p:cNvPr>
          <p:cNvSpPr txBox="1"/>
          <p:nvPr/>
        </p:nvSpPr>
        <p:spPr>
          <a:xfrm>
            <a:off x="3108476" y="3496919"/>
            <a:ext cx="427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3C81C90-8FDE-AAC2-7F8C-D7126469D08A}"/>
              </a:ext>
            </a:extLst>
          </p:cNvPr>
          <p:cNvSpPr txBox="1"/>
          <p:nvPr/>
        </p:nvSpPr>
        <p:spPr>
          <a:xfrm>
            <a:off x="3276875" y="2792826"/>
            <a:ext cx="378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s-PE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EC1D62E-C18E-0ECC-297E-AAF50F5ED5D3}"/>
              </a:ext>
            </a:extLst>
          </p:cNvPr>
          <p:cNvCxnSpPr>
            <a:cxnSpLocks/>
          </p:cNvCxnSpPr>
          <p:nvPr/>
        </p:nvCxnSpPr>
        <p:spPr>
          <a:xfrm>
            <a:off x="3197509" y="3151343"/>
            <a:ext cx="46717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EE4B6C5-2906-5FEC-41BD-2918F3762D3B}"/>
              </a:ext>
            </a:extLst>
          </p:cNvPr>
          <p:cNvCxnSpPr/>
          <p:nvPr/>
        </p:nvCxnSpPr>
        <p:spPr>
          <a:xfrm>
            <a:off x="3680447" y="3052874"/>
            <a:ext cx="0" cy="19693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853A119-D8A5-732C-8FF7-99965CA000E1}"/>
              </a:ext>
            </a:extLst>
          </p:cNvPr>
          <p:cNvCxnSpPr/>
          <p:nvPr/>
        </p:nvCxnSpPr>
        <p:spPr>
          <a:xfrm>
            <a:off x="3197509" y="3052874"/>
            <a:ext cx="0" cy="19693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D292879-A43C-3021-F3A8-F2607F9ED311}"/>
              </a:ext>
            </a:extLst>
          </p:cNvPr>
          <p:cNvSpPr txBox="1"/>
          <p:nvPr/>
        </p:nvSpPr>
        <p:spPr>
          <a:xfrm>
            <a:off x="1958801" y="2286522"/>
            <a:ext cx="17216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(3m + 4m = 7 m)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298A502-F402-D265-BE08-24CE91A32300}"/>
              </a:ext>
            </a:extLst>
          </p:cNvPr>
          <p:cNvSpPr txBox="1"/>
          <p:nvPr/>
        </p:nvSpPr>
        <p:spPr>
          <a:xfrm>
            <a:off x="3714144" y="2286522"/>
            <a:ext cx="2148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 = 7/2 – 3 = 0.5 m)</a:t>
            </a:r>
            <a:endParaRPr lang="es-PE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6E48CA2-9A6E-0F2D-84B9-DCBE0C10BA4E}"/>
                  </a:ext>
                </a:extLst>
              </p:cNvPr>
              <p:cNvSpPr txBox="1"/>
              <p:nvPr/>
            </p:nvSpPr>
            <p:spPr>
              <a:xfrm>
                <a:off x="8418596" y="4891726"/>
                <a:ext cx="31847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P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419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−(10)(0.5)−</m:t>
                      </m:r>
                      <m:sSub>
                        <m:sSub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PE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419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6E48CA2-9A6E-0F2D-84B9-DCBE0C10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96" y="4891726"/>
                <a:ext cx="3184718" cy="307777"/>
              </a:xfrm>
              <a:prstGeom prst="rect">
                <a:avLst/>
              </a:prstGeom>
              <a:blipFill>
                <a:blip r:embed="rId11"/>
                <a:stretch>
                  <a:fillRect l="-1341" t="-1961" r="-1533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6">
            <a:extLst>
              <a:ext uri="{FF2B5EF4-FFF2-40B4-BE49-F238E27FC236}">
                <a16:creationId xmlns:a16="http://schemas.microsoft.com/office/drawing/2014/main" id="{3B12A55B-D37A-2F24-5511-C5DF28D2F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88" y="472548"/>
            <a:ext cx="1861905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7: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37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067FA5-B699-93D5-D94C-A5991BA2EA77}"/>
              </a:ext>
            </a:extLst>
          </p:cNvPr>
          <p:cNvSpPr txBox="1"/>
          <p:nvPr/>
        </p:nvSpPr>
        <p:spPr>
          <a:xfrm>
            <a:off x="2142835" y="1893463"/>
            <a:ext cx="79549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Hallar las reacciones en </a:t>
            </a:r>
            <a:r>
              <a:rPr lang="es-419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419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419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419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esta viga homogénea en equilibrio. El peso de la viga es 200</a:t>
            </a:r>
            <a:r>
              <a:rPr lang="es-419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N.</a:t>
            </a:r>
            <a:endParaRPr lang="es-PE" sz="2800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03A1C29-C3FE-7FD1-796A-66D3A23A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99" y="1324205"/>
            <a:ext cx="2042449" cy="5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8: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2EB3276-F397-2481-DD3E-BB2E9239F0EA}"/>
              </a:ext>
            </a:extLst>
          </p:cNvPr>
          <p:cNvCxnSpPr>
            <a:cxnSpLocks/>
          </p:cNvCxnSpPr>
          <p:nvPr/>
        </p:nvCxnSpPr>
        <p:spPr>
          <a:xfrm flipV="1">
            <a:off x="2522286" y="3686319"/>
            <a:ext cx="6178369" cy="4572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C26FADDC-136E-65FE-7D8B-860F665D0849}"/>
              </a:ext>
            </a:extLst>
          </p:cNvPr>
          <p:cNvSpPr/>
          <p:nvPr/>
        </p:nvSpPr>
        <p:spPr>
          <a:xfrm>
            <a:off x="2425131" y="3788958"/>
            <a:ext cx="194310" cy="21717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9C56DE3F-74FF-B26A-5935-9A2CBC7201E0}"/>
              </a:ext>
            </a:extLst>
          </p:cNvPr>
          <p:cNvSpPr/>
          <p:nvPr/>
        </p:nvSpPr>
        <p:spPr>
          <a:xfrm>
            <a:off x="8607739" y="3697507"/>
            <a:ext cx="194310" cy="21717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24" name="Cuadro de texto 2">
            <a:extLst>
              <a:ext uri="{FF2B5EF4-FFF2-40B4-BE49-F238E27FC236}">
                <a16:creationId xmlns:a16="http://schemas.microsoft.com/office/drawing/2014/main" id="{D4FBF8E8-3168-380D-A0C6-A101AA7A7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886" y="3947103"/>
            <a:ext cx="304800" cy="3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s-PE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uadro de texto 2">
            <a:extLst>
              <a:ext uri="{FF2B5EF4-FFF2-40B4-BE49-F238E27FC236}">
                <a16:creationId xmlns:a16="http://schemas.microsoft.com/office/drawing/2014/main" id="{A34C4398-3552-247D-41F3-B56BBBFC0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255" y="3851188"/>
            <a:ext cx="304800" cy="3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s-PE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1710198-8BCB-AB77-71E9-26D11C9A8118}"/>
              </a:ext>
            </a:extLst>
          </p:cNvPr>
          <p:cNvCxnSpPr>
            <a:cxnSpLocks/>
          </p:cNvCxnSpPr>
          <p:nvPr/>
        </p:nvCxnSpPr>
        <p:spPr>
          <a:xfrm>
            <a:off x="3798471" y="3730307"/>
            <a:ext cx="0" cy="1127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 de texto 2">
            <a:extLst>
              <a:ext uri="{FF2B5EF4-FFF2-40B4-BE49-F238E27FC236}">
                <a16:creationId xmlns:a16="http://schemas.microsoft.com/office/drawing/2014/main" id="{C0BA327D-92B9-0504-E0F4-AA373F4D9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801" y="4839334"/>
            <a:ext cx="815340" cy="3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500 N</a:t>
            </a:r>
            <a:endParaRPr lang="es-PE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uadro de texto 2">
            <a:extLst>
              <a:ext uri="{FF2B5EF4-FFF2-40B4-BE49-F238E27FC236}">
                <a16:creationId xmlns:a16="http://schemas.microsoft.com/office/drawing/2014/main" id="{E94E0D05-A8DF-C6FF-6BC3-43E238D78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238" y="4684394"/>
            <a:ext cx="815340" cy="3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300 N</a:t>
            </a:r>
            <a:endParaRPr lang="es-PE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A13B68E-AF1D-EF89-8C68-4F85ABE95C5A}"/>
              </a:ext>
            </a:extLst>
          </p:cNvPr>
          <p:cNvCxnSpPr>
            <a:cxnSpLocks/>
          </p:cNvCxnSpPr>
          <p:nvPr/>
        </p:nvCxnSpPr>
        <p:spPr>
          <a:xfrm flipH="1">
            <a:off x="6630908" y="3686319"/>
            <a:ext cx="15240" cy="9639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 de texto 2">
            <a:extLst>
              <a:ext uri="{FF2B5EF4-FFF2-40B4-BE49-F238E27FC236}">
                <a16:creationId xmlns:a16="http://schemas.microsoft.com/office/drawing/2014/main" id="{5E60B467-2DF7-E30E-88C5-0B7001B5A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258" y="3747771"/>
            <a:ext cx="601980" cy="3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 m</a:t>
            </a:r>
            <a:endParaRPr lang="es-PE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Cuadro de texto 2">
            <a:extLst>
              <a:ext uri="{FF2B5EF4-FFF2-40B4-BE49-F238E27FC236}">
                <a16:creationId xmlns:a16="http://schemas.microsoft.com/office/drawing/2014/main" id="{FE58BFBC-6994-B461-46F9-99CB369F6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0" y="3802987"/>
            <a:ext cx="601980" cy="3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 m</a:t>
            </a:r>
            <a:endParaRPr lang="es-PE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Cuadro de texto 2">
            <a:extLst>
              <a:ext uri="{FF2B5EF4-FFF2-40B4-BE49-F238E27FC236}">
                <a16:creationId xmlns:a16="http://schemas.microsoft.com/office/drawing/2014/main" id="{75B96A76-94C5-11DE-2D11-E4E6D3680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896" y="3787342"/>
            <a:ext cx="601980" cy="3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 m</a:t>
            </a:r>
            <a:endParaRPr lang="es-PE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36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agrama, Esquemático&#10;&#10;Descripción generada automáticamente">
            <a:extLst>
              <a:ext uri="{FF2B5EF4-FFF2-40B4-BE49-F238E27FC236}">
                <a16:creationId xmlns:a16="http://schemas.microsoft.com/office/drawing/2014/main" id="{7EBA091D-1FF7-8641-9BE8-F5D0FBCD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3256053"/>
            <a:ext cx="4749952" cy="18472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E0F5608-E368-6D42-AEDF-691E1F236704}"/>
              </a:ext>
            </a:extLst>
          </p:cNvPr>
          <p:cNvSpPr txBox="1"/>
          <p:nvPr/>
        </p:nvSpPr>
        <p:spPr>
          <a:xfrm>
            <a:off x="333374" y="2009105"/>
            <a:ext cx="11463673" cy="9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El </a:t>
            </a:r>
            <a:r>
              <a:rPr lang="es-419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siguiente sistema de fuerzas actúa sobre una barra homogénea con peso despreciable.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E0F5608-E368-6D42-AEDF-691E1F236704}"/>
                  </a:ext>
                </a:extLst>
              </p:cNvPr>
              <p:cNvSpPr txBox="1"/>
              <p:nvPr/>
            </p:nvSpPr>
            <p:spPr>
              <a:xfrm>
                <a:off x="427355" y="5265338"/>
                <a:ext cx="11472724" cy="1108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Con las magnitudes de las fuerzas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419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2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419" sz="25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s-419" sz="25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itchFamily="18" charset="2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419" sz="2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419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</m:t>
                    </m:r>
                    <m:r>
                      <a:rPr lang="es-ES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6</m:t>
                    </m:r>
                    <m:r>
                      <a:rPr lang="es-419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0</m:t>
                    </m:r>
                    <m:r>
                      <a:rPr lang="es-419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𝑁</m:t>
                    </m:r>
                  </m:oMath>
                </a14:m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419" sz="25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25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419" sz="25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s-419" sz="25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itchFamily="18" charset="2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419" sz="250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419" sz="250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=50</m:t>
                    </m:r>
                    <m:r>
                      <a:rPr lang="es-419" sz="250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𝑁</m:t>
                    </m:r>
                    <m:r>
                      <a:rPr lang="es-419" sz="250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, </m:t>
                    </m:r>
                  </m:oMath>
                </a14:m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determine el módulo de la fuerza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419" sz="2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s-419" sz="2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itchFamily="18" charset="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419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p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ara </a:t>
                </a:r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que 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el sistema este</a:t>
                </a:r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e</a:t>
                </a:r>
                <a:r>
                  <a:rPr lang="es-ES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n equilibrio de rotación</a:t>
                </a:r>
                <a:r>
                  <a:rPr lang="es-419" sz="25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  <a:endParaRPr lang="es-PE" sz="25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E0F5608-E368-6D42-AEDF-691E1F236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5" y="5265338"/>
                <a:ext cx="11472724" cy="1108188"/>
              </a:xfrm>
              <a:prstGeom prst="rect">
                <a:avLst/>
              </a:prstGeom>
              <a:blipFill>
                <a:blip r:embed="rId3"/>
                <a:stretch>
                  <a:fillRect l="-850" r="-1700" b="-1208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6">
            <a:extLst>
              <a:ext uri="{FF2B5EF4-FFF2-40B4-BE49-F238E27FC236}">
                <a16:creationId xmlns:a16="http://schemas.microsoft.com/office/drawing/2014/main" id="{CFA66B25-CCBB-E8C1-F946-089EFDC93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99" y="1324205"/>
            <a:ext cx="2213928" cy="5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9:</a:t>
            </a:r>
            <a:endParaRPr lang="es-PE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2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215214" y="335779"/>
            <a:ext cx="61611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ES" sz="4400" dirty="0">
                <a:solidFill>
                  <a:srgbClr val="C00000"/>
                </a:solidFill>
                <a:cs typeface="Arial" panose="020B0604020202020204" pitchFamily="34" charset="0"/>
              </a:rPr>
              <a:t>Lecciones Aprendidas</a:t>
            </a:r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38864" y="6165304"/>
            <a:ext cx="2133600" cy="476250"/>
          </a:xfrm>
        </p:spPr>
        <p:txBody>
          <a:bodyPr/>
          <a:lstStyle/>
          <a:p>
            <a:pPr>
              <a:defRPr/>
            </a:pPr>
            <a:fld id="{34292FD9-4ADB-413D-8048-1802DB87928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050" name="Picture 2" descr="Incendio afectó ambiente de la Escuela Militar de Chorrillos | LIMA | EL  COMERCIO PERÚ">
            <a:extLst>
              <a:ext uri="{FF2B5EF4-FFF2-40B4-BE49-F238E27FC236}">
                <a16:creationId xmlns:a16="http://schemas.microsoft.com/office/drawing/2014/main" id="{05966FD2-AF5B-4986-ABF8-EB9D4DB7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4" y="1557131"/>
            <a:ext cx="3214030" cy="19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37C2E5-B1D3-4142-9BB2-7A4E6092CEF1}"/>
              </a:ext>
            </a:extLst>
          </p:cNvPr>
          <p:cNvSpPr/>
          <p:nvPr/>
        </p:nvSpPr>
        <p:spPr>
          <a:xfrm>
            <a:off x="4295798" y="1205394"/>
            <a:ext cx="7631595" cy="15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PE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Primera condición de equilibrio, torque de una fuerza, segunda condición de equilibrio.</a:t>
            </a:r>
          </a:p>
        </p:txBody>
      </p:sp>
    </p:spTree>
    <p:extLst>
      <p:ext uri="{BB962C8B-B14F-4D97-AF65-F5344CB8AC3E}">
        <p14:creationId xmlns:p14="http://schemas.microsoft.com/office/powerpoint/2010/main" val="3188979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63281" y="362770"/>
            <a:ext cx="6876256" cy="79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7313">
              <a:lnSpc>
                <a:spcPct val="110000"/>
              </a:lnSpc>
              <a:spcAft>
                <a:spcPts val="1400"/>
              </a:spcAft>
            </a:pPr>
            <a:r>
              <a:rPr lang="es-PE" sz="44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Bibliografía</a:t>
            </a:r>
            <a:endParaRPr lang="es-ES" sz="36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38864" y="6165304"/>
            <a:ext cx="2133600" cy="476250"/>
          </a:xfrm>
        </p:spPr>
        <p:txBody>
          <a:bodyPr/>
          <a:lstStyle/>
          <a:p>
            <a:pPr>
              <a:defRPr/>
            </a:pPr>
            <a:fld id="{34292FD9-4ADB-413D-8048-1802DB87928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076" name="Picture 4" descr="BIBLIOTECA | EMCH &amp;quot;CFB&amp;quot;">
            <a:extLst>
              <a:ext uri="{FF2B5EF4-FFF2-40B4-BE49-F238E27FC236}">
                <a16:creationId xmlns:a16="http://schemas.microsoft.com/office/drawing/2014/main" id="{14B5005D-3661-4B67-85E1-A6084BCD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25" y="2656936"/>
            <a:ext cx="3697282" cy="246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581945A-B8B6-4DC9-807B-834B1AA4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93" y="1841544"/>
            <a:ext cx="7699807" cy="454655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Young, H. D., Freedman, R. A., Ford, A. L., Flores, F. V. A., &amp; Rubio, P. A. (2009). Sears-Zemansky, Física universitaria, decimosegunda edición, volumen 1. Naucalpan de Juárez: Addison-Wesley. 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Bedford, A. &amp; Fowler, W. (2008). Mecánica para la ingeniería: Estática. México D.F.: Pearson Educación</a:t>
            </a:r>
            <a:r>
              <a:rPr 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Tippens, P. (2007). Física, Conceptos y Aplicaciones. Séptima edición. Mac Graw Hill interamericana.</a:t>
            </a:r>
          </a:p>
          <a:p>
            <a:pPr marL="0" indent="0" algn="just">
              <a:buNone/>
              <a:defRPr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Serway, R. &amp; Jewet, J. (2009). Física para ciencias e ingeniería. Sétima edición internacional. Thompson editores. </a:t>
            </a:r>
          </a:p>
        </p:txBody>
      </p:sp>
    </p:spTree>
    <p:extLst>
      <p:ext uri="{BB962C8B-B14F-4D97-AF65-F5344CB8AC3E}">
        <p14:creationId xmlns:p14="http://schemas.microsoft.com/office/powerpoint/2010/main" val="63123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956F476-847A-32F8-49C3-FE870088E3CD}"/>
              </a:ext>
            </a:extLst>
          </p:cNvPr>
          <p:cNvSpPr>
            <a:spLocks noGrp="1"/>
          </p:cNvSpPr>
          <p:nvPr/>
        </p:nvSpPr>
        <p:spPr>
          <a:xfrm>
            <a:off x="838200" y="16874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6600" b="1" dirty="0">
                <a:solidFill>
                  <a:srgbClr val="0070C0"/>
                </a:solidFill>
              </a:rPr>
              <a:t>PRIMERA PARTE</a:t>
            </a:r>
          </a:p>
          <a:p>
            <a:pPr marL="0" indent="0">
              <a:buNone/>
            </a:pPr>
            <a:endParaRPr lang="es-419" sz="6600" b="1" dirty="0"/>
          </a:p>
          <a:p>
            <a:pPr marL="0" indent="0">
              <a:buNone/>
            </a:pPr>
            <a:r>
              <a:rPr lang="es-419" sz="4400" b="1" dirty="0">
                <a:solidFill>
                  <a:srgbClr val="C00000"/>
                </a:solidFill>
              </a:rPr>
              <a:t>Primera condición de equilibrio</a:t>
            </a:r>
            <a:endParaRPr lang="es-P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2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197A8C9-163E-4C12-CDC5-2225E48B9D31}"/>
              </a:ext>
            </a:extLst>
          </p:cNvPr>
          <p:cNvSpPr txBox="1">
            <a:spLocks/>
          </p:cNvSpPr>
          <p:nvPr/>
        </p:nvSpPr>
        <p:spPr>
          <a:xfrm>
            <a:off x="1776248" y="332656"/>
            <a:ext cx="8639503" cy="802493"/>
          </a:xfrm>
          <a:prstGeom prst="rect">
            <a:avLst/>
          </a:prstGeom>
          <a:solidFill>
            <a:srgbClr val="C000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Arial" pitchFamily="34" charset="0"/>
                <a:cs typeface="Arial" pitchFamily="34" charset="0"/>
              </a:rPr>
              <a:t>  </a:t>
            </a:r>
            <a:r>
              <a:rPr lang="es-P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Situación motivadora</a:t>
            </a:r>
          </a:p>
        </p:txBody>
      </p:sp>
      <p:sp>
        <p:nvSpPr>
          <p:cNvPr id="6" name="4 CuadroTexto">
            <a:extLst>
              <a:ext uri="{FF2B5EF4-FFF2-40B4-BE49-F238E27FC236}">
                <a16:creationId xmlns:a16="http://schemas.microsoft.com/office/drawing/2014/main" id="{BD490508-0CFB-77C7-7F42-003249AE1832}"/>
              </a:ext>
            </a:extLst>
          </p:cNvPr>
          <p:cNvSpPr txBox="1"/>
          <p:nvPr/>
        </p:nvSpPr>
        <p:spPr>
          <a:xfrm>
            <a:off x="345369" y="1588431"/>
            <a:ext cx="967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400" dirty="0">
                <a:cs typeface="Times New Roman" panose="02020603050405020304" pitchFamily="18" charset="0"/>
              </a:rPr>
              <a:t>Porque los trapecistas del circo en este acto no se caen, ¿podrías explicarlo?</a:t>
            </a:r>
            <a:endParaRPr lang="es-ES" sz="2400" dirty="0">
              <a:cs typeface="Times New Roman" panose="02020603050405020304" pitchFamily="18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E1B3AFB-6BA5-494F-9D07-0BE08DA25E59}"/>
              </a:ext>
            </a:extLst>
          </p:cNvPr>
          <p:cNvCxnSpPr>
            <a:cxnSpLocks/>
          </p:cNvCxnSpPr>
          <p:nvPr/>
        </p:nvCxnSpPr>
        <p:spPr>
          <a:xfrm>
            <a:off x="-6124543" y="423412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40F7241-BEF4-7748-B2D8-8F7ACC98423C}"/>
              </a:ext>
            </a:extLst>
          </p:cNvPr>
          <p:cNvCxnSpPr>
            <a:cxnSpLocks/>
          </p:cNvCxnSpPr>
          <p:nvPr/>
        </p:nvCxnSpPr>
        <p:spPr>
          <a:xfrm>
            <a:off x="-6124543" y="3677866"/>
            <a:ext cx="209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14" y="2443162"/>
            <a:ext cx="6652177" cy="42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530094" y="3361905"/>
            <a:ext cx="2416410" cy="1245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85A73B5-1161-204D-AEC4-7445D99B74C2}"/>
              </a:ext>
            </a:extLst>
          </p:cNvPr>
          <p:cNvSpPr txBox="1"/>
          <p:nvPr/>
        </p:nvSpPr>
        <p:spPr>
          <a:xfrm>
            <a:off x="250825" y="1623048"/>
            <a:ext cx="8609840" cy="1434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419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Un cuerpo se encuentra </a:t>
            </a: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en </a:t>
            </a:r>
            <a:r>
              <a:rPr lang="es-ES" sz="25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equilibrio de traslación</a:t>
            </a:r>
            <a:r>
              <a:rPr lang="es-419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cuando la </a:t>
            </a:r>
            <a:r>
              <a:rPr lang="es-ES" sz="25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resultante</a:t>
            </a: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de todas las fuerzas </a:t>
            </a:r>
            <a:r>
              <a:rPr lang="es-419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que actúan sobre él </a:t>
            </a: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es </a:t>
            </a:r>
            <a:r>
              <a:rPr lang="es-419" sz="2500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nula</a:t>
            </a: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.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87A5827-FE53-7441-A1BF-9D4C442416C1}"/>
                  </a:ext>
                </a:extLst>
              </p:cNvPr>
              <p:cNvSpPr txBox="1"/>
              <p:nvPr/>
            </p:nvSpPr>
            <p:spPr>
              <a:xfrm>
                <a:off x="3679590" y="3569290"/>
                <a:ext cx="22669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𝜮</m:t>
                      </m:r>
                      <m:sSub>
                        <m:sSubPr>
                          <m:ctrlPr>
                            <a:rPr lang="es-ES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s-ES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𝑭</m:t>
                          </m:r>
                        </m:e>
                        <m:sub>
                          <m:r>
                            <a:rPr lang="es-419" sz="4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𝒊</m:t>
                          </m:r>
                        </m:sub>
                      </m:sSub>
                      <m:r>
                        <a:rPr lang="es-ES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=</m:t>
                      </m:r>
                      <m:r>
                        <a:rPr lang="es-ES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𝟎</m:t>
                      </m:r>
                    </m:oMath>
                  </m:oMathPara>
                </a14:m>
                <a:endParaRPr lang="es-PE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87A5827-FE53-7441-A1BF-9D4C44241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590" y="3569290"/>
                <a:ext cx="226691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4">
            <a:extLst>
              <a:ext uri="{FF2B5EF4-FFF2-40B4-BE49-F238E27FC236}">
                <a16:creationId xmlns:a16="http://schemas.microsoft.com/office/drawing/2014/main" id="{9C2FC763-7F67-031C-41C1-92A2CEB8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17" y="502435"/>
            <a:ext cx="7017698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419" alt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PRIMERA CONDICIÓN DE EQUILIBRIO</a:t>
            </a:r>
            <a:endParaRPr lang="es-ES" altLang="es-P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547" y="1650435"/>
            <a:ext cx="2043313" cy="28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59" y="2031090"/>
            <a:ext cx="10115281" cy="36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BCA78E-35A2-0C3D-3347-37914F354FB8}"/>
              </a:ext>
            </a:extLst>
          </p:cNvPr>
          <p:cNvSpPr txBox="1"/>
          <p:nvPr/>
        </p:nvSpPr>
        <p:spPr>
          <a:xfrm>
            <a:off x="1842200" y="1552561"/>
            <a:ext cx="10108478" cy="9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Hallar las magnitudes de las fuerzas A y B en el siguiente sistema en equilibrio: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6" name="AutoShape 74">
            <a:extLst>
              <a:ext uri="{FF2B5EF4-FFF2-40B4-BE49-F238E27FC236}">
                <a16:creationId xmlns:a16="http://schemas.microsoft.com/office/drawing/2014/main" id="{7E9E67C6-273C-5B8A-AE05-C83E3AB520F9}"/>
              </a:ext>
            </a:extLst>
          </p:cNvPr>
          <p:cNvSpPr>
            <a:spLocks/>
          </p:cNvSpPr>
          <p:nvPr/>
        </p:nvSpPr>
        <p:spPr bwMode="auto">
          <a:xfrm>
            <a:off x="585811" y="3489372"/>
            <a:ext cx="4257964" cy="2790936"/>
          </a:xfrm>
          <a:custGeom>
            <a:avLst/>
            <a:gdLst>
              <a:gd name="T0" fmla="+- 0 4455 3375"/>
              <a:gd name="T1" fmla="*/ T0 w 2280"/>
              <a:gd name="T2" fmla="+- 0 6488 6488"/>
              <a:gd name="T3" fmla="*/ 6488 h 1980"/>
              <a:gd name="T4" fmla="+- 0 4455 3375"/>
              <a:gd name="T5" fmla="*/ T4 w 2280"/>
              <a:gd name="T6" fmla="+- 0 8468 6488"/>
              <a:gd name="T7" fmla="*/ 8468 h 1980"/>
              <a:gd name="T8" fmla="+- 0 3375 3375"/>
              <a:gd name="T9" fmla="*/ T8 w 2280"/>
              <a:gd name="T10" fmla="+- 0 7430 6488"/>
              <a:gd name="T11" fmla="*/ 7430 h 1980"/>
              <a:gd name="T12" fmla="+- 0 5655 3375"/>
              <a:gd name="T13" fmla="*/ T12 w 2280"/>
              <a:gd name="T14" fmla="+- 0 7430 6488"/>
              <a:gd name="T15" fmla="*/ 7430 h 198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280" h="1980">
                <a:moveTo>
                  <a:pt x="1080" y="0"/>
                </a:moveTo>
                <a:lnTo>
                  <a:pt x="1080" y="1980"/>
                </a:lnTo>
                <a:moveTo>
                  <a:pt x="0" y="942"/>
                </a:moveTo>
                <a:lnTo>
                  <a:pt x="2280" y="94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1848CED-EA36-5497-DCF2-8A20A872BA47}"/>
                  </a:ext>
                </a:extLst>
              </p:cNvPr>
              <p:cNvSpPr txBox="1"/>
              <p:nvPr/>
            </p:nvSpPr>
            <p:spPr>
              <a:xfrm>
                <a:off x="1388569" y="4216090"/>
                <a:ext cx="71120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1848CED-EA36-5497-DCF2-8A20A872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569" y="4216090"/>
                <a:ext cx="711200" cy="404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156A5B-F916-8247-C997-22BD644D2551}"/>
                  </a:ext>
                </a:extLst>
              </p:cNvPr>
              <p:cNvSpPr txBox="1"/>
              <p:nvPr/>
            </p:nvSpPr>
            <p:spPr>
              <a:xfrm>
                <a:off x="2511394" y="3622750"/>
                <a:ext cx="711200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156A5B-F916-8247-C997-22BD644D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94" y="3622750"/>
                <a:ext cx="711200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8A288E2-C5C8-52B6-0FF1-43171025CF62}"/>
                  </a:ext>
                </a:extLst>
              </p:cNvPr>
              <p:cNvSpPr txBox="1"/>
              <p:nvPr/>
            </p:nvSpPr>
            <p:spPr>
              <a:xfrm>
                <a:off x="4683841" y="4700174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8A288E2-C5C8-52B6-0FF1-43171025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841" y="4700174"/>
                <a:ext cx="711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B37ECD0-B09C-C029-3FC8-7707213C8272}"/>
                  </a:ext>
                </a:extLst>
              </p:cNvPr>
              <p:cNvSpPr txBox="1"/>
              <p:nvPr/>
            </p:nvSpPr>
            <p:spPr>
              <a:xfrm>
                <a:off x="2443762" y="3212715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B37ECD0-B09C-C029-3FC8-7707213C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62" y="3212715"/>
                <a:ext cx="711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A5F15DC4-FFA8-2AFE-2BC1-B91CA7A0DC7E}"/>
              </a:ext>
            </a:extLst>
          </p:cNvPr>
          <p:cNvSpPr txBox="1"/>
          <p:nvPr/>
        </p:nvSpPr>
        <p:spPr>
          <a:xfrm>
            <a:off x="4828191" y="2134275"/>
            <a:ext cx="7510679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Solución: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(Por primera condición de equilibrio)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FD5510D-8C0A-92DF-F9C6-449679A89C5F}"/>
                  </a:ext>
                </a:extLst>
              </p:cNvPr>
              <p:cNvSpPr txBox="1"/>
              <p:nvPr/>
            </p:nvSpPr>
            <p:spPr>
              <a:xfrm>
                <a:off x="5480139" y="3594525"/>
                <a:ext cx="3108492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419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FD5510D-8C0A-92DF-F9C6-449679A8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39" y="3594525"/>
                <a:ext cx="3108492" cy="932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ACD2BA5-5CE2-6E3D-5CC2-F58731C12BB6}"/>
                  </a:ext>
                </a:extLst>
              </p:cNvPr>
              <p:cNvSpPr txBox="1"/>
              <p:nvPr/>
            </p:nvSpPr>
            <p:spPr>
              <a:xfrm>
                <a:off x="8283870" y="3606608"/>
                <a:ext cx="2736247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419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419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419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ACD2BA5-5CE2-6E3D-5CC2-F58731C12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870" y="3606608"/>
                <a:ext cx="2736247" cy="9326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78DD2424-7F24-BA6A-9B8A-D6ED75A157FC}"/>
              </a:ext>
            </a:extLst>
          </p:cNvPr>
          <p:cNvSpPr txBox="1"/>
          <p:nvPr/>
        </p:nvSpPr>
        <p:spPr>
          <a:xfrm>
            <a:off x="8157501" y="3893141"/>
            <a:ext cx="43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5DB2A32-04F6-41D6-7AF8-B0D2FB7FB2B3}"/>
                  </a:ext>
                </a:extLst>
              </p:cNvPr>
              <p:cNvSpPr txBox="1"/>
              <p:nvPr/>
            </p:nvSpPr>
            <p:spPr>
              <a:xfrm>
                <a:off x="6014398" y="4812939"/>
                <a:ext cx="24069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PE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5−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5DB2A32-04F6-41D6-7AF8-B0D2FB7FB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398" y="4812939"/>
                <a:ext cx="240698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3F20B56-4546-8E9B-A6C3-9B534101C33B}"/>
                  </a:ext>
                </a:extLst>
              </p:cNvPr>
              <p:cNvSpPr txBox="1"/>
              <p:nvPr/>
            </p:nvSpPr>
            <p:spPr>
              <a:xfrm>
                <a:off x="8463403" y="4659149"/>
                <a:ext cx="70402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E" sz="40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3F20B56-4546-8E9B-A6C3-9B534101C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403" y="4659149"/>
                <a:ext cx="704021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A899D76E-97B5-EB18-F754-6E1908D392F2}"/>
              </a:ext>
            </a:extLst>
          </p:cNvPr>
          <p:cNvSpPr txBox="1"/>
          <p:nvPr/>
        </p:nvSpPr>
        <p:spPr>
          <a:xfrm>
            <a:off x="1974181" y="659324"/>
            <a:ext cx="8777587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Equilibrio de traslación con fuerzas concurrentes</a:t>
            </a:r>
            <a:endParaRPr lang="es-PE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77F03727-39B9-61D7-E34F-CB348A10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88" y="1432512"/>
            <a:ext cx="1975223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1: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3C20DD3-9D85-CB3E-3113-F93D668AFF4C}"/>
              </a:ext>
            </a:extLst>
          </p:cNvPr>
          <p:cNvCxnSpPr/>
          <p:nvPr/>
        </p:nvCxnSpPr>
        <p:spPr>
          <a:xfrm>
            <a:off x="2610035" y="4829810"/>
            <a:ext cx="12251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20F2C93-171F-FB81-A2B6-D05E1F80D3DF}"/>
                  </a:ext>
                </a:extLst>
              </p:cNvPr>
              <p:cNvSpPr txBox="1"/>
              <p:nvPr/>
            </p:nvSpPr>
            <p:spPr>
              <a:xfrm>
                <a:off x="3191365" y="4251549"/>
                <a:ext cx="8203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20F2C93-171F-FB81-A2B6-D05E1F80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65" y="4251549"/>
                <a:ext cx="8203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FDF64C4-1A82-D203-6D1B-E38163C6CE8E}"/>
              </a:ext>
            </a:extLst>
          </p:cNvPr>
          <p:cNvCxnSpPr/>
          <p:nvPr/>
        </p:nvCxnSpPr>
        <p:spPr>
          <a:xfrm>
            <a:off x="1361622" y="4829810"/>
            <a:ext cx="1225118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6450913-4400-232C-87D8-F24A1DCC4C31}"/>
              </a:ext>
            </a:extLst>
          </p:cNvPr>
          <p:cNvCxnSpPr>
            <a:cxnSpLocks/>
          </p:cNvCxnSpPr>
          <p:nvPr/>
        </p:nvCxnSpPr>
        <p:spPr>
          <a:xfrm flipV="1">
            <a:off x="2597183" y="3974166"/>
            <a:ext cx="21926" cy="86278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E8CEAB76-218D-8A32-58E6-EC0282D4E755}"/>
                  </a:ext>
                </a:extLst>
              </p:cNvPr>
              <p:cNvSpPr txBox="1"/>
              <p:nvPr/>
            </p:nvSpPr>
            <p:spPr>
              <a:xfrm>
                <a:off x="2507844" y="5382929"/>
                <a:ext cx="8203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>
                          <a:latin typeface="Cambria Math" panose="02040503050406030204" pitchFamily="18" charset="0"/>
                        </a:rPr>
                        <m:t>9 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E8CEAB76-218D-8A32-58E6-EC0282D4E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4" y="5382929"/>
                <a:ext cx="82033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DD83121-C8CF-4EB9-BE05-92715CC44AD3}"/>
              </a:ext>
            </a:extLst>
          </p:cNvPr>
          <p:cNvCxnSpPr>
            <a:cxnSpLocks/>
          </p:cNvCxnSpPr>
          <p:nvPr/>
        </p:nvCxnSpPr>
        <p:spPr>
          <a:xfrm flipV="1">
            <a:off x="2587737" y="4838177"/>
            <a:ext cx="21926" cy="8627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B7E1C234-B74C-9DBB-8623-898B064E2310}"/>
                  </a:ext>
                </a:extLst>
              </p:cNvPr>
              <p:cNvSpPr txBox="1"/>
              <p:nvPr/>
            </p:nvSpPr>
            <p:spPr>
              <a:xfrm>
                <a:off x="9167424" y="4795116"/>
                <a:ext cx="1510373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B7E1C234-B74C-9DBB-8623-898B064E2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424" y="4795116"/>
                <a:ext cx="151037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E80100CF-E588-B6E6-290B-660DB412B9B5}"/>
                  </a:ext>
                </a:extLst>
              </p:cNvPr>
              <p:cNvSpPr txBox="1"/>
              <p:nvPr/>
            </p:nvSpPr>
            <p:spPr>
              <a:xfrm>
                <a:off x="6056416" y="5488163"/>
                <a:ext cx="2406987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PE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−9=0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E80100CF-E588-B6E6-290B-660DB412B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16" y="5488163"/>
                <a:ext cx="2406987" cy="490840"/>
              </a:xfrm>
              <a:prstGeom prst="rect">
                <a:avLst/>
              </a:prstGeom>
              <a:blipFill>
                <a:blip r:embed="rId1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358087E-F9E5-C1E1-1009-C6E73738B9E5}"/>
                  </a:ext>
                </a:extLst>
              </p:cNvPr>
              <p:cNvSpPr txBox="1"/>
              <p:nvPr/>
            </p:nvSpPr>
            <p:spPr>
              <a:xfrm>
                <a:off x="8505421" y="5334373"/>
                <a:ext cx="70402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E" sz="400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358087E-F9E5-C1E1-1009-C6E73738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421" y="5334373"/>
                <a:ext cx="704021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DF9189B-CBAA-D315-E1FD-D32B617A7C76}"/>
                  </a:ext>
                </a:extLst>
              </p:cNvPr>
              <p:cNvSpPr txBox="1"/>
              <p:nvPr/>
            </p:nvSpPr>
            <p:spPr>
              <a:xfrm>
                <a:off x="9209442" y="5470340"/>
                <a:ext cx="1510373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DF9189B-CBAA-D315-E1FD-D32B617A7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442" y="5470340"/>
                <a:ext cx="151037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uadroTexto 47">
            <a:extLst>
              <a:ext uri="{FF2B5EF4-FFF2-40B4-BE49-F238E27FC236}">
                <a16:creationId xmlns:a16="http://schemas.microsoft.com/office/drawing/2014/main" id="{FE227DDE-FEB2-16BF-AAFE-7A603BD19CC4}"/>
              </a:ext>
            </a:extLst>
          </p:cNvPr>
          <p:cNvSpPr txBox="1"/>
          <p:nvPr/>
        </p:nvSpPr>
        <p:spPr>
          <a:xfrm>
            <a:off x="4985031" y="2767018"/>
            <a:ext cx="4842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Las fuerzas están sobre los ejes, y tenemos: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2426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686EA914-E4E5-B39E-A878-E29E2F6047D7}"/>
              </a:ext>
            </a:extLst>
          </p:cNvPr>
          <p:cNvSpPr txBox="1"/>
          <p:nvPr/>
        </p:nvSpPr>
        <p:spPr>
          <a:xfrm>
            <a:off x="1949116" y="1388280"/>
            <a:ext cx="10108478" cy="9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Hallar las magnitudes de las fuerzas A y B en el siguiente sistema en equilibrio:</a:t>
            </a:r>
            <a:endParaRPr lang="es-PE" sz="25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grpSp>
        <p:nvGrpSpPr>
          <p:cNvPr id="18" name="Group 73">
            <a:extLst>
              <a:ext uri="{FF2B5EF4-FFF2-40B4-BE49-F238E27FC236}">
                <a16:creationId xmlns:a16="http://schemas.microsoft.com/office/drawing/2014/main" id="{C2C6CDE2-C204-C893-15D2-C3161C1F7B3B}"/>
              </a:ext>
            </a:extLst>
          </p:cNvPr>
          <p:cNvGrpSpPr>
            <a:grpSpLocks/>
          </p:cNvGrpSpPr>
          <p:nvPr/>
        </p:nvGrpSpPr>
        <p:grpSpPr bwMode="auto">
          <a:xfrm>
            <a:off x="692727" y="3325091"/>
            <a:ext cx="4257964" cy="2790936"/>
            <a:chOff x="3375" y="6487"/>
            <a:chExt cx="2280" cy="1980"/>
          </a:xfrm>
        </p:grpSpPr>
        <p:sp>
          <p:nvSpPr>
            <p:cNvPr id="19" name="AutoShape 74">
              <a:extLst>
                <a:ext uri="{FF2B5EF4-FFF2-40B4-BE49-F238E27FC236}">
                  <a16:creationId xmlns:a16="http://schemas.microsoft.com/office/drawing/2014/main" id="{1E04AB73-5DCC-AE86-4D6F-C81176C22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6487"/>
              <a:ext cx="2280" cy="1980"/>
            </a:xfrm>
            <a:custGeom>
              <a:avLst/>
              <a:gdLst>
                <a:gd name="T0" fmla="+- 0 4455 3375"/>
                <a:gd name="T1" fmla="*/ T0 w 2280"/>
                <a:gd name="T2" fmla="+- 0 6488 6488"/>
                <a:gd name="T3" fmla="*/ 6488 h 1980"/>
                <a:gd name="T4" fmla="+- 0 4455 3375"/>
                <a:gd name="T5" fmla="*/ T4 w 2280"/>
                <a:gd name="T6" fmla="+- 0 8468 6488"/>
                <a:gd name="T7" fmla="*/ 8468 h 1980"/>
                <a:gd name="T8" fmla="+- 0 3375 3375"/>
                <a:gd name="T9" fmla="*/ T8 w 2280"/>
                <a:gd name="T10" fmla="+- 0 7430 6488"/>
                <a:gd name="T11" fmla="*/ 7430 h 1980"/>
                <a:gd name="T12" fmla="+- 0 5655 3375"/>
                <a:gd name="T13" fmla="*/ T12 w 2280"/>
                <a:gd name="T14" fmla="+- 0 7430 6488"/>
                <a:gd name="T15" fmla="*/ 7430 h 19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280" h="1980">
                  <a:moveTo>
                    <a:pt x="1080" y="0"/>
                  </a:moveTo>
                  <a:lnTo>
                    <a:pt x="1080" y="1980"/>
                  </a:lnTo>
                  <a:moveTo>
                    <a:pt x="0" y="942"/>
                  </a:moveTo>
                  <a:lnTo>
                    <a:pt x="2280" y="9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  <p:sp>
          <p:nvSpPr>
            <p:cNvPr id="20" name="AutoShape 75">
              <a:extLst>
                <a:ext uri="{FF2B5EF4-FFF2-40B4-BE49-F238E27FC236}">
                  <a16:creationId xmlns:a16="http://schemas.microsoft.com/office/drawing/2014/main" id="{2864C3CD-441F-EB6C-774B-17F194A78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6908"/>
              <a:ext cx="1665" cy="1241"/>
            </a:xfrm>
            <a:custGeom>
              <a:avLst/>
              <a:gdLst>
                <a:gd name="T0" fmla="+- 0 4461 3735"/>
                <a:gd name="T1" fmla="*/ T0 w 1680"/>
                <a:gd name="T2" fmla="+- 0 7435 6848"/>
                <a:gd name="T3" fmla="*/ 7435 h 1302"/>
                <a:gd name="T4" fmla="+- 0 4449 3735"/>
                <a:gd name="T5" fmla="*/ T4 w 1680"/>
                <a:gd name="T6" fmla="+- 0 7425 6848"/>
                <a:gd name="T7" fmla="*/ 7425 h 1302"/>
                <a:gd name="T8" fmla="+- 0 3926 3735"/>
                <a:gd name="T9" fmla="*/ T8 w 1680"/>
                <a:gd name="T10" fmla="+- 0 8053 6848"/>
                <a:gd name="T11" fmla="*/ 8053 h 1302"/>
                <a:gd name="T12" fmla="+- 0 3886 3735"/>
                <a:gd name="T13" fmla="*/ T12 w 1680"/>
                <a:gd name="T14" fmla="+- 0 8019 6848"/>
                <a:gd name="T15" fmla="*/ 8019 h 1302"/>
                <a:gd name="T16" fmla="+- 0 3855 3735"/>
                <a:gd name="T17" fmla="*/ T16 w 1680"/>
                <a:gd name="T18" fmla="+- 0 8150 6848"/>
                <a:gd name="T19" fmla="*/ 8150 h 1302"/>
                <a:gd name="T20" fmla="+- 0 3978 3735"/>
                <a:gd name="T21" fmla="*/ T20 w 1680"/>
                <a:gd name="T22" fmla="+- 0 8096 6848"/>
                <a:gd name="T23" fmla="*/ 8096 h 1302"/>
                <a:gd name="T24" fmla="+- 0 3956 3735"/>
                <a:gd name="T25" fmla="*/ T24 w 1680"/>
                <a:gd name="T26" fmla="+- 0 8078 6848"/>
                <a:gd name="T27" fmla="*/ 8078 h 1302"/>
                <a:gd name="T28" fmla="+- 0 3938 3735"/>
                <a:gd name="T29" fmla="*/ T28 w 1680"/>
                <a:gd name="T30" fmla="+- 0 8062 6848"/>
                <a:gd name="T31" fmla="*/ 8062 h 1302"/>
                <a:gd name="T32" fmla="+- 0 4461 3735"/>
                <a:gd name="T33" fmla="*/ T32 w 1680"/>
                <a:gd name="T34" fmla="+- 0 7435 6848"/>
                <a:gd name="T35" fmla="*/ 7435 h 1302"/>
                <a:gd name="T36" fmla="+- 0 5415 3735"/>
                <a:gd name="T37" fmla="*/ T36 w 1680"/>
                <a:gd name="T38" fmla="+- 0 6848 6848"/>
                <a:gd name="T39" fmla="*/ 6848 h 1302"/>
                <a:gd name="T40" fmla="+- 0 5281 3735"/>
                <a:gd name="T41" fmla="*/ T40 w 1680"/>
                <a:gd name="T42" fmla="+- 0 6854 6848"/>
                <a:gd name="T43" fmla="*/ 6854 h 1302"/>
                <a:gd name="T44" fmla="+- 0 5307 3735"/>
                <a:gd name="T45" fmla="*/ T44 w 1680"/>
                <a:gd name="T46" fmla="+- 0 6900 6848"/>
                <a:gd name="T47" fmla="*/ 6900 h 1302"/>
                <a:gd name="T48" fmla="+- 0 4456 3735"/>
                <a:gd name="T49" fmla="*/ T48 w 1680"/>
                <a:gd name="T50" fmla="+- 0 7379 6848"/>
                <a:gd name="T51" fmla="*/ 7379 h 1302"/>
                <a:gd name="T52" fmla="+- 0 3835 3735"/>
                <a:gd name="T53" fmla="*/ T52 w 1680"/>
                <a:gd name="T54" fmla="+- 0 6914 6848"/>
                <a:gd name="T55" fmla="*/ 6914 h 1302"/>
                <a:gd name="T56" fmla="+- 0 3845 3735"/>
                <a:gd name="T57" fmla="*/ T56 w 1680"/>
                <a:gd name="T58" fmla="+- 0 6902 6848"/>
                <a:gd name="T59" fmla="*/ 6902 h 1302"/>
                <a:gd name="T60" fmla="+- 0 3867 3735"/>
                <a:gd name="T61" fmla="*/ T60 w 1680"/>
                <a:gd name="T62" fmla="+- 0 6872 6848"/>
                <a:gd name="T63" fmla="*/ 6872 h 1302"/>
                <a:gd name="T64" fmla="+- 0 3735 3735"/>
                <a:gd name="T65" fmla="*/ T64 w 1680"/>
                <a:gd name="T66" fmla="+- 0 6848 6848"/>
                <a:gd name="T67" fmla="*/ 6848 h 1302"/>
                <a:gd name="T68" fmla="+- 0 3795 3735"/>
                <a:gd name="T69" fmla="*/ T68 w 1680"/>
                <a:gd name="T70" fmla="+- 0 6968 6848"/>
                <a:gd name="T71" fmla="*/ 6968 h 1302"/>
                <a:gd name="T72" fmla="+- 0 3826 3735"/>
                <a:gd name="T73" fmla="*/ T72 w 1680"/>
                <a:gd name="T74" fmla="+- 0 6926 6848"/>
                <a:gd name="T75" fmla="*/ 6926 h 1302"/>
                <a:gd name="T76" fmla="+- 0 4451 3735"/>
                <a:gd name="T77" fmla="*/ T76 w 1680"/>
                <a:gd name="T78" fmla="+- 0 7394 6848"/>
                <a:gd name="T79" fmla="*/ 7394 h 1302"/>
                <a:gd name="T80" fmla="+- 0 4455 3735"/>
                <a:gd name="T81" fmla="*/ T80 w 1680"/>
                <a:gd name="T82" fmla="+- 0 7388 6848"/>
                <a:gd name="T83" fmla="*/ 7388 h 1302"/>
                <a:gd name="T84" fmla="+- 0 4459 3735"/>
                <a:gd name="T85" fmla="*/ T84 w 1680"/>
                <a:gd name="T86" fmla="+- 0 7394 6848"/>
                <a:gd name="T87" fmla="*/ 7394 h 1302"/>
                <a:gd name="T88" fmla="+- 0 5314 3735"/>
                <a:gd name="T89" fmla="*/ T88 w 1680"/>
                <a:gd name="T90" fmla="+- 0 6913 6848"/>
                <a:gd name="T91" fmla="*/ 6913 h 1302"/>
                <a:gd name="T92" fmla="+- 0 5340 3735"/>
                <a:gd name="T93" fmla="*/ T92 w 1680"/>
                <a:gd name="T94" fmla="+- 0 6959 6848"/>
                <a:gd name="T95" fmla="*/ 6959 h 1302"/>
                <a:gd name="T96" fmla="+- 0 5386 3735"/>
                <a:gd name="T97" fmla="*/ T96 w 1680"/>
                <a:gd name="T98" fmla="+- 0 6890 6848"/>
                <a:gd name="T99" fmla="*/ 6890 h 1302"/>
                <a:gd name="T100" fmla="+- 0 5415 3735"/>
                <a:gd name="T101" fmla="*/ T100 w 1680"/>
                <a:gd name="T102" fmla="+- 0 6848 6848"/>
                <a:gd name="T103" fmla="*/ 6848 h 13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</a:cxnLst>
              <a:rect l="0" t="0" r="r" b="b"/>
              <a:pathLst>
                <a:path w="1680" h="1302">
                  <a:moveTo>
                    <a:pt x="726" y="587"/>
                  </a:moveTo>
                  <a:lnTo>
                    <a:pt x="714" y="577"/>
                  </a:lnTo>
                  <a:lnTo>
                    <a:pt x="191" y="1205"/>
                  </a:lnTo>
                  <a:lnTo>
                    <a:pt x="151" y="1171"/>
                  </a:lnTo>
                  <a:lnTo>
                    <a:pt x="120" y="1302"/>
                  </a:lnTo>
                  <a:lnTo>
                    <a:pt x="243" y="1248"/>
                  </a:lnTo>
                  <a:lnTo>
                    <a:pt x="221" y="1230"/>
                  </a:lnTo>
                  <a:lnTo>
                    <a:pt x="203" y="1214"/>
                  </a:lnTo>
                  <a:lnTo>
                    <a:pt x="726" y="587"/>
                  </a:lnTo>
                  <a:close/>
                  <a:moveTo>
                    <a:pt x="1680" y="0"/>
                  </a:moveTo>
                  <a:lnTo>
                    <a:pt x="1546" y="6"/>
                  </a:lnTo>
                  <a:lnTo>
                    <a:pt x="1572" y="52"/>
                  </a:lnTo>
                  <a:lnTo>
                    <a:pt x="721" y="531"/>
                  </a:lnTo>
                  <a:lnTo>
                    <a:pt x="100" y="66"/>
                  </a:lnTo>
                  <a:lnTo>
                    <a:pt x="110" y="54"/>
                  </a:lnTo>
                  <a:lnTo>
                    <a:pt x="132" y="24"/>
                  </a:lnTo>
                  <a:lnTo>
                    <a:pt x="0" y="0"/>
                  </a:lnTo>
                  <a:lnTo>
                    <a:pt x="60" y="120"/>
                  </a:lnTo>
                  <a:lnTo>
                    <a:pt x="91" y="78"/>
                  </a:lnTo>
                  <a:lnTo>
                    <a:pt x="716" y="546"/>
                  </a:lnTo>
                  <a:lnTo>
                    <a:pt x="720" y="540"/>
                  </a:lnTo>
                  <a:lnTo>
                    <a:pt x="724" y="546"/>
                  </a:lnTo>
                  <a:lnTo>
                    <a:pt x="1579" y="65"/>
                  </a:lnTo>
                  <a:lnTo>
                    <a:pt x="1605" y="111"/>
                  </a:lnTo>
                  <a:lnTo>
                    <a:pt x="1651" y="42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P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A187B6D-FEA2-3205-02FA-71200A89BC49}"/>
                  </a:ext>
                </a:extLst>
              </p:cNvPr>
              <p:cNvSpPr txBox="1"/>
              <p:nvPr/>
            </p:nvSpPr>
            <p:spPr>
              <a:xfrm>
                <a:off x="4245691" y="3590066"/>
                <a:ext cx="8203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A187B6D-FEA2-3205-02FA-71200A89B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691" y="3590066"/>
                <a:ext cx="8203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32C6B0A-58FA-8E98-42FE-D5AB9B548F6B}"/>
                  </a:ext>
                </a:extLst>
              </p:cNvPr>
              <p:cNvSpPr txBox="1"/>
              <p:nvPr/>
            </p:nvSpPr>
            <p:spPr>
              <a:xfrm>
                <a:off x="1131000" y="3537615"/>
                <a:ext cx="71120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32C6B0A-58FA-8E98-42FE-D5AB9B548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00" y="3537615"/>
                <a:ext cx="711200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C7EC0D7-8387-934E-7C0F-BCF7D591ED24}"/>
                  </a:ext>
                </a:extLst>
              </p:cNvPr>
              <p:cNvSpPr txBox="1"/>
              <p:nvPr/>
            </p:nvSpPr>
            <p:spPr>
              <a:xfrm>
                <a:off x="1581369" y="5473509"/>
                <a:ext cx="711200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419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C7EC0D7-8387-934E-7C0F-BCF7D591E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369" y="5473509"/>
                <a:ext cx="711200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AECE885-7AF8-0311-4254-4CC481FC21D9}"/>
                  </a:ext>
                </a:extLst>
              </p:cNvPr>
              <p:cNvSpPr txBox="1"/>
              <p:nvPr/>
            </p:nvSpPr>
            <p:spPr>
              <a:xfrm>
                <a:off x="4790757" y="4535893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AECE885-7AF8-0311-4254-4CC481FC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57" y="4535893"/>
                <a:ext cx="711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A7D4902-F446-B4A7-E2CF-EDBFEE178DFC}"/>
                  </a:ext>
                </a:extLst>
              </p:cNvPr>
              <p:cNvSpPr txBox="1"/>
              <p:nvPr/>
            </p:nvSpPr>
            <p:spPr>
              <a:xfrm>
                <a:off x="2540000" y="3048434"/>
                <a:ext cx="71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A7D4902-F446-B4A7-E2CF-EDBFEE17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3048434"/>
                <a:ext cx="711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BEAD883-7435-E786-10E7-7562AE84E137}"/>
                  </a:ext>
                </a:extLst>
              </p:cNvPr>
              <p:cNvSpPr txBox="1"/>
              <p:nvPr/>
            </p:nvSpPr>
            <p:spPr>
              <a:xfrm>
                <a:off x="2871439" y="4320765"/>
                <a:ext cx="12099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419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BEAD883-7435-E786-10E7-7562AE84E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39" y="4320765"/>
                <a:ext cx="12099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950C3AA-4C84-0F30-1DD3-AD98F1E0763F}"/>
                  </a:ext>
                </a:extLst>
              </p:cNvPr>
              <p:cNvSpPr txBox="1"/>
              <p:nvPr/>
            </p:nvSpPr>
            <p:spPr>
              <a:xfrm>
                <a:off x="1611745" y="4693997"/>
                <a:ext cx="12099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0" smtClean="0">
                          <a:latin typeface="Cambria Math" panose="02040503050406030204" pitchFamily="18" charset="0"/>
                        </a:rPr>
                        <m:t>53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950C3AA-4C84-0F30-1DD3-AD98F1E0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45" y="4693997"/>
                <a:ext cx="12099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508D1E6-D037-4621-E9B4-694834B821BB}"/>
                  </a:ext>
                </a:extLst>
              </p:cNvPr>
              <p:cNvSpPr txBox="1"/>
              <p:nvPr/>
            </p:nvSpPr>
            <p:spPr>
              <a:xfrm>
                <a:off x="1414497" y="4324665"/>
                <a:ext cx="12099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508D1E6-D037-4621-E9B4-694834B82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97" y="4324665"/>
                <a:ext cx="12099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CE16C747-341E-816D-7548-11DC66D4A08E}"/>
              </a:ext>
            </a:extLst>
          </p:cNvPr>
          <p:cNvSpPr txBox="1"/>
          <p:nvPr/>
        </p:nvSpPr>
        <p:spPr>
          <a:xfrm>
            <a:off x="4935107" y="1969994"/>
            <a:ext cx="7510679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Solución: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(Por primera condición de equilibrio)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406BEAA-4505-EDEA-724F-D033EE24E623}"/>
                  </a:ext>
                </a:extLst>
              </p:cNvPr>
              <p:cNvSpPr txBox="1"/>
              <p:nvPr/>
            </p:nvSpPr>
            <p:spPr>
              <a:xfrm>
                <a:off x="5466291" y="2525841"/>
                <a:ext cx="3108492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406BEAA-4505-EDEA-724F-D033EE24E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91" y="2525841"/>
                <a:ext cx="3108492" cy="9326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85AE758-4332-B8DD-9113-D7639BBE53A3}"/>
                  </a:ext>
                </a:extLst>
              </p:cNvPr>
              <p:cNvSpPr txBox="1"/>
              <p:nvPr/>
            </p:nvSpPr>
            <p:spPr>
              <a:xfrm>
                <a:off x="8042949" y="2496372"/>
                <a:ext cx="3456324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sSub>
                            <m:sSubPr>
                              <m:ctrlP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419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85AE758-4332-B8DD-9113-D7639BBE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49" y="2496372"/>
                <a:ext cx="3456324" cy="9326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95340624-3A45-2FAA-6127-678904378879}"/>
              </a:ext>
            </a:extLst>
          </p:cNvPr>
          <p:cNvSpPr txBox="1"/>
          <p:nvPr/>
        </p:nvSpPr>
        <p:spPr>
          <a:xfrm>
            <a:off x="8252256" y="2819198"/>
            <a:ext cx="43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41112D3-B3FA-15AE-35CE-B99740954528}"/>
                  </a:ext>
                </a:extLst>
              </p:cNvPr>
              <p:cNvSpPr txBox="1"/>
              <p:nvPr/>
            </p:nvSpPr>
            <p:spPr>
              <a:xfrm>
                <a:off x="6000550" y="3583317"/>
                <a:ext cx="4895273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PE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37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dirty="0"/>
                  <a:t> 0</a:t>
                </a: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41112D3-B3FA-15AE-35CE-B99740954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50" y="3583317"/>
                <a:ext cx="4895273" cy="453137"/>
              </a:xfrm>
              <a:prstGeom prst="rect">
                <a:avLst/>
              </a:prstGeom>
              <a:blipFill>
                <a:blip r:embed="rId12"/>
                <a:stretch>
                  <a:fillRect l="-249" b="-202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5EA783E-31E5-CD0C-63D8-C5DD4779FD5F}"/>
                  </a:ext>
                </a:extLst>
              </p:cNvPr>
              <p:cNvSpPr txBox="1"/>
              <p:nvPr/>
            </p:nvSpPr>
            <p:spPr>
              <a:xfrm>
                <a:off x="6015074" y="4174689"/>
                <a:ext cx="4895273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PE" sz="24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37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dirty="0"/>
                  <a:t> 0</a:t>
                </a: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5EA783E-31E5-CD0C-63D8-C5DD4779F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4" y="4174689"/>
                <a:ext cx="4895273" cy="490840"/>
              </a:xfrm>
              <a:prstGeom prst="rect">
                <a:avLst/>
              </a:prstGeom>
              <a:blipFill>
                <a:blip r:embed="rId13"/>
                <a:stretch>
                  <a:fillRect l="-374" b="-112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10AF5ED4-82FD-41A8-1A42-A09B72F0E728}"/>
                  </a:ext>
                </a:extLst>
              </p:cNvPr>
              <p:cNvSpPr txBox="1"/>
              <p:nvPr/>
            </p:nvSpPr>
            <p:spPr>
              <a:xfrm>
                <a:off x="5400911" y="4677612"/>
                <a:ext cx="3400655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419" sz="24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10AF5ED4-82FD-41A8-1A42-A09B72F0E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11" y="4677612"/>
                <a:ext cx="3400655" cy="4531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A3424E4-9640-B0AE-7D25-EE1497D86147}"/>
                  </a:ext>
                </a:extLst>
              </p:cNvPr>
              <p:cNvSpPr txBox="1"/>
              <p:nvPr/>
            </p:nvSpPr>
            <p:spPr>
              <a:xfrm>
                <a:off x="5207009" y="5218648"/>
                <a:ext cx="3695490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419" sz="24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A3424E4-9640-B0AE-7D25-EE1497D86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9" y="5218648"/>
                <a:ext cx="3695490" cy="4531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7AFFA25-1CD7-A70D-A188-B2F07B4D2B60}"/>
                  </a:ext>
                </a:extLst>
              </p:cNvPr>
              <p:cNvSpPr txBox="1"/>
              <p:nvPr/>
            </p:nvSpPr>
            <p:spPr>
              <a:xfrm>
                <a:off x="8550488" y="4805582"/>
                <a:ext cx="70402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E" sz="40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7AFFA25-1CD7-A70D-A188-B2F07B4D2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488" y="4805582"/>
                <a:ext cx="704021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4D104AB-3B41-324E-CDCD-757229CA9778}"/>
                  </a:ext>
                </a:extLst>
              </p:cNvPr>
              <p:cNvSpPr txBox="1"/>
              <p:nvPr/>
            </p:nvSpPr>
            <p:spPr>
              <a:xfrm>
                <a:off x="9602711" y="4729684"/>
                <a:ext cx="21644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866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4D104AB-3B41-324E-CDCD-757229CA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711" y="4729684"/>
                <a:ext cx="216447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2814C37-8CE2-AB0E-05AE-7C358414FCEC}"/>
                  </a:ext>
                </a:extLst>
              </p:cNvPr>
              <p:cNvSpPr txBox="1"/>
              <p:nvPr/>
            </p:nvSpPr>
            <p:spPr>
              <a:xfrm>
                <a:off x="9616619" y="5141136"/>
                <a:ext cx="2110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2814C37-8CE2-AB0E-05AE-7C358414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619" y="5141136"/>
                <a:ext cx="211098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63454918-C11C-4BFC-F734-B843D7A87A15}"/>
                  </a:ext>
                </a:extLst>
              </p:cNvPr>
              <p:cNvSpPr txBox="1"/>
              <p:nvPr/>
            </p:nvSpPr>
            <p:spPr>
              <a:xfrm>
                <a:off x="6873820" y="5837542"/>
                <a:ext cx="1727198" cy="4616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s-PE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PE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PE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𝟖𝟐</m:t>
                    </m:r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s-P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63454918-C11C-4BFC-F734-B843D7A87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820" y="5837542"/>
                <a:ext cx="1727198" cy="461665"/>
              </a:xfrm>
              <a:prstGeom prst="rect">
                <a:avLst/>
              </a:prstGeom>
              <a:blipFill>
                <a:blip r:embed="rId19"/>
                <a:stretch>
                  <a:fillRect l="-10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AF46620B-4718-4327-D3A3-543D69F182F3}"/>
                  </a:ext>
                </a:extLst>
              </p:cNvPr>
              <p:cNvSpPr txBox="1"/>
              <p:nvPr/>
            </p:nvSpPr>
            <p:spPr>
              <a:xfrm>
                <a:off x="8774547" y="5826891"/>
                <a:ext cx="1727198" cy="4616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s-PE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PE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PE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𝟐𝟔</m:t>
                    </m:r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s-P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AF46620B-4718-4327-D3A3-543D69F1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547" y="5826891"/>
                <a:ext cx="1727198" cy="461665"/>
              </a:xfrm>
              <a:prstGeom prst="rect">
                <a:avLst/>
              </a:prstGeom>
              <a:blipFill>
                <a:blip r:embed="rId20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uadroTexto 46">
            <a:extLst>
              <a:ext uri="{FF2B5EF4-FFF2-40B4-BE49-F238E27FC236}">
                <a16:creationId xmlns:a16="http://schemas.microsoft.com/office/drawing/2014/main" id="{2F79CC93-DD2C-3696-8B07-286DF089520E}"/>
              </a:ext>
            </a:extLst>
          </p:cNvPr>
          <p:cNvSpPr txBox="1"/>
          <p:nvPr/>
        </p:nvSpPr>
        <p:spPr>
          <a:xfrm>
            <a:off x="8474881" y="5912095"/>
            <a:ext cx="43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C5CBE0-870E-1306-FFDC-74CB54AB1FD1}"/>
              </a:ext>
            </a:extLst>
          </p:cNvPr>
          <p:cNvSpPr txBox="1"/>
          <p:nvPr/>
        </p:nvSpPr>
        <p:spPr>
          <a:xfrm>
            <a:off x="2081097" y="495043"/>
            <a:ext cx="8777587" cy="51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s-ES" sz="2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Equilibrio de traslación con fuerzas concurrentes</a:t>
            </a:r>
            <a:endParaRPr lang="es-PE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1715CDDE-53CF-E8F8-0B21-339A803F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04" y="1268231"/>
            <a:ext cx="1975223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s-ES" sz="2800" b="1" dirty="0">
                <a:solidFill>
                  <a:srgbClr val="C00000"/>
                </a:solidFill>
                <a:cs typeface="Times New Roman" pitchFamily="18" charset="0"/>
              </a:rPr>
              <a:t>Ejemplo 2:</a:t>
            </a:r>
            <a:endParaRPr lang="es-PE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1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2790</TotalTime>
  <Words>1511</Words>
  <Application>Microsoft Office PowerPoint</Application>
  <PresentationFormat>Panorámica</PresentationFormat>
  <Paragraphs>220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JESUS ANTONIO ALVARADO HUAYHUAZ</cp:lastModifiedBy>
  <cp:revision>209</cp:revision>
  <dcterms:created xsi:type="dcterms:W3CDTF">2022-02-18T20:59:25Z</dcterms:created>
  <dcterms:modified xsi:type="dcterms:W3CDTF">2024-08-19T04:52:03Z</dcterms:modified>
</cp:coreProperties>
</file>