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1" r:id="rId4"/>
    <p:sldId id="516" r:id="rId5"/>
    <p:sldId id="503" r:id="rId6"/>
    <p:sldId id="463" r:id="rId7"/>
    <p:sldId id="491" r:id="rId8"/>
    <p:sldId id="492" r:id="rId9"/>
    <p:sldId id="485" r:id="rId10"/>
    <p:sldId id="493" r:id="rId11"/>
    <p:sldId id="504" r:id="rId12"/>
    <p:sldId id="519" r:id="rId13"/>
    <p:sldId id="505" r:id="rId14"/>
    <p:sldId id="483" r:id="rId15"/>
    <p:sldId id="514" r:id="rId16"/>
    <p:sldId id="515" r:id="rId17"/>
    <p:sldId id="510" r:id="rId18"/>
    <p:sldId id="517" r:id="rId19"/>
    <p:sldId id="481" r:id="rId20"/>
    <p:sldId id="490" r:id="rId21"/>
    <p:sldId id="494" r:id="rId22"/>
    <p:sldId id="508" r:id="rId23"/>
    <p:sldId id="509" r:id="rId24"/>
    <p:sldId id="486" r:id="rId25"/>
    <p:sldId id="512" r:id="rId26"/>
    <p:sldId id="513" r:id="rId27"/>
    <p:sldId id="501" r:id="rId28"/>
    <p:sldId id="502" r:id="rId29"/>
    <p:sldId id="511" r:id="rId30"/>
    <p:sldId id="496" r:id="rId31"/>
    <p:sldId id="499" r:id="rId32"/>
    <p:sldId id="497" r:id="rId33"/>
    <p:sldId id="441" r:id="rId34"/>
    <p:sldId id="44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00"/>
    <a:srgbClr val="035AE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0"/>
    <p:restoredTop sz="95781"/>
  </p:normalViewPr>
  <p:slideViewPr>
    <p:cSldViewPr snapToGrid="0" snapToObjects="1">
      <p:cViewPr varScale="1">
        <p:scale>
          <a:sx n="85" d="100"/>
          <a:sy n="85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9140F5E-EA0D-8648-9533-1AA0A4B3AD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A1CBFE-84B4-E74C-AB51-14A96CE331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96F47-AA95-9D48-8A1D-1E0C38E6A5BF}" type="datetimeFigureOut">
              <a:rPr lang="es-ES_tradnl" smtClean="0"/>
              <a:t>26/08/2024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C65172-0614-ED4F-A279-6FA01E46BC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FED7A2-2515-9646-95B9-E6AC865E54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95D48-4B9B-D140-A5E2-A4F10C9299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206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1:01:53.8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1:01:56.3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4746F-106C-4D19-829A-56EC02F3F7F6}" type="datetimeFigureOut">
              <a:rPr lang="es-PE" smtClean="0"/>
              <a:t>26/08/2024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7DF45-6672-407C-B61A-2A22A9B580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20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os almacenados 6">
            <a:extLst>
              <a:ext uri="{FF2B5EF4-FFF2-40B4-BE49-F238E27FC236}">
                <a16:creationId xmlns:a16="http://schemas.microsoft.com/office/drawing/2014/main" id="{DED513DC-4DE3-D24D-BCAD-D48D257091F3}"/>
              </a:ext>
            </a:extLst>
          </p:cNvPr>
          <p:cNvSpPr/>
          <p:nvPr userDrawn="1"/>
        </p:nvSpPr>
        <p:spPr>
          <a:xfrm rot="10800000">
            <a:off x="5230175" y="1600200"/>
            <a:ext cx="6642737" cy="3451860"/>
          </a:xfrm>
          <a:prstGeom prst="flowChartOnlineStorage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12F2-7AF2-4748-8CE7-426BA6D6F484}" type="datetime1">
              <a:rPr lang="es-ES_tradnl" smtClean="0"/>
              <a:t>26/08/2024</a:t>
            </a:fld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7454" y="1851660"/>
            <a:ext cx="4537710" cy="157734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s-MX" dirty="0"/>
              <a:t>Haz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20CEC64-B695-B946-813E-BADA151091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8200" y="1029014"/>
            <a:ext cx="4719641" cy="47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2CF-7BFC-4CB7-BE84-C7D3CA998893}" type="datetime1">
              <a:rPr lang="es-ES_tradnl" smtClean="0"/>
              <a:t>26/08/2024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479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031-8F26-4174-8F54-33153BBA3CE1}" type="datetime1">
              <a:rPr lang="es-ES_tradnl" smtClean="0"/>
              <a:t>26/08/2024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741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0F0C-799E-4939-8883-531F7894A199}" type="datetime1">
              <a:rPr lang="es-ES_tradnl" smtClean="0"/>
              <a:t>26/08/2024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587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6DD15-82A0-D74B-9EBA-652F5441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2071B3-207C-1E4F-BAE7-59DFC09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5B4-99B7-4F12-A72F-41EBFDA94834}" type="datetime1">
              <a:rPr lang="es-ES_tradnl" smtClean="0"/>
              <a:t>26/08/2024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149059-A320-7047-9C87-8EEA2DC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E04D42-C1AB-BC43-A1F1-36156561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107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43CE-DC1D-43D6-A545-5B372253DEB4}" type="datetime1">
              <a:rPr lang="es-ES_tradnl" smtClean="0"/>
              <a:t>26/08/2024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Rectángulo 10">
            <a:extLst>
              <a:ext uri="{FF2B5EF4-FFF2-40B4-BE49-F238E27FC236}">
                <a16:creationId xmlns:a16="http://schemas.microsoft.com/office/drawing/2014/main" id="{B8239E9D-8B8C-DA41-858C-98442968D0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080" y="1239846"/>
            <a:ext cx="11485840" cy="107867"/>
          </a:xfrm>
          <a:prstGeom prst="rect">
            <a:avLst/>
          </a:prstGeom>
          <a:solidFill>
            <a:srgbClr val="C00000"/>
          </a:solidFill>
          <a:ln w="3175" cap="rnd" algn="ctr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2400">
              <a:solidFill>
                <a:srgbClr val="000044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0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6090-EC95-41BF-A0E5-4E50A2C4F872}" type="datetime1">
              <a:rPr lang="es-ES_tradnl" smtClean="0"/>
              <a:t>26/08/2024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061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E70F-CA85-4D62-A2DD-38223ABE8506}" type="datetime1">
              <a:rPr lang="es-ES_tradnl" smtClean="0"/>
              <a:t>26/08/2024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334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FC16-DBED-4C95-8A36-54537840A13A}" type="datetime1">
              <a:rPr lang="es-ES_tradnl" smtClean="0"/>
              <a:t>26/08/2024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672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8EEF-2187-4CBC-8179-81748E299A4C}" type="datetime1">
              <a:rPr lang="es-ES_tradnl" smtClean="0"/>
              <a:t>26/08/2024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382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21A-9E99-4129-97F7-FB164FD370EC}" type="datetime1">
              <a:rPr lang="es-ES_tradnl" smtClean="0"/>
              <a:t>26/08/2024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061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D73A-18D8-4924-B97B-E23C2B1683FC}" type="datetime1">
              <a:rPr lang="es-ES_tradnl" smtClean="0"/>
              <a:t>26/08/2024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49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dirty="0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510A-C0C0-485F-8681-72DC092968DB}" type="datetime1">
              <a:rPr lang="es-ES_tradnl" smtClean="0"/>
              <a:t>26/08/2024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E6BFE09-96D3-064E-A2AF-DA1492418C4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0020" y="116205"/>
            <a:ext cx="691816" cy="8324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B74185-479F-3248-B15F-6DCA46037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877" b="91975" l="10000" r="90000">
                        <a14:foregroundMark x1="71667" y1="70988" x2="71667" y2="70988"/>
                        <a14:foregroundMark x1="52778" y1="83951" x2="52778" y2="83951"/>
                        <a14:foregroundMark x1="31944" y1="73868" x2="31944" y2="73868"/>
                        <a14:foregroundMark x1="47778" y1="87860" x2="47778" y2="87860"/>
                        <a14:foregroundMark x1="37500" y1="86214" x2="37500" y2="86214"/>
                        <a14:foregroundMark x1="59722" y1="85802" x2="59722" y2="85802"/>
                        <a14:foregroundMark x1="56528" y1="87037" x2="56528" y2="87037"/>
                        <a14:foregroundMark x1="42083" y1="85802" x2="42083" y2="85802"/>
                        <a14:foregroundMark x1="53333" y1="87449" x2="53333" y2="87449"/>
                        <a14:foregroundMark x1="54722" y1="86831" x2="54722" y2="86831"/>
                        <a14:backgroundMark x1="49861" y1="78189" x2="49861" y2="78189"/>
                        <a14:backgroundMark x1="66667" y1="60905" x2="66667" y2="60905"/>
                        <a14:backgroundMark x1="42361" y1="16049" x2="42361" y2="16049"/>
                        <a14:backgroundMark x1="54444" y1="15226" x2="54444" y2="15226"/>
                        <a14:backgroundMark x1="33472" y1="63169" x2="33472" y2="63169"/>
                        <a14:backgroundMark x1="40556" y1="12963" x2="40556" y2="12963"/>
                        <a14:backgroundMark x1="43194" y1="14609" x2="43194" y2="14609"/>
                        <a14:backgroundMark x1="43194" y1="14609" x2="43194" y2="14609"/>
                        <a14:backgroundMark x1="43194" y1="14609" x2="43194" y2="14609"/>
                        <a14:backgroundMark x1="40278" y1="16049" x2="40278" y2="16049"/>
                        <a14:backgroundMark x1="40278" y1="16049" x2="40278" y2="16049"/>
                        <a14:backgroundMark x1="40278" y1="16049" x2="40278" y2="16049"/>
                        <a14:backgroundMark x1="36944" y1="23251" x2="36944" y2="23251"/>
                        <a14:backgroundMark x1="36944" y1="23251" x2="36944" y2="23251"/>
                        <a14:backgroundMark x1="36944" y1="23251" x2="36944" y2="23251"/>
                        <a14:backgroundMark x1="36944" y1="23251" x2="36944" y2="23251"/>
                        <a14:backgroundMark x1="39583" y1="17284" x2="36944" y2="22840"/>
                        <a14:backgroundMark x1="36250" y1="24074" x2="35417" y2="29424"/>
                        <a14:backgroundMark x1="53889" y1="16872" x2="59722" y2="18313"/>
                        <a14:backgroundMark x1="59583" y1="25926" x2="60833" y2="30041"/>
                        <a14:backgroundMark x1="59722" y1="40329" x2="58056" y2="47119"/>
                        <a14:backgroundMark x1="56250" y1="53292" x2="54861" y2="48765"/>
                        <a14:backgroundMark x1="51528" y1="52469" x2="49028" y2="51646"/>
                        <a14:backgroundMark x1="49861" y1="56379" x2="49028" y2="58848"/>
                        <a14:backgroundMark x1="46250" y1="54321" x2="43194" y2="52058"/>
                        <a14:backgroundMark x1="41111" y1="56379" x2="38333" y2="47942"/>
                        <a14:backgroundMark x1="38056" y1="46502" x2="35694" y2="36626"/>
                        <a14:backgroundMark x1="24167" y1="57819" x2="37500" y2="66049"/>
                        <a14:backgroundMark x1="38472" y1="71399" x2="49306" y2="80247"/>
                        <a14:backgroundMark x1="42639" y1="65432" x2="42639" y2="65432"/>
                        <a14:backgroundMark x1="62371" y1="64504" x2="62371" y2="645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30" r="17551"/>
          <a:stretch/>
        </p:blipFill>
        <p:spPr>
          <a:xfrm>
            <a:off x="11109960" y="-14287"/>
            <a:ext cx="1070610" cy="9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9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82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13" Type="http://schemas.openxmlformats.org/officeDocument/2006/relationships/image" Target="../media/image311.png"/><Relationship Id="rId3" Type="http://schemas.openxmlformats.org/officeDocument/2006/relationships/image" Target="../media/image33.png"/><Relationship Id="rId7" Type="http://schemas.openxmlformats.org/officeDocument/2006/relationships/image" Target="../media/image270.png"/><Relationship Id="rId12" Type="http://schemas.openxmlformats.org/officeDocument/2006/relationships/image" Target="../media/image30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0.png"/><Relationship Id="rId11" Type="http://schemas.openxmlformats.org/officeDocument/2006/relationships/image" Target="../media/image34.png"/><Relationship Id="rId5" Type="http://schemas.openxmlformats.org/officeDocument/2006/relationships/image" Target="../media/image250.png"/><Relationship Id="rId10" Type="http://schemas.openxmlformats.org/officeDocument/2006/relationships/image" Target="../media/image320.png"/><Relationship Id="rId4" Type="http://schemas.openxmlformats.org/officeDocument/2006/relationships/image" Target="../media/image240.png"/><Relationship Id="rId9" Type="http://schemas.openxmlformats.org/officeDocument/2006/relationships/image" Target="../media/image310.png"/><Relationship Id="rId14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BB355C3-64A1-B84F-9CDE-A9C5BDF731B4}"/>
                  </a:ext>
                </a:extLst>
              </p14:cNvPr>
              <p14:cNvContentPartPr/>
              <p14:nvPr/>
            </p14:nvContentPartPr>
            <p14:xfrm>
              <a:off x="3701160" y="3984608"/>
              <a:ext cx="36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="" xmlns:a16="http://schemas.microsoft.com/office/drawing/2014/main" id="{9BB355C3-64A1-B84F-9CDE-A9C5BDF731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3520" y="387660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AA97277-E29A-B848-A139-63F625D96EA9}"/>
                  </a:ext>
                </a:extLst>
              </p14:cNvPr>
              <p14:cNvContentPartPr/>
              <p14:nvPr/>
            </p14:nvContentPartPr>
            <p14:xfrm>
              <a:off x="4097160" y="5280608"/>
              <a:ext cx="360" cy="3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="" xmlns:a16="http://schemas.microsoft.com/office/drawing/2014/main" id="{EAA97277-E29A-B848-A139-63F625D96E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9160" y="517296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2 Rectángulo">
            <a:extLst>
              <a:ext uri="{FF2B5EF4-FFF2-40B4-BE49-F238E27FC236}">
                <a16:creationId xmlns:a16="http://schemas.microsoft.com/office/drawing/2014/main" id="{9F16C052-8515-9E49-8B9E-51ACDC34EE33}"/>
              </a:ext>
            </a:extLst>
          </p:cNvPr>
          <p:cNvSpPr/>
          <p:nvPr/>
        </p:nvSpPr>
        <p:spPr>
          <a:xfrm>
            <a:off x="6761540" y="3820485"/>
            <a:ext cx="4515939" cy="369322"/>
          </a:xfrm>
          <a:prstGeom prst="rect">
            <a:avLst/>
          </a:prstGeom>
        </p:spPr>
        <p:txBody>
          <a:bodyPr wrap="square" lIns="91431" tIns="45715" rIns="91431" bIns="45715">
            <a:spAutoFit/>
          </a:bodyPr>
          <a:lstStyle/>
          <a:p>
            <a:pPr lvl="0" algn="ctr"/>
            <a:r>
              <a:rPr lang="es-PE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 Jesus </a:t>
            </a:r>
            <a:r>
              <a:rPr lang="es-PE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Alvarado Huayhuaz</a:t>
            </a:r>
            <a:endParaRPr lang="es-PE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4 Rectángulo redondeado">
            <a:extLst>
              <a:ext uri="{FF2B5EF4-FFF2-40B4-BE49-F238E27FC236}">
                <a16:creationId xmlns:a16="http://schemas.microsoft.com/office/drawing/2014/main" id="{E1A64A94-2414-2846-BF84-D6B4E07D92CF}"/>
              </a:ext>
            </a:extLst>
          </p:cNvPr>
          <p:cNvSpPr/>
          <p:nvPr/>
        </p:nvSpPr>
        <p:spPr>
          <a:xfrm>
            <a:off x="6635503" y="2348880"/>
            <a:ext cx="4536504" cy="720080"/>
          </a:xfrm>
          <a:prstGeom prst="round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s-419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FÍSICA GENERAL</a:t>
            </a:r>
            <a:endParaRPr lang="es-P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3 Rectángulo">
            <a:extLst>
              <a:ext uri="{FF2B5EF4-FFF2-40B4-BE49-F238E27FC236}">
                <a16:creationId xmlns:a16="http://schemas.microsoft.com/office/drawing/2014/main" id="{FDA15248-0847-B44E-93F4-F7CE5576B236}"/>
              </a:ext>
            </a:extLst>
          </p:cNvPr>
          <p:cNvSpPr/>
          <p:nvPr/>
        </p:nvSpPr>
        <p:spPr>
          <a:xfrm>
            <a:off x="7969043" y="2003649"/>
            <a:ext cx="1869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ASIGNATURA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86BCFAD-F67B-4948-B68F-4B0F1EF7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07" y="5843883"/>
            <a:ext cx="2520280" cy="83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70000"/>
              </a:lnSpc>
              <a:spcBef>
                <a:spcPts val="125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0" dirty="0">
                <a:solidFill>
                  <a:srgbClr val="FF0000"/>
                </a:solidFill>
                <a:latin typeface="+mj-lt"/>
              </a:rPr>
              <a:t>A</a:t>
            </a:r>
            <a:r>
              <a:rPr lang="es-419" sz="2600" b="0" dirty="0" err="1">
                <a:solidFill>
                  <a:srgbClr val="FF0000"/>
                </a:solidFill>
                <a:latin typeface="+mj-lt"/>
              </a:rPr>
              <a:t>gosto</a:t>
            </a:r>
            <a:r>
              <a:rPr lang="en-GB" sz="2600" b="0" dirty="0">
                <a:solidFill>
                  <a:srgbClr val="FF0000"/>
                </a:solidFill>
                <a:latin typeface="+mj-lt"/>
              </a:rPr>
              <a:t> 202</a:t>
            </a:r>
            <a:r>
              <a:rPr lang="en-GB" sz="2600" dirty="0">
                <a:solidFill>
                  <a:srgbClr val="FF0000"/>
                </a:solidFill>
                <a:latin typeface="+mj-lt"/>
              </a:rPr>
              <a:t>4</a:t>
            </a:r>
            <a:endParaRPr lang="en-GB" sz="2600" b="0" dirty="0">
              <a:solidFill>
                <a:srgbClr val="FF0000"/>
              </a:solidFill>
              <a:latin typeface="+mj-lt"/>
            </a:endParaRPr>
          </a:p>
          <a:p>
            <a:pPr algn="ctr">
              <a:lnSpc>
                <a:spcPct val="70000"/>
              </a:lnSpc>
              <a:spcBef>
                <a:spcPts val="125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dirty="0" err="1">
                <a:solidFill>
                  <a:srgbClr val="FF0000"/>
                </a:solidFill>
                <a:latin typeface="+mj-lt"/>
              </a:rPr>
              <a:t>Sesión</a:t>
            </a:r>
            <a:r>
              <a:rPr lang="en-GB" sz="2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s-419" sz="2600" dirty="0">
                <a:solidFill>
                  <a:srgbClr val="FF0000"/>
                </a:solidFill>
                <a:latin typeface="+mj-lt"/>
              </a:rPr>
              <a:t>04</a:t>
            </a:r>
            <a:endParaRPr lang="en-GB" sz="2600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03F2ACC-8883-44EF-A56D-88DD49ED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821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F25344-9B0D-432C-A3FD-98119BC4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10</a:t>
            </a:fld>
            <a:endParaRPr lang="es-ES_tradn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FFDE99-33B1-43B2-ADDB-91B70DFD0441}"/>
              </a:ext>
            </a:extLst>
          </p:cNvPr>
          <p:cNvSpPr txBox="1"/>
          <p:nvPr/>
        </p:nvSpPr>
        <p:spPr>
          <a:xfrm>
            <a:off x="1801091" y="504243"/>
            <a:ext cx="8986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Ecuación del movimiento en función del tiempo</a:t>
            </a:r>
            <a:endParaRPr lang="es-PE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6B2D34-1431-4E96-8E4A-EDC777027A10}"/>
                  </a:ext>
                </a:extLst>
              </p:cNvPr>
              <p:cNvSpPr txBox="1"/>
              <p:nvPr/>
            </p:nvSpPr>
            <p:spPr>
              <a:xfrm>
                <a:off x="511277" y="1420218"/>
                <a:ext cx="109629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</a:t>
                </a:r>
                <a:r>
                  <a:rPr lang="es-MX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ecuación de movimiento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s-PE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s-PE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s-PE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una expresión que depende del tiempo 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nos da el </a:t>
                </a:r>
                <a:r>
                  <a:rPr lang="es-MX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posición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s-PE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s-PE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s-PE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una partícula móvil.</a:t>
                </a:r>
                <a:endParaRPr 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6B2D34-1431-4E96-8E4A-EDC77702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7" y="1420218"/>
                <a:ext cx="10962968" cy="830997"/>
              </a:xfrm>
              <a:prstGeom prst="rect">
                <a:avLst/>
              </a:prstGeom>
              <a:blipFill>
                <a:blip r:embed="rId2"/>
                <a:stretch>
                  <a:fillRect l="-890" t="-5882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63DF19C-B7D5-41BB-B77C-38C16906717B}"/>
                  </a:ext>
                </a:extLst>
              </p:cNvPr>
              <p:cNvSpPr txBox="1"/>
              <p:nvPr/>
            </p:nvSpPr>
            <p:spPr>
              <a:xfrm>
                <a:off x="659157" y="5079054"/>
                <a:ext cx="3372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63DF19C-B7D5-41BB-B77C-38C169067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57" y="5079054"/>
                <a:ext cx="3372012" cy="461665"/>
              </a:xfrm>
              <a:prstGeom prst="rect">
                <a:avLst/>
              </a:prstGeom>
              <a:blipFill>
                <a:blip r:embed="rId3"/>
                <a:stretch>
                  <a:fillRect t="-2632" r="-181" b="-1710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9A6C84A-715A-AB8B-6434-D1000FA65787}"/>
                  </a:ext>
                </a:extLst>
              </p:cNvPr>
              <p:cNvSpPr txBox="1"/>
              <p:nvPr/>
            </p:nvSpPr>
            <p:spPr>
              <a:xfrm>
                <a:off x="659157" y="3906762"/>
                <a:ext cx="2699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9A6C84A-715A-AB8B-6434-D1000FA65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57" y="3906762"/>
                <a:ext cx="2699842" cy="461665"/>
              </a:xfrm>
              <a:prstGeom prst="rect">
                <a:avLst/>
              </a:prstGeom>
              <a:blipFill>
                <a:blip r:embed="rId4"/>
                <a:stretch>
                  <a:fillRect t="-2632" r="-451" b="-1710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EB9393B-F4E3-60E9-F4AA-14C1D61D5282}"/>
                  </a:ext>
                </a:extLst>
              </p:cNvPr>
              <p:cNvSpPr txBox="1"/>
              <p:nvPr/>
            </p:nvSpPr>
            <p:spPr>
              <a:xfrm>
                <a:off x="659157" y="2835798"/>
                <a:ext cx="1748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EB9393B-F4E3-60E9-F4AA-14C1D61D5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57" y="2835798"/>
                <a:ext cx="1748748" cy="461665"/>
              </a:xfrm>
              <a:prstGeom prst="rect">
                <a:avLst/>
              </a:prstGeom>
              <a:blipFill>
                <a:blip r:embed="rId5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8052240C-6651-0385-7A8C-9669D27D9B54}"/>
              </a:ext>
            </a:extLst>
          </p:cNvPr>
          <p:cNvSpPr txBox="1"/>
          <p:nvPr/>
        </p:nvSpPr>
        <p:spPr>
          <a:xfrm>
            <a:off x="4245219" y="2849994"/>
            <a:ext cx="33351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Desplazamiento en una</a:t>
            </a:r>
          </a:p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dimensión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94D22-FC8A-4628-A835-4118D5A19BCB}"/>
              </a:ext>
            </a:extLst>
          </p:cNvPr>
          <p:cNvSpPr txBox="1"/>
          <p:nvPr/>
        </p:nvSpPr>
        <p:spPr>
          <a:xfrm>
            <a:off x="7616607" y="2915827"/>
            <a:ext cx="13166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  <a:endParaRPr lang="es-PE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891E453-96E4-39AB-83C3-F948F4C0538D}"/>
                  </a:ext>
                </a:extLst>
              </p:cNvPr>
              <p:cNvSpPr txBox="1"/>
              <p:nvPr/>
            </p:nvSpPr>
            <p:spPr>
              <a:xfrm>
                <a:off x="9068651" y="2927192"/>
                <a:ext cx="1585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891E453-96E4-39AB-83C3-F948F4C05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51" y="2927192"/>
                <a:ext cx="1585369" cy="461665"/>
              </a:xfrm>
              <a:prstGeom prst="rect">
                <a:avLst/>
              </a:prstGeom>
              <a:blipFill>
                <a:blip r:embed="rId6"/>
                <a:stretch>
                  <a:fillRect t="-2632" b="-13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D6B861AB-6ED9-29BF-84E0-463DC5177996}"/>
              </a:ext>
            </a:extLst>
          </p:cNvPr>
          <p:cNvSpPr txBox="1"/>
          <p:nvPr/>
        </p:nvSpPr>
        <p:spPr>
          <a:xfrm>
            <a:off x="4245219" y="3869591"/>
            <a:ext cx="31411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Desplazamiento en dos dimensiones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E79235-F0B6-49CC-C2B5-E4754445E21F}"/>
              </a:ext>
            </a:extLst>
          </p:cNvPr>
          <p:cNvSpPr txBox="1"/>
          <p:nvPr/>
        </p:nvSpPr>
        <p:spPr>
          <a:xfrm>
            <a:off x="7616606" y="4033057"/>
            <a:ext cx="13166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  <a:endParaRPr lang="es-PE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2E395BD-37BE-78F4-DA48-CE6A8C2733FD}"/>
                  </a:ext>
                </a:extLst>
              </p:cNvPr>
              <p:cNvSpPr txBox="1"/>
              <p:nvPr/>
            </p:nvSpPr>
            <p:spPr>
              <a:xfrm>
                <a:off x="9069311" y="4063564"/>
                <a:ext cx="21436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s-P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P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PE" sz="2400" b="0" i="0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s-P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s-PE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sz="2400" dirty="0"/>
                  <a:t> </a:t>
                </a:r>
                <a:endParaRPr lang="es-PE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2E395BD-37BE-78F4-DA48-CE6A8C273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311" y="4063564"/>
                <a:ext cx="2143634" cy="461665"/>
              </a:xfrm>
              <a:prstGeom prst="rect">
                <a:avLst/>
              </a:prstGeom>
              <a:blipFill>
                <a:blip r:embed="rId7"/>
                <a:stretch>
                  <a:fillRect t="-2667" b="-18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A44EE699-160B-0ED2-6553-FBF693E54EF7}"/>
              </a:ext>
            </a:extLst>
          </p:cNvPr>
          <p:cNvSpPr txBox="1"/>
          <p:nvPr/>
        </p:nvSpPr>
        <p:spPr>
          <a:xfrm>
            <a:off x="4183297" y="5078333"/>
            <a:ext cx="31411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Desplazamiento en tres dimensiones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531D6B8-9494-0ED9-BE03-938D4F9BAED6}"/>
              </a:ext>
            </a:extLst>
          </p:cNvPr>
          <p:cNvSpPr txBox="1"/>
          <p:nvPr/>
        </p:nvSpPr>
        <p:spPr>
          <a:xfrm>
            <a:off x="7580321" y="5207343"/>
            <a:ext cx="13166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  <a:endParaRPr lang="es-PE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203C6AC-0AE8-2E11-6253-C4590A6470DE}"/>
                  </a:ext>
                </a:extLst>
              </p:cNvPr>
              <p:cNvSpPr txBox="1"/>
              <p:nvPr/>
            </p:nvSpPr>
            <p:spPr>
              <a:xfrm>
                <a:off x="9067377" y="5207342"/>
                <a:ext cx="26097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s-P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s-P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PE" sz="2400" b="0" i="0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s-P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s-PE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s-419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PE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sz="2400" dirty="0"/>
                  <a:t> </a:t>
                </a:r>
                <a:endParaRPr lang="es-PE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203C6AC-0AE8-2E11-6253-C4590A647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377" y="5207342"/>
                <a:ext cx="2609742" cy="461665"/>
              </a:xfrm>
              <a:prstGeom prst="rect">
                <a:avLst/>
              </a:prstGeom>
              <a:blipFill>
                <a:blip r:embed="rId8"/>
                <a:stretch>
                  <a:fillRect t="-2632" r="-932" b="-1710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  <p:bldP spid="3" grpId="0"/>
      <p:bldP spid="5" grpId="0"/>
      <p:bldP spid="12" grpId="0"/>
      <p:bldP spid="14" grpId="0"/>
      <p:bldP spid="15" grpId="0"/>
      <p:bldP spid="16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29A025-1228-96D2-8E42-792CCD67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11</a:t>
            </a:fld>
            <a:endParaRPr lang="es-ES_tradn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26B8DB9-B6F5-479D-9CE6-6158EB70D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8811" y="3077017"/>
            <a:ext cx="3171789" cy="357846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0D9C24C-107E-452B-A703-737447A58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8185" y="3077017"/>
            <a:ext cx="3146677" cy="36444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18B7A8E-38FB-1923-3D56-25E2C1A9DBD7}"/>
              </a:ext>
            </a:extLst>
          </p:cNvPr>
          <p:cNvSpPr txBox="1"/>
          <p:nvPr/>
        </p:nvSpPr>
        <p:spPr>
          <a:xfrm>
            <a:off x="1647263" y="1577552"/>
            <a:ext cx="72392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Estas ecuaciones de movimiento describen trayectorias en el plano o en el espacio en función del tiempo, como se muestra en las figuras: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79259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1EF429-066D-BB4D-7F86-5ADCF670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12</a:t>
            </a:fld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0944D03-51B9-4E82-BEFA-B37BF6AB6C67}"/>
                  </a:ext>
                </a:extLst>
              </p:cNvPr>
              <p:cNvSpPr txBox="1"/>
              <p:nvPr/>
            </p:nvSpPr>
            <p:spPr>
              <a:xfrm>
                <a:off x="883624" y="1480400"/>
                <a:ext cx="679323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8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Vectores posición de las ecuaciones de movimiento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s-PE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s-PE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s-MX" sz="28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s-PE" sz="2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0944D03-51B9-4E82-BEFA-B37BF6AB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24" y="1480400"/>
                <a:ext cx="6793230" cy="954107"/>
              </a:xfrm>
              <a:prstGeom prst="rect">
                <a:avLst/>
              </a:prstGeom>
              <a:blipFill>
                <a:blip r:embed="rId2"/>
                <a:stretch>
                  <a:fillRect l="-1885" t="-7051" b="-1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507DB630-B9A9-1E42-D4D3-F98249EE3232}"/>
              </a:ext>
            </a:extLst>
          </p:cNvPr>
          <p:cNvSpPr txBox="1"/>
          <p:nvPr/>
        </p:nvSpPr>
        <p:spPr>
          <a:xfrm>
            <a:off x="8517152" y="4597369"/>
            <a:ext cx="721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B82AD23-E4E6-2026-956B-98BDB20BDC14}"/>
              </a:ext>
            </a:extLst>
          </p:cNvPr>
          <p:cNvGrpSpPr/>
          <p:nvPr/>
        </p:nvGrpSpPr>
        <p:grpSpPr>
          <a:xfrm>
            <a:off x="508247" y="3539874"/>
            <a:ext cx="11656380" cy="2900143"/>
            <a:chOff x="868199" y="3642982"/>
            <a:chExt cx="11308376" cy="2900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81272A25-67CB-B184-D46A-B273217AEDD1}"/>
                    </a:ext>
                  </a:extLst>
                </p:cNvPr>
                <p:cNvSpPr txBox="1"/>
                <p:nvPr/>
              </p:nvSpPr>
              <p:spPr>
                <a:xfrm>
                  <a:off x="9301037" y="4729048"/>
                  <a:ext cx="11692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s-PE" sz="2400" dirty="0"/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81272A25-67CB-B184-D46A-B273217AE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037" y="4729048"/>
                  <a:ext cx="116929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95AB8533-3078-D9EC-19D2-61BBC5A59573}"/>
                </a:ext>
              </a:extLst>
            </p:cNvPr>
            <p:cNvGrpSpPr/>
            <p:nvPr/>
          </p:nvGrpSpPr>
          <p:grpSpPr>
            <a:xfrm>
              <a:off x="868199" y="3642982"/>
              <a:ext cx="11308376" cy="2900143"/>
              <a:chOff x="868199" y="3642982"/>
              <a:chExt cx="11308376" cy="2900143"/>
            </a:xfrm>
          </p:grpSpPr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C8E4142-F13F-70EA-0296-007DA635FA6D}"/>
                  </a:ext>
                </a:extLst>
              </p:cNvPr>
              <p:cNvSpPr txBox="1"/>
              <p:nvPr/>
            </p:nvSpPr>
            <p:spPr>
              <a:xfrm>
                <a:off x="868199" y="4122751"/>
                <a:ext cx="1130837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Hallar los </a:t>
                </a:r>
                <a:r>
                  <a:rPr lang="es-MX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vectores posición </a:t>
                </a: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cada </a:t>
                </a:r>
                <a:r>
                  <a:rPr lang="es-MX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ecuación de movimiento </a:t>
                </a: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MX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metros </a:t>
                </a: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MX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s-MX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segundos </a:t>
                </a: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MX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)):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F3DD1482-6687-3519-43D7-55F01BE1AB8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8353" y="4743817"/>
                    <a:ext cx="158537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s-PE" sz="2400" dirty="0"/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F3DD1482-6687-3519-43D7-55F01BE1AB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8353" y="4743817"/>
                    <a:ext cx="158537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632" b="-1316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B15A882-BC43-8383-DD44-85C1EA7CAF51}"/>
                  </a:ext>
                </a:extLst>
              </p:cNvPr>
              <p:cNvSpPr txBox="1"/>
              <p:nvPr/>
            </p:nvSpPr>
            <p:spPr>
              <a:xfrm>
                <a:off x="959120" y="4780024"/>
                <a:ext cx="489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endParaRPr lang="es-PE" b="1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>
                    <a:extLst>
                      <a:ext uri="{FF2B5EF4-FFF2-40B4-BE49-F238E27FC236}">
                        <a16:creationId xmlns:a16="http://schemas.microsoft.com/office/drawing/2014/main" id="{A14BF40B-E795-2496-131C-4AFC9E96E64E}"/>
                      </a:ext>
                    </a:extLst>
                  </p:cNvPr>
                  <p:cNvSpPr txBox="1"/>
                  <p:nvPr/>
                </p:nvSpPr>
                <p:spPr>
                  <a:xfrm>
                    <a:off x="3904964" y="4766588"/>
                    <a:ext cx="11692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2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s-PE" sz="2400" dirty="0"/>
                  </a:p>
                </p:txBody>
              </p:sp>
            </mc:Choice>
            <mc:Fallback xmlns="">
              <p:sp>
                <p:nvSpPr>
                  <p:cNvPr id="11" name="CuadroTexto 10">
                    <a:extLst>
                      <a:ext uri="{FF2B5EF4-FFF2-40B4-BE49-F238E27FC236}">
                        <a16:creationId xmlns:a16="http://schemas.microsoft.com/office/drawing/2014/main" id="{A14BF40B-E795-2496-131C-4AFC9E96E6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4964" y="4766588"/>
                    <a:ext cx="1169294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8171F96-BD5E-3B18-96FB-FFB5739D0B38}"/>
                  </a:ext>
                </a:extLst>
              </p:cNvPr>
              <p:cNvSpPr txBox="1"/>
              <p:nvPr/>
            </p:nvSpPr>
            <p:spPr>
              <a:xfrm>
                <a:off x="5469515" y="4858921"/>
                <a:ext cx="489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MX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s-PE" b="1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>
                    <a:extLst>
                      <a:ext uri="{FF2B5EF4-FFF2-40B4-BE49-F238E27FC236}">
                        <a16:creationId xmlns:a16="http://schemas.microsoft.com/office/drawing/2014/main" id="{F75C138B-3AD5-0A9C-AD6E-9F5E21CCF612}"/>
                      </a:ext>
                    </a:extLst>
                  </p:cNvPr>
                  <p:cNvSpPr txBox="1"/>
                  <p:nvPr/>
                </p:nvSpPr>
                <p:spPr>
                  <a:xfrm>
                    <a:off x="1307906" y="5468158"/>
                    <a:ext cx="192200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oMath>
                      </m:oMathPara>
                    </a14:m>
                    <a:endParaRPr lang="es-PE" sz="2400" b="1" dirty="0"/>
                  </a:p>
                </p:txBody>
              </p:sp>
            </mc:Choice>
            <mc:Fallback xmlns="">
              <p:sp>
                <p:nvSpPr>
                  <p:cNvPr id="25" name="CuadroTexto 24">
                    <a:extLst>
                      <a:ext uri="{FF2B5EF4-FFF2-40B4-BE49-F238E27FC236}">
                        <a16:creationId xmlns:a16="http://schemas.microsoft.com/office/drawing/2014/main" id="{F75C138B-3AD5-0A9C-AD6E-9F5E21CCF6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906" y="5468158"/>
                    <a:ext cx="192200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632" b="-1316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128466C-0994-4AA0-95F7-236962454114}"/>
                  </a:ext>
                </a:extLst>
              </p:cNvPr>
              <p:cNvSpPr txBox="1"/>
              <p:nvPr/>
            </p:nvSpPr>
            <p:spPr>
              <a:xfrm>
                <a:off x="3071599" y="4736053"/>
                <a:ext cx="7214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</a:t>
                </a:r>
                <a:endParaRPr 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D32F2E0-BB3B-9D76-234D-13695F2D950F}"/>
                  </a:ext>
                </a:extLst>
              </p:cNvPr>
              <p:cNvSpPr txBox="1"/>
              <p:nvPr/>
            </p:nvSpPr>
            <p:spPr>
              <a:xfrm>
                <a:off x="868199" y="3642982"/>
                <a:ext cx="16401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b="1" dirty="0">
                    <a:solidFill>
                      <a:srgbClr val="AD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Ejemplo 2</a:t>
                </a:r>
                <a:endParaRPr lang="es-PE" sz="2400" b="1" dirty="0">
                  <a:solidFill>
                    <a:srgbClr val="AD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8523B2E6-50C7-CEE3-DCF5-65E73B703F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47239" y="4795454"/>
                    <a:ext cx="228081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oMath>
                      </m:oMathPara>
                    </a14:m>
                    <a:endParaRPr lang="es-PE" sz="24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8523B2E6-50C7-CEE3-DCF5-65E73B703F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7239" y="4795454"/>
                    <a:ext cx="228081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632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4FBB792C-3BB4-3AC5-5B54-12FB3C079B45}"/>
                      </a:ext>
                    </a:extLst>
                  </p:cNvPr>
                  <p:cNvSpPr txBox="1"/>
                  <p:nvPr/>
                </p:nvSpPr>
                <p:spPr>
                  <a:xfrm>
                    <a:off x="6047239" y="5414062"/>
                    <a:ext cx="260770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419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s-PE" sz="2400" b="1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4FBB792C-3BB4-3AC5-5B54-12FB3C079B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7239" y="5414062"/>
                    <a:ext cx="260770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2632" b="-1316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65CBBA97-AD02-AC64-7C44-CD0C1BE7521B}"/>
                      </a:ext>
                    </a:extLst>
                  </p:cNvPr>
                  <p:cNvSpPr txBox="1"/>
                  <p:nvPr/>
                </p:nvSpPr>
                <p:spPr>
                  <a:xfrm>
                    <a:off x="1307906" y="6081460"/>
                    <a:ext cx="16954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oMath>
                      </m:oMathPara>
                    </a14:m>
                    <a:endParaRPr lang="es-PE" sz="2400" b="1" dirty="0"/>
                  </a:p>
                </p:txBody>
              </p:sp>
            </mc:Choice>
            <mc:Fallback xmlns=""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65CBBA97-AD02-AC64-7C44-CD0C1BE752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906" y="6081460"/>
                    <a:ext cx="1695400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632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039C6DDE-D844-97F3-159C-06816296BA4A}"/>
                      </a:ext>
                    </a:extLst>
                  </p:cNvPr>
                  <p:cNvSpPr txBox="1"/>
                  <p:nvPr/>
                </p:nvSpPr>
                <p:spPr>
                  <a:xfrm>
                    <a:off x="6047239" y="6020359"/>
                    <a:ext cx="170251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𝟓𝟑</m:t>
                          </m:r>
                        </m:oMath>
                      </m:oMathPara>
                    </a14:m>
                    <a:endParaRPr lang="es-PE" sz="2400" b="1" dirty="0"/>
                  </a:p>
                </p:txBody>
              </p:sp>
            </mc:Choice>
            <mc:Fallback xmlns=""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039C6DDE-D844-97F3-159C-06816296BA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7239" y="6020359"/>
                    <a:ext cx="1702517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2632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46BE53A-6A84-71AF-B0DE-A9992C360C0F}"/>
                  </a:ext>
                </a:extLst>
              </p:cNvPr>
              <p:cNvSpPr txBox="1"/>
              <p:nvPr/>
            </p:nvSpPr>
            <p:spPr>
              <a:xfrm>
                <a:off x="936499" y="2498227"/>
                <a:ext cx="6665078" cy="910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Una </a:t>
                </a:r>
                <a:r>
                  <a:rPr lang="es-MX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ecuación de movimiento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s-PE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s-PE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genera un </a:t>
                </a:r>
                <a:r>
                  <a:rPr lang="es-MX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posición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𝑶𝑷</m:t>
                        </m:r>
                      </m:e>
                    </m:acc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cada tiempo determinado.</a:t>
                </a:r>
                <a:endParaRPr lang="es-PE" sz="2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46BE53A-6A84-71AF-B0DE-A9992C360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99" y="2498227"/>
                <a:ext cx="6665078" cy="910057"/>
              </a:xfrm>
              <a:prstGeom prst="rect">
                <a:avLst/>
              </a:prstGeom>
              <a:blipFill>
                <a:blip r:embed="rId11"/>
                <a:stretch>
                  <a:fillRect l="-1464" t="-5369" b="-1073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19AA76D-FA66-A49D-F511-644BE4AB6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917" y="1611045"/>
            <a:ext cx="1481456" cy="210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89EEB06-503D-8C14-80BC-722386C0DC60}"/>
              </a:ext>
            </a:extLst>
          </p:cNvPr>
          <p:cNvSpPr txBox="1"/>
          <p:nvPr/>
        </p:nvSpPr>
        <p:spPr>
          <a:xfrm>
            <a:off x="2198871" y="3544840"/>
            <a:ext cx="3811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AD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(vectores en una dimensión)</a:t>
            </a:r>
            <a:endParaRPr lang="es-PE" sz="2400" dirty="0">
              <a:solidFill>
                <a:srgbClr val="AD0000"/>
              </a:solidFill>
            </a:endParaRPr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DFC755B3-CB7C-4B0B-751A-D801F1F52E20}"/>
              </a:ext>
            </a:extLst>
          </p:cNvPr>
          <p:cNvSpPr/>
          <p:nvPr/>
        </p:nvSpPr>
        <p:spPr>
          <a:xfrm>
            <a:off x="7707188" y="1539790"/>
            <a:ext cx="3062796" cy="1098381"/>
          </a:xfrm>
          <a:custGeom>
            <a:avLst/>
            <a:gdLst>
              <a:gd name="connsiteX0" fmla="*/ 0 w 3062796"/>
              <a:gd name="connsiteY0" fmla="*/ 428640 h 1098381"/>
              <a:gd name="connsiteX1" fmla="*/ 1118587 w 3062796"/>
              <a:gd name="connsiteY1" fmla="*/ 11390 h 1098381"/>
              <a:gd name="connsiteX2" fmla="*/ 1482571 w 3062796"/>
              <a:gd name="connsiteY2" fmla="*/ 117922 h 1098381"/>
              <a:gd name="connsiteX3" fmla="*/ 2379216 w 3062796"/>
              <a:gd name="connsiteY3" fmla="*/ 117922 h 1098381"/>
              <a:gd name="connsiteX4" fmla="*/ 2379216 w 3062796"/>
              <a:gd name="connsiteY4" fmla="*/ 1050077 h 1098381"/>
              <a:gd name="connsiteX5" fmla="*/ 3062796 w 3062796"/>
              <a:gd name="connsiteY5" fmla="*/ 881401 h 109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796" h="1098381">
                <a:moveTo>
                  <a:pt x="0" y="428640"/>
                </a:moveTo>
                <a:cubicBezTo>
                  <a:pt x="435746" y="245908"/>
                  <a:pt x="871492" y="63176"/>
                  <a:pt x="1118587" y="11390"/>
                </a:cubicBezTo>
                <a:cubicBezTo>
                  <a:pt x="1365682" y="-40396"/>
                  <a:pt x="1272466" y="100167"/>
                  <a:pt x="1482571" y="117922"/>
                </a:cubicBezTo>
                <a:cubicBezTo>
                  <a:pt x="1692676" y="135677"/>
                  <a:pt x="2229775" y="-37437"/>
                  <a:pt x="2379216" y="117922"/>
                </a:cubicBezTo>
                <a:cubicBezTo>
                  <a:pt x="2528657" y="273281"/>
                  <a:pt x="2265286" y="922831"/>
                  <a:pt x="2379216" y="1050077"/>
                </a:cubicBezTo>
                <a:cubicBezTo>
                  <a:pt x="2493146" y="1177323"/>
                  <a:pt x="2777971" y="1029362"/>
                  <a:pt x="3062796" y="881401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D61AE64-2867-0FAA-DC9C-0AAFDC2724D7}"/>
                  </a:ext>
                </a:extLst>
              </p:cNvPr>
              <p:cNvSpPr txBox="1"/>
              <p:nvPr/>
            </p:nvSpPr>
            <p:spPr>
              <a:xfrm>
                <a:off x="10366900" y="2557702"/>
                <a:ext cx="619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s-PE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s-PE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MX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PE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D61AE64-2867-0FAA-DC9C-0AAFDC272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900" y="2557702"/>
                <a:ext cx="619218" cy="369332"/>
              </a:xfrm>
              <a:prstGeom prst="rect">
                <a:avLst/>
              </a:prstGeom>
              <a:blipFill>
                <a:blip r:embed="rId13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21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98EE3C-D800-C961-AC9A-886D8DF5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13</a:t>
            </a:fld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84B323-7A1E-8806-E1FD-16D3E1DDE33F}"/>
              </a:ext>
            </a:extLst>
          </p:cNvPr>
          <p:cNvSpPr txBox="1"/>
          <p:nvPr/>
        </p:nvSpPr>
        <p:spPr>
          <a:xfrm>
            <a:off x="324716" y="1529654"/>
            <a:ext cx="2034892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419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2E705A-1935-95D6-0071-351F8602ED76}"/>
              </a:ext>
            </a:extLst>
          </p:cNvPr>
          <p:cNvSpPr txBox="1"/>
          <p:nvPr/>
        </p:nvSpPr>
        <p:spPr>
          <a:xfrm>
            <a:off x="324715" y="2062585"/>
            <a:ext cx="8893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Hallar los vectores posición para cada caso: (</a:t>
            </a:r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metros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segundos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6B79C52-81EB-98D1-8EE2-8C372ED0D381}"/>
                  </a:ext>
                </a:extLst>
              </p:cNvPr>
              <p:cNvSpPr txBox="1"/>
              <p:nvPr/>
            </p:nvSpPr>
            <p:spPr>
              <a:xfrm>
                <a:off x="864869" y="3023461"/>
                <a:ext cx="1585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6B79C52-81EB-98D1-8EE2-8C372ED0D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69" y="3023461"/>
                <a:ext cx="1585369" cy="461665"/>
              </a:xfrm>
              <a:prstGeom prst="rect">
                <a:avLst/>
              </a:prstGeom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FB8525B0-8B77-232E-4390-A288F0F2A00A}"/>
              </a:ext>
            </a:extLst>
          </p:cNvPr>
          <p:cNvSpPr txBox="1"/>
          <p:nvPr/>
        </p:nvSpPr>
        <p:spPr>
          <a:xfrm>
            <a:off x="415636" y="3059668"/>
            <a:ext cx="48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s-P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E6C1B47-4831-239C-622F-683832B43920}"/>
                  </a:ext>
                </a:extLst>
              </p:cNvPr>
              <p:cNvSpPr txBox="1"/>
              <p:nvPr/>
            </p:nvSpPr>
            <p:spPr>
              <a:xfrm>
                <a:off x="2934738" y="3022899"/>
                <a:ext cx="11692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E6C1B47-4831-239C-622F-683832B43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738" y="3022899"/>
                <a:ext cx="11692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51B585B-25B7-54A3-7E5F-15846A7A86DE}"/>
                  </a:ext>
                </a:extLst>
              </p:cNvPr>
              <p:cNvSpPr txBox="1"/>
              <p:nvPr/>
            </p:nvSpPr>
            <p:spPr>
              <a:xfrm>
                <a:off x="2240951" y="3013500"/>
                <a:ext cx="3401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51B585B-25B7-54A3-7E5F-15846A7A8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951" y="3013500"/>
                <a:ext cx="34015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EAF0D4A-CD42-AA0E-290B-203B4AED1786}"/>
                  </a:ext>
                </a:extLst>
              </p:cNvPr>
              <p:cNvSpPr txBox="1"/>
              <p:nvPr/>
            </p:nvSpPr>
            <p:spPr>
              <a:xfrm>
                <a:off x="660399" y="3731234"/>
                <a:ext cx="2078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EAF0D4A-CD42-AA0E-290B-203B4AED1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9" y="3731234"/>
                <a:ext cx="2078198" cy="461665"/>
              </a:xfrm>
              <a:prstGeom prst="rect">
                <a:avLst/>
              </a:prstGeom>
              <a:blipFill>
                <a:blip r:embed="rId5"/>
                <a:stretch>
                  <a:fillRect t="-2632" b="-13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DD7CAADA-305F-CA60-2161-6DCAC33F6353}"/>
              </a:ext>
            </a:extLst>
          </p:cNvPr>
          <p:cNvSpPr txBox="1"/>
          <p:nvPr/>
        </p:nvSpPr>
        <p:spPr>
          <a:xfrm>
            <a:off x="440939" y="3785209"/>
            <a:ext cx="48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P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9E3455B-586C-FDEE-8B6C-993D702C5B7F}"/>
                  </a:ext>
                </a:extLst>
              </p:cNvPr>
              <p:cNvSpPr txBox="1"/>
              <p:nvPr/>
            </p:nvSpPr>
            <p:spPr>
              <a:xfrm>
                <a:off x="2942895" y="3739042"/>
                <a:ext cx="11692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9E3455B-586C-FDEE-8B6C-993D702C5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95" y="3739042"/>
                <a:ext cx="116929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8D07038-C21A-E443-156D-0BD8FA64A21A}"/>
                  </a:ext>
                </a:extLst>
              </p:cNvPr>
              <p:cNvSpPr txBox="1"/>
              <p:nvPr/>
            </p:nvSpPr>
            <p:spPr>
              <a:xfrm>
                <a:off x="2380064" y="3722727"/>
                <a:ext cx="3401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8D07038-C21A-E443-156D-0BD8FA64A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064" y="3722727"/>
                <a:ext cx="34015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30C4601-AF8F-9082-8843-C5E0405AF73A}"/>
                  </a:ext>
                </a:extLst>
              </p:cNvPr>
              <p:cNvSpPr txBox="1"/>
              <p:nvPr/>
            </p:nvSpPr>
            <p:spPr>
              <a:xfrm>
                <a:off x="5302109" y="3808890"/>
                <a:ext cx="31008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E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PE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30C4601-AF8F-9082-8843-C5E0405AF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09" y="3808890"/>
                <a:ext cx="3100884" cy="461665"/>
              </a:xfrm>
              <a:prstGeom prst="rect">
                <a:avLst/>
              </a:prstGeom>
              <a:blipFill>
                <a:blip r:embed="rId8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9D0DEABC-D8E8-9AF3-4D94-6DDB80E87746}"/>
              </a:ext>
            </a:extLst>
          </p:cNvPr>
          <p:cNvSpPr txBox="1"/>
          <p:nvPr/>
        </p:nvSpPr>
        <p:spPr>
          <a:xfrm>
            <a:off x="4979140" y="3915657"/>
            <a:ext cx="48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lang="es-P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984446C-462D-F190-6318-BF49CD36293D}"/>
                  </a:ext>
                </a:extLst>
              </p:cNvPr>
              <p:cNvSpPr txBox="1"/>
              <p:nvPr/>
            </p:nvSpPr>
            <p:spPr>
              <a:xfrm>
                <a:off x="8664458" y="3795136"/>
                <a:ext cx="11692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984446C-462D-F190-6318-BF49CD362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458" y="3795136"/>
                <a:ext cx="116929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4F502EB-5344-8ACC-D8BB-E070A8CF82A0}"/>
                  </a:ext>
                </a:extLst>
              </p:cNvPr>
              <p:cNvSpPr txBox="1"/>
              <p:nvPr/>
            </p:nvSpPr>
            <p:spPr>
              <a:xfrm>
                <a:off x="5302109" y="3115232"/>
                <a:ext cx="29308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PE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4F502EB-5344-8ACC-D8BB-E070A8CF8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09" y="3115232"/>
                <a:ext cx="2930804" cy="461665"/>
              </a:xfrm>
              <a:prstGeom prst="rect">
                <a:avLst/>
              </a:prstGeom>
              <a:blipFill>
                <a:blip r:embed="rId10"/>
                <a:stretch>
                  <a:fillRect t="-2632" b="-13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1F55D77D-AA63-C3DD-AB02-7A625F247604}"/>
              </a:ext>
            </a:extLst>
          </p:cNvPr>
          <p:cNvSpPr txBox="1"/>
          <p:nvPr/>
        </p:nvSpPr>
        <p:spPr>
          <a:xfrm>
            <a:off x="4979140" y="3115232"/>
            <a:ext cx="48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MX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P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BDC08B8-6CC6-52AB-B677-E4B133B8A209}"/>
                  </a:ext>
                </a:extLst>
              </p:cNvPr>
              <p:cNvSpPr txBox="1"/>
              <p:nvPr/>
            </p:nvSpPr>
            <p:spPr>
              <a:xfrm>
                <a:off x="8633244" y="3094884"/>
                <a:ext cx="11692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BDC08B8-6CC6-52AB-B677-E4B133B8A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244" y="3094884"/>
                <a:ext cx="116929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FDABCC96-659A-1DDF-9EE8-36F4E977367F}"/>
                  </a:ext>
                </a:extLst>
              </p:cNvPr>
              <p:cNvSpPr txBox="1"/>
              <p:nvPr/>
            </p:nvSpPr>
            <p:spPr>
              <a:xfrm>
                <a:off x="8221620" y="3064107"/>
                <a:ext cx="3401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FDABCC96-659A-1DDF-9EE8-36F4E9773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620" y="3064107"/>
                <a:ext cx="34015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FC202DF-CF0E-5A6D-6935-1773A0C02FF5}"/>
                  </a:ext>
                </a:extLst>
              </p:cNvPr>
              <p:cNvSpPr txBox="1"/>
              <p:nvPr/>
            </p:nvSpPr>
            <p:spPr>
              <a:xfrm>
                <a:off x="8221620" y="3722727"/>
                <a:ext cx="3401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FC202DF-CF0E-5A6D-6935-1773A0C0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620" y="3722727"/>
                <a:ext cx="34015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Las ventajas de usar drones en la topografía | Ingenieria.es">
            <a:extLst>
              <a:ext uri="{FF2B5EF4-FFF2-40B4-BE49-F238E27FC236}">
                <a16:creationId xmlns:a16="http://schemas.microsoft.com/office/drawing/2014/main" id="{9351D647-7280-68D4-4A57-A4DB1415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984" y="4505147"/>
            <a:ext cx="3934311" cy="221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63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4" grpId="0"/>
      <p:bldP spid="15" grpId="0"/>
      <p:bldP spid="16" grpId="0"/>
      <p:bldP spid="18" grpId="0"/>
      <p:bldP spid="2" grpId="0"/>
      <p:bldP spid="8" grpId="0"/>
      <p:bldP spid="1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A71883-11EA-44E7-B224-396DECFB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14</a:t>
            </a:fld>
            <a:endParaRPr lang="es-ES_trad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1F2387-07FE-498C-A796-FBEFCBD9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545" y="4211559"/>
            <a:ext cx="3057525" cy="16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FB12505-512E-44B8-927F-7D0CC27A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545" y="1953141"/>
            <a:ext cx="2976980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7F2E78B-673E-48DE-90D8-B8DB2F272B63}"/>
              </a:ext>
            </a:extLst>
          </p:cNvPr>
          <p:cNvSpPr txBox="1"/>
          <p:nvPr/>
        </p:nvSpPr>
        <p:spPr>
          <a:xfrm>
            <a:off x="2231327" y="547296"/>
            <a:ext cx="7393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 y aceleración instantánea</a:t>
            </a:r>
            <a:endParaRPr lang="es-PE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FCF67C-C148-4196-A6A2-C849952545ED}"/>
              </a:ext>
            </a:extLst>
          </p:cNvPr>
          <p:cNvSpPr txBox="1"/>
          <p:nvPr/>
        </p:nvSpPr>
        <p:spPr>
          <a:xfrm>
            <a:off x="894734" y="1352977"/>
            <a:ext cx="7849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 instantánea</a:t>
            </a:r>
          </a:p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una cantidad vectorial. Matemáticamente es la derivada del vector desplazamiento respecto del tiempo.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59D949D-A835-4CEF-9EC1-C56E590EF19A}"/>
                  </a:ext>
                </a:extLst>
              </p:cNvPr>
              <p:cNvSpPr txBox="1"/>
              <p:nvPr/>
            </p:nvSpPr>
            <p:spPr>
              <a:xfrm flipH="1">
                <a:off x="3362633" y="2461399"/>
                <a:ext cx="1838360" cy="820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s-PE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s-PE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⃑"/>
                              <m:ctrlPr>
                                <a:rPr lang="es-PE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num>
                        <m:den>
                          <m:r>
                            <a:rPr lang="es-PE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es-PE" sz="2400" b="1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59D949D-A835-4CEF-9EC1-C56E590EF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62633" y="2461399"/>
                <a:ext cx="1838360" cy="8208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D4AC21C6-3395-4CFC-9AB3-6D0A11E806B9}"/>
              </a:ext>
            </a:extLst>
          </p:cNvPr>
          <p:cNvSpPr txBox="1"/>
          <p:nvPr/>
        </p:nvSpPr>
        <p:spPr>
          <a:xfrm>
            <a:off x="894733" y="4150285"/>
            <a:ext cx="7778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Aceleración instantánea</a:t>
            </a:r>
          </a:p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aceleración en general es definida como una medida del cambio de la velocidad de la partícula en el tiempo.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derivada del vector velocidad respecto del tiempo.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2AD5F0C-5270-4006-B6EB-1C9532B69E33}"/>
                  </a:ext>
                </a:extLst>
              </p:cNvPr>
              <p:cNvSpPr txBox="1"/>
              <p:nvPr/>
            </p:nvSpPr>
            <p:spPr>
              <a:xfrm flipH="1">
                <a:off x="3581401" y="5720682"/>
                <a:ext cx="1838360" cy="820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s-PE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s-PE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⃑"/>
                              <m:ctrlPr>
                                <a:rPr lang="es-PE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num>
                        <m:den>
                          <m:r>
                            <a:rPr lang="es-PE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es-PE" sz="2400" b="1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2AD5F0C-5270-4006-B6EB-1C9532B69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81401" y="5720682"/>
                <a:ext cx="1838360" cy="8208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25A01590-57CC-44CA-A205-E9B4B437C3AE}"/>
              </a:ext>
            </a:extLst>
          </p:cNvPr>
          <p:cNvSpPr txBox="1"/>
          <p:nvPr/>
        </p:nvSpPr>
        <p:spPr>
          <a:xfrm>
            <a:off x="1002890" y="3180796"/>
            <a:ext cx="73938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común referirse a la velocidad instantánea solamente como la velocidad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2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7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2E18DB-46AE-32DE-087A-15060023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15</a:t>
            </a:fld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576938-8676-0E8F-03FC-FAF622E1D99E}"/>
              </a:ext>
            </a:extLst>
          </p:cNvPr>
          <p:cNvSpPr txBox="1"/>
          <p:nvPr/>
        </p:nvSpPr>
        <p:spPr>
          <a:xfrm>
            <a:off x="2033802" y="380712"/>
            <a:ext cx="8491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 y aceleración instantánea</a:t>
            </a:r>
            <a:endParaRPr lang="es-PE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B4A01C-DFA8-A5B0-F594-505EB7FC4449}"/>
              </a:ext>
            </a:extLst>
          </p:cNvPr>
          <p:cNvSpPr txBox="1"/>
          <p:nvPr/>
        </p:nvSpPr>
        <p:spPr>
          <a:xfrm>
            <a:off x="700396" y="1561275"/>
            <a:ext cx="357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la posición: </a:t>
            </a:r>
            <a:endParaRPr lang="es-PE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0FC0553-E2A0-7596-2708-640D5F51DAB4}"/>
                  </a:ext>
                </a:extLst>
              </p:cNvPr>
              <p:cNvSpPr txBox="1"/>
              <p:nvPr/>
            </p:nvSpPr>
            <p:spPr>
              <a:xfrm>
                <a:off x="772796" y="2685187"/>
                <a:ext cx="270163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419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48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s-419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419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PE" sz="48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0FC0553-E2A0-7596-2708-640D5F51D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96" y="2685187"/>
                <a:ext cx="2701638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D543B70-ACBD-81A3-1DC0-819BB51C2410}"/>
              </a:ext>
            </a:extLst>
          </p:cNvPr>
          <p:cNvSpPr txBox="1"/>
          <p:nvPr/>
        </p:nvSpPr>
        <p:spPr>
          <a:xfrm>
            <a:off x="781961" y="4257690"/>
            <a:ext cx="3804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la velocidad: </a:t>
            </a:r>
            <a:endParaRPr lang="es-PE" sz="36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7663B03-EBFE-B48F-7A48-CB85CFC242F5}"/>
                  </a:ext>
                </a:extLst>
              </p:cNvPr>
              <p:cNvSpPr txBox="1"/>
              <p:nvPr/>
            </p:nvSpPr>
            <p:spPr>
              <a:xfrm>
                <a:off x="4975207" y="2418472"/>
                <a:ext cx="4180586" cy="11687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𝑛𝑘</m:t>
                      </m:r>
                      <m:sSup>
                        <m:sSupPr>
                          <m:ctrlPr>
                            <a:rPr lang="es-419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PE" sz="48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7663B03-EBFE-B48F-7A48-CB85CFC24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07" y="2418472"/>
                <a:ext cx="4180586" cy="1168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74311E6-7984-C127-C2DE-463B0AEDDE6F}"/>
                  </a:ext>
                </a:extLst>
              </p:cNvPr>
              <p:cNvSpPr txBox="1"/>
              <p:nvPr/>
            </p:nvSpPr>
            <p:spPr>
              <a:xfrm>
                <a:off x="870845" y="5249019"/>
                <a:ext cx="340559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8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419" sz="48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s-419" sz="4800" i="1">
                          <a:latin typeface="Cambria Math" panose="02040503050406030204" pitchFamily="18" charset="0"/>
                        </a:rPr>
                        <m:t>𝑛𝑘</m:t>
                      </m:r>
                      <m:sSup>
                        <m:sSupPr>
                          <m:ctrlPr>
                            <a:rPr lang="es-419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4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419" sz="4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419" sz="4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PE" sz="48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74311E6-7984-C127-C2DE-463B0AEDD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45" y="5249019"/>
                <a:ext cx="3405591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EE85E673-BD45-FD3A-6E9A-EF419AC581A1}"/>
              </a:ext>
            </a:extLst>
          </p:cNvPr>
          <p:cNvSpPr txBox="1"/>
          <p:nvPr/>
        </p:nvSpPr>
        <p:spPr>
          <a:xfrm>
            <a:off x="5197433" y="4257690"/>
            <a:ext cx="3910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aceleración es: </a:t>
            </a:r>
            <a:endParaRPr lang="es-PE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EFD41C5-5A28-3988-5BAE-56B209B4DBD1}"/>
                  </a:ext>
                </a:extLst>
              </p:cNvPr>
              <p:cNvSpPr txBox="1"/>
              <p:nvPr/>
            </p:nvSpPr>
            <p:spPr>
              <a:xfrm>
                <a:off x="5197433" y="4998654"/>
                <a:ext cx="5642202" cy="11687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s-419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sz="40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s-419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s-PE" sz="48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EFD41C5-5A28-3988-5BAE-56B209B4D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33" y="4998654"/>
                <a:ext cx="5642202" cy="1168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ED674EB-7B40-B1B7-BBA1-94CE505B93BB}"/>
              </a:ext>
            </a:extLst>
          </p:cNvPr>
          <p:cNvCxnSpPr/>
          <p:nvPr/>
        </p:nvCxnSpPr>
        <p:spPr>
          <a:xfrm>
            <a:off x="3577701" y="3116062"/>
            <a:ext cx="1216241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DD77402-D0EB-97E4-7DAD-89632ABD9FEB}"/>
              </a:ext>
            </a:extLst>
          </p:cNvPr>
          <p:cNvCxnSpPr>
            <a:cxnSpLocks/>
          </p:cNvCxnSpPr>
          <p:nvPr/>
        </p:nvCxnSpPr>
        <p:spPr>
          <a:xfrm>
            <a:off x="4276436" y="5629791"/>
            <a:ext cx="92771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4DDAE5F-9DC3-E550-15CF-0BA975EEA383}"/>
              </a:ext>
            </a:extLst>
          </p:cNvPr>
          <p:cNvSpPr txBox="1"/>
          <p:nvPr/>
        </p:nvSpPr>
        <p:spPr>
          <a:xfrm>
            <a:off x="5163180" y="1632443"/>
            <a:ext cx="3804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velocidad es: </a:t>
            </a:r>
            <a:endParaRPr lang="es-PE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AAE5D1-1F4A-769B-A4E5-DB23B5B5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16</a:t>
            </a:fld>
            <a:endParaRPr lang="es-ES_tradnl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02415EFB-3448-7E1A-1FB1-AC8DC4D364C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681AAE-B203-0E7D-4FD1-8CF0F9360467}"/>
              </a:ext>
            </a:extLst>
          </p:cNvPr>
          <p:cNvSpPr txBox="1"/>
          <p:nvPr/>
        </p:nvSpPr>
        <p:spPr>
          <a:xfrm>
            <a:off x="939752" y="735061"/>
            <a:ext cx="2161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Ejemplo 3</a:t>
            </a:r>
            <a:endParaRPr lang="es-PE" sz="2800" b="1" dirty="0">
              <a:solidFill>
                <a:srgbClr val="AD0000"/>
              </a:solidFill>
            </a:endParaRPr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C87DC044-B86D-0FA2-B961-2F8AAC97885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0444838-642C-A37A-4975-E2D3AF446589}"/>
              </a:ext>
            </a:extLst>
          </p:cNvPr>
          <p:cNvSpPr txBox="1"/>
          <p:nvPr/>
        </p:nvSpPr>
        <p:spPr>
          <a:xfrm>
            <a:off x="506819" y="1943438"/>
            <a:ext cx="11486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Ecuaciones</a:t>
            </a:r>
            <a:r>
              <a:rPr lang="es-MX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movimiento, velocidad y la aceleración en una dimensión:</a:t>
            </a:r>
            <a:endParaRPr lang="es-PE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ACCCE52-5C4B-DBA9-1345-8389E130F067}"/>
                  </a:ext>
                </a:extLst>
              </p:cNvPr>
              <p:cNvSpPr txBox="1"/>
              <p:nvPr/>
            </p:nvSpPr>
            <p:spPr>
              <a:xfrm>
                <a:off x="583733" y="3156208"/>
                <a:ext cx="4526431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s-PE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d>
                        <m:dPr>
                          <m:ctrlPr>
                            <a:rPr lang="es-PE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sSup>
                        <m:sSupPr>
                          <m:ctrlPr>
                            <a:rPr lang="es-PE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s-419" sz="28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s-419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s-PE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s-419" sz="28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419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s-PE" sz="2800" b="1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ACCCE52-5C4B-DBA9-1345-8389E130F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33" y="3156208"/>
                <a:ext cx="45264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AF41CB5-10F3-E6FC-566F-ABE34D2BA9DB}"/>
                  </a:ext>
                </a:extLst>
              </p:cNvPr>
              <p:cNvSpPr txBox="1"/>
              <p:nvPr/>
            </p:nvSpPr>
            <p:spPr>
              <a:xfrm>
                <a:off x="583733" y="3795411"/>
                <a:ext cx="8410957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s-PE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419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d>
                        <m:dPr>
                          <m:ctrlPr>
                            <a:rPr lang="es-PE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s-419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sSup>
                        <m:sSupPr>
                          <m:ctrlPr>
                            <a:rPr lang="es-PE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419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419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s-419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−7+0=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</a:rPr>
                        <m:t>𝟐𝟒</m:t>
                      </m:r>
                      <m:sSup>
                        <m:sSupPr>
                          <m:ctrlPr>
                            <a:rPr lang="es-PE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s-419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419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s-419" sz="28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s-419" sz="28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419" sz="2800" b="1" i="1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s-PE" sz="2800" b="1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AF41CB5-10F3-E6FC-566F-ABE34D2BA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33" y="3795411"/>
                <a:ext cx="8410957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339E197-6428-9943-11CF-42160CB5F383}"/>
                  </a:ext>
                </a:extLst>
              </p:cNvPr>
              <p:cNvSpPr txBox="1"/>
              <p:nvPr/>
            </p:nvSpPr>
            <p:spPr>
              <a:xfrm>
                <a:off x="656443" y="4458624"/>
                <a:ext cx="547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s-PE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419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d>
                        <m:dPr>
                          <m:ctrlPr>
                            <a:rPr lang="es-PE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s-419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</m:d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+10=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</a:rPr>
                        <m:t>𝟒𝟖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s-PE" sz="2800" b="1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339E197-6428-9943-11CF-42160CB5F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43" y="4458624"/>
                <a:ext cx="54765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B3803EA1-F603-C8F1-7D29-C4AA38FBDF77}"/>
              </a:ext>
            </a:extLst>
          </p:cNvPr>
          <p:cNvSpPr txBox="1"/>
          <p:nvPr/>
        </p:nvSpPr>
        <p:spPr>
          <a:xfrm>
            <a:off x="9180500" y="3180768"/>
            <a:ext cx="2173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(movimiento)*</a:t>
            </a:r>
            <a:endParaRPr lang="es-PE" sz="2400" dirty="0">
              <a:solidFill>
                <a:srgbClr val="C0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C77254-977E-1F87-68A9-8BA53CE15780}"/>
              </a:ext>
            </a:extLst>
          </p:cNvPr>
          <p:cNvSpPr txBox="1"/>
          <p:nvPr/>
        </p:nvSpPr>
        <p:spPr>
          <a:xfrm>
            <a:off x="9233145" y="3795411"/>
            <a:ext cx="17574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(velocidad)</a:t>
            </a:r>
            <a:endParaRPr lang="es-PE" sz="2400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A8580B-6B9C-E905-CE4C-17B2BA1D1A4C}"/>
              </a:ext>
            </a:extLst>
          </p:cNvPr>
          <p:cNvSpPr txBox="1"/>
          <p:nvPr/>
        </p:nvSpPr>
        <p:spPr>
          <a:xfrm>
            <a:off x="9233146" y="4396654"/>
            <a:ext cx="1890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(aceleración)</a:t>
            </a:r>
            <a:endParaRPr lang="es-PE" sz="2400" dirty="0">
              <a:solidFill>
                <a:srgbClr val="C0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6CC7261-8E31-EE56-76A9-00C131385AC8}"/>
              </a:ext>
            </a:extLst>
          </p:cNvPr>
          <p:cNvSpPr txBox="1"/>
          <p:nvPr/>
        </p:nvSpPr>
        <p:spPr>
          <a:xfrm>
            <a:off x="656443" y="5262629"/>
            <a:ext cx="3797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La ecuación de movimiento nos determina la trayectoria, es decir las distintas posiciones del móvil.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5621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11F357-11BA-E48C-40C7-83657781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17</a:t>
            </a:fld>
            <a:endParaRPr lang="es-ES_tradnl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CB46C1F1-AAA6-B4D6-D6F8-CDC828A42D9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F48F55-262A-586C-3E65-16199167FB73}"/>
              </a:ext>
            </a:extLst>
          </p:cNvPr>
          <p:cNvSpPr txBox="1"/>
          <p:nvPr/>
        </p:nvSpPr>
        <p:spPr>
          <a:xfrm>
            <a:off x="324716" y="1529654"/>
            <a:ext cx="2034892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419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621285F-23C7-3001-2854-F26802AEAA9D}"/>
                  </a:ext>
                </a:extLst>
              </p:cNvPr>
              <p:cNvSpPr txBox="1"/>
              <p:nvPr/>
            </p:nvSpPr>
            <p:spPr>
              <a:xfrm>
                <a:off x="2504722" y="4306087"/>
                <a:ext cx="32859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PE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−16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621285F-23C7-3001-2854-F26802AEA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22" y="4306087"/>
                <a:ext cx="3285964" cy="461665"/>
              </a:xfrm>
              <a:prstGeom prst="rect">
                <a:avLst/>
              </a:prstGeom>
              <a:blipFill>
                <a:blip r:embed="rId2"/>
                <a:stretch>
                  <a:fillRect t="-2632" b="-13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A3493F79-96B3-0967-7455-FBAD8D27AF75}"/>
              </a:ext>
            </a:extLst>
          </p:cNvPr>
          <p:cNvSpPr txBox="1"/>
          <p:nvPr/>
        </p:nvSpPr>
        <p:spPr>
          <a:xfrm>
            <a:off x="2040577" y="3459175"/>
            <a:ext cx="4895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s-PE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52EA274-D071-22AC-F1EE-814C3D1D7389}"/>
                  </a:ext>
                </a:extLst>
              </p:cNvPr>
              <p:cNvSpPr txBox="1"/>
              <p:nvPr/>
            </p:nvSpPr>
            <p:spPr>
              <a:xfrm>
                <a:off x="6646706" y="4265456"/>
                <a:ext cx="11692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52EA274-D071-22AC-F1EE-814C3D1D7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706" y="4265456"/>
                <a:ext cx="11692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6029DF09-4273-DA7B-F45C-2609B19E487C}"/>
              </a:ext>
            </a:extLst>
          </p:cNvPr>
          <p:cNvSpPr txBox="1"/>
          <p:nvPr/>
        </p:nvSpPr>
        <p:spPr>
          <a:xfrm>
            <a:off x="2015195" y="4287912"/>
            <a:ext cx="4895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s-PE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C8222D1-1925-ED1B-52C4-E28494416176}"/>
                  </a:ext>
                </a:extLst>
              </p:cNvPr>
              <p:cNvSpPr txBox="1"/>
              <p:nvPr/>
            </p:nvSpPr>
            <p:spPr>
              <a:xfrm>
                <a:off x="6361181" y="4260966"/>
                <a:ext cx="3401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C8222D1-1925-ED1B-52C4-E28494416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181" y="4260966"/>
                <a:ext cx="34015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B968F84-C360-54E8-543D-B8B2B0105A5E}"/>
                  </a:ext>
                </a:extLst>
              </p:cNvPr>
              <p:cNvSpPr txBox="1"/>
              <p:nvPr/>
            </p:nvSpPr>
            <p:spPr>
              <a:xfrm>
                <a:off x="2420444" y="3407065"/>
                <a:ext cx="2300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419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B968F84-C360-54E8-543D-B8B2B0105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44" y="3407065"/>
                <a:ext cx="2300264" cy="461665"/>
              </a:xfrm>
              <a:prstGeom prst="rect">
                <a:avLst/>
              </a:prstGeom>
              <a:blipFill>
                <a:blip r:embed="rId5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70A081F-0B41-A465-0DA8-5E89018761F5}"/>
                  </a:ext>
                </a:extLst>
              </p:cNvPr>
              <p:cNvSpPr txBox="1"/>
              <p:nvPr/>
            </p:nvSpPr>
            <p:spPr>
              <a:xfrm>
                <a:off x="6701339" y="3357003"/>
                <a:ext cx="11692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9 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70A081F-0B41-A465-0DA8-5E8901876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339" y="3357003"/>
                <a:ext cx="116929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FBE7EA1-21EA-2BDB-7BE8-6465375BE11A}"/>
                  </a:ext>
                </a:extLst>
              </p:cNvPr>
              <p:cNvSpPr txBox="1"/>
              <p:nvPr/>
            </p:nvSpPr>
            <p:spPr>
              <a:xfrm>
                <a:off x="6361181" y="3325902"/>
                <a:ext cx="3401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FBE7EA1-21EA-2BDB-7BE8-6465375BE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181" y="3325902"/>
                <a:ext cx="34015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adroTexto 39">
            <a:extLst>
              <a:ext uri="{FF2B5EF4-FFF2-40B4-BE49-F238E27FC236}">
                <a16:creationId xmlns:a16="http://schemas.microsoft.com/office/drawing/2014/main" id="{36CB7402-36FF-4951-C46B-B5964995E9D5}"/>
              </a:ext>
            </a:extLst>
          </p:cNvPr>
          <p:cNvSpPr txBox="1"/>
          <p:nvPr/>
        </p:nvSpPr>
        <p:spPr>
          <a:xfrm>
            <a:off x="324716" y="1943916"/>
            <a:ext cx="6491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Hallar la velocidad y la aceleración para cada caso.</a:t>
            </a:r>
          </a:p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metros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segundos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578CEE-F89A-D515-77AA-9BB3B5129179}"/>
                  </a:ext>
                </a:extLst>
              </p:cNvPr>
              <p:cNvSpPr txBox="1"/>
              <p:nvPr/>
            </p:nvSpPr>
            <p:spPr>
              <a:xfrm>
                <a:off x="2461574" y="5261246"/>
                <a:ext cx="37046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E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PE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578CEE-F89A-D515-77AA-9BB3B5129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74" y="5261246"/>
                <a:ext cx="3704604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1A8D5674-80D6-F0EB-F1F0-FBB2B02E9879}"/>
              </a:ext>
            </a:extLst>
          </p:cNvPr>
          <p:cNvSpPr txBox="1"/>
          <p:nvPr/>
        </p:nvSpPr>
        <p:spPr>
          <a:xfrm>
            <a:off x="2022008" y="5292024"/>
            <a:ext cx="4895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es-PE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BCE812-F5B4-4329-ADCB-6563B74F3F50}"/>
                  </a:ext>
                </a:extLst>
              </p:cNvPr>
              <p:cNvSpPr txBox="1"/>
              <p:nvPr/>
            </p:nvSpPr>
            <p:spPr>
              <a:xfrm>
                <a:off x="6676415" y="5237818"/>
                <a:ext cx="11692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BCE812-F5B4-4329-ADCB-6563B74F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415" y="5237818"/>
                <a:ext cx="116929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E6F3880-F401-0B53-E858-670B08593D72}"/>
                  </a:ext>
                </a:extLst>
              </p:cNvPr>
              <p:cNvSpPr txBox="1"/>
              <p:nvPr/>
            </p:nvSpPr>
            <p:spPr>
              <a:xfrm>
                <a:off x="6336257" y="5161098"/>
                <a:ext cx="3401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E6F3880-F401-0B53-E858-670B08593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57" y="5161098"/>
                <a:ext cx="34015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88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" grpId="0"/>
      <p:bldP spid="20" grpId="0"/>
      <p:bldP spid="22" grpId="0"/>
      <p:bldP spid="23" grpId="0"/>
      <p:bldP spid="40" grpId="0"/>
      <p:bldP spid="2" grpId="0"/>
      <p:bldP spid="7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956F476-847A-32F8-49C3-FE870088E3CD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6600" b="1" dirty="0">
                <a:solidFill>
                  <a:srgbClr val="0070C0"/>
                </a:solidFill>
              </a:rPr>
              <a:t>SEGUNDA PARTE</a:t>
            </a:r>
          </a:p>
          <a:p>
            <a:pPr marL="0" indent="0">
              <a:buNone/>
            </a:pPr>
            <a:endParaRPr lang="es-419" sz="6600" b="1" dirty="0"/>
          </a:p>
          <a:p>
            <a:pPr marL="0" indent="0">
              <a:buNone/>
            </a:pPr>
            <a:r>
              <a:rPr lang="es-419" sz="4400" b="1" dirty="0">
                <a:solidFill>
                  <a:srgbClr val="C00000"/>
                </a:solidFill>
              </a:rPr>
              <a:t>Movimiento rectilíneo uniforme</a:t>
            </a:r>
            <a:endParaRPr lang="es-P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0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A71883-11EA-44E7-B224-396DECFB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19</a:t>
            </a:fld>
            <a:endParaRPr lang="es-ES_tradn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7E64AB7-B994-45E8-8E0E-0F84679F686B}"/>
              </a:ext>
            </a:extLst>
          </p:cNvPr>
          <p:cNvSpPr txBox="1"/>
          <p:nvPr/>
        </p:nvSpPr>
        <p:spPr>
          <a:xfrm>
            <a:off x="2320413" y="169821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Movimiento</a:t>
            </a:r>
            <a:r>
              <a:rPr lang="es-P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rectilíneo</a:t>
            </a:r>
            <a:r>
              <a:rPr lang="es-P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03EBE7F-8EAE-4AF1-9A0B-39084325B127}"/>
              </a:ext>
            </a:extLst>
          </p:cNvPr>
          <p:cNvSpPr txBox="1"/>
          <p:nvPr/>
        </p:nvSpPr>
        <p:spPr>
          <a:xfrm>
            <a:off x="1612490" y="2800671"/>
            <a:ext cx="17599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Cambia de</a:t>
            </a:r>
          </a:p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4FC59A-EFC7-447F-AC84-C59A3BBB56F3}"/>
              </a:ext>
            </a:extLst>
          </p:cNvPr>
          <p:cNvSpPr txBox="1"/>
          <p:nvPr/>
        </p:nvSpPr>
        <p:spPr>
          <a:xfrm>
            <a:off x="3986981" y="2838529"/>
            <a:ext cx="2507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Trayectoria o</a:t>
            </a:r>
          </a:p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Sentido rectilíneo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991086E-AEA6-4752-8121-17A2899895D9}"/>
                  </a:ext>
                </a:extLst>
              </p:cNvPr>
              <p:cNvSpPr txBox="1"/>
              <p:nvPr/>
            </p:nvSpPr>
            <p:spPr>
              <a:xfrm>
                <a:off x="6636773" y="2828835"/>
                <a:ext cx="306140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Velocidad constante </a:t>
                </a:r>
                <a14:m>
                  <m:oMath xmlns:m="http://schemas.openxmlformats.org/officeDocument/2006/math">
                    <m:r>
                      <a:rPr lang="es-PE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PE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991086E-AEA6-4752-8121-17A289989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73" y="2828835"/>
                <a:ext cx="3061409" cy="830997"/>
              </a:xfrm>
              <a:prstGeom prst="rect">
                <a:avLst/>
              </a:prstGeom>
              <a:blipFill>
                <a:blip r:embed="rId2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91C7E17E-2F2C-4877-872B-A82699FDE3AB}"/>
              </a:ext>
            </a:extLst>
          </p:cNvPr>
          <p:cNvSpPr txBox="1"/>
          <p:nvPr/>
        </p:nvSpPr>
        <p:spPr>
          <a:xfrm>
            <a:off x="938980" y="720524"/>
            <a:ext cx="74060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MX" sz="3200" b="1" spc="-7" dirty="0">
                <a:solidFill>
                  <a:srgbClr val="A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Movimiento rectilíneo uniforme (MRU)</a:t>
            </a:r>
            <a:endParaRPr lang="es-MX" sz="3200" b="1" dirty="0">
              <a:solidFill>
                <a:srgbClr val="AD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453A475-A6F4-4C36-9070-50CD82A75A57}"/>
              </a:ext>
            </a:extLst>
          </p:cNvPr>
          <p:cNvCxnSpPr>
            <a:cxnSpLocks/>
          </p:cNvCxnSpPr>
          <p:nvPr/>
        </p:nvCxnSpPr>
        <p:spPr>
          <a:xfrm flipH="1">
            <a:off x="2841523" y="2230312"/>
            <a:ext cx="1145458" cy="570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2892A22-FE59-4620-A096-E9250487838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906293" y="2159876"/>
            <a:ext cx="462120" cy="678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7FC5257-6832-411A-9133-4829ADD18BA5}"/>
              </a:ext>
            </a:extLst>
          </p:cNvPr>
          <p:cNvCxnSpPr>
            <a:cxnSpLocks/>
          </p:cNvCxnSpPr>
          <p:nvPr/>
        </p:nvCxnSpPr>
        <p:spPr>
          <a:xfrm>
            <a:off x="6823589" y="2159876"/>
            <a:ext cx="742334" cy="685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12EF524-BE13-41A6-B732-AB6442F030FC}"/>
              </a:ext>
            </a:extLst>
          </p:cNvPr>
          <p:cNvSpPr txBox="1"/>
          <p:nvPr/>
        </p:nvSpPr>
        <p:spPr>
          <a:xfrm>
            <a:off x="680335" y="3807761"/>
            <a:ext cx="112690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movimiento rectilíneo uniforme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partícula se desplaza con velocidad constante. Es decir, su velocidad tiene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mismo valor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modulo, dirección y sentido en cualquier punto de la trayectoria.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Efecto de luz de rayo láser naranja aislada sobre fondo transparente. Rayo  de luz de neón con destellos. | Vector Premium">
            <a:extLst>
              <a:ext uri="{FF2B5EF4-FFF2-40B4-BE49-F238E27FC236}">
                <a16:creationId xmlns:a16="http://schemas.microsoft.com/office/drawing/2014/main" id="{2BAC535D-17CE-AD6E-3C5C-B4A7C1EC5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55" y="4824239"/>
            <a:ext cx="4026002" cy="166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9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C15D3C-8A88-2B41-AF9B-92152F043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12" y="1836955"/>
            <a:ext cx="243046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9524" tIns="0" rIns="19841" bIns="0" anchor="ctr"/>
          <a:lstStyle/>
          <a:p>
            <a:pPr algn="ctr" eaLnBrk="1" hangingPunct="1">
              <a:spcBef>
                <a:spcPct val="0"/>
              </a:spcBef>
            </a:pPr>
            <a:r>
              <a:rPr lang="es-ES" sz="3000" dirty="0">
                <a:solidFill>
                  <a:srgbClr val="CC9900"/>
                </a:solidFill>
              </a:rPr>
              <a:t>OBJETIVOS</a:t>
            </a:r>
            <a:endParaRPr lang="es-PE" sz="3000" dirty="0">
              <a:solidFill>
                <a:srgbClr val="CC9900"/>
              </a:solidFill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6439F0D-E50C-0D43-8D0D-47701CA3F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9212" y="1844452"/>
            <a:ext cx="471" cy="446529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B34A5AB2-2A0E-9D48-B21B-51D37045F1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2724" y="1836955"/>
            <a:ext cx="2376488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pic>
        <p:nvPicPr>
          <p:cNvPr id="1026" name="Picture 2" descr="Aula Virtual de la Escuela Militar de Chorrillos">
            <a:extLst>
              <a:ext uri="{FF2B5EF4-FFF2-40B4-BE49-F238E27FC236}">
                <a16:creationId xmlns:a16="http://schemas.microsoft.com/office/drawing/2014/main" id="{652810BD-FC77-4721-A276-3FD67672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2" y="2869035"/>
            <a:ext cx="2429980" cy="192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A3969B5-B919-426A-88A4-AE4729760788}"/>
              </a:ext>
            </a:extLst>
          </p:cNvPr>
          <p:cNvSpPr/>
          <p:nvPr/>
        </p:nvSpPr>
        <p:spPr>
          <a:xfrm>
            <a:off x="3389001" y="1565650"/>
            <a:ext cx="79647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MX" sz="2400" spc="-7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	</a:t>
            </a:r>
            <a:r>
              <a:rPr lang="es-MX" sz="2400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magnitudes del </a:t>
            </a:r>
            <a:r>
              <a:rPr lang="es-MX" sz="2400" spc="-7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movimiento </a:t>
            </a:r>
            <a:r>
              <a:rPr lang="es-MX" sz="2400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un móvil,  </a:t>
            </a:r>
            <a:r>
              <a:rPr lang="es-MX" sz="2400" spc="-14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tales </a:t>
            </a:r>
            <a:r>
              <a:rPr lang="es-MX" sz="2400" spc="-2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como, </a:t>
            </a:r>
            <a:r>
              <a:rPr lang="es-MX" sz="2400" spc="-7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posición, </a:t>
            </a:r>
            <a:r>
              <a:rPr lang="es-MX" sz="2400" spc="-14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desplazamiento </a:t>
            </a:r>
            <a:r>
              <a:rPr lang="es-MX" sz="2400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MX" sz="2400" spc="89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spc="-7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velocidad.</a:t>
            </a: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MX" sz="2400" spc="-2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Interpretar </a:t>
            </a:r>
            <a:r>
              <a:rPr lang="es-MX" sz="2400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MX" sz="2400" spc="-7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evaluar los diagramas </a:t>
            </a:r>
            <a:r>
              <a:rPr lang="es-MX" sz="2400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MX" sz="2400" spc="-14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movimiento,  gráficos </a:t>
            </a:r>
            <a:r>
              <a:rPr lang="es-MX" sz="2400" spc="-7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posición </a:t>
            </a:r>
            <a:r>
              <a:rPr lang="es-MX" sz="2400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MX" sz="2400" spc="-14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 </a:t>
            </a:r>
            <a:r>
              <a:rPr lang="es-MX" sz="2400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MX" sz="2400" spc="62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spc="-7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aceleración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E99E2A9-053D-4A65-B422-459BB0B3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773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6B3093-3D1F-49F9-B059-D81D9BF2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20</a:t>
            </a:fld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97F019-D3D4-4413-85D3-A6FE5B664F25}"/>
              </a:ext>
            </a:extLst>
          </p:cNvPr>
          <p:cNvSpPr txBox="1"/>
          <p:nvPr/>
        </p:nvSpPr>
        <p:spPr>
          <a:xfrm>
            <a:off x="739066" y="1628988"/>
            <a:ext cx="106147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 movimiento rectilíneo uniforme (MRU) la velocidad es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su trayectoria es una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línea recta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espacio recorrido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igual que el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desplazamiento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tiempos iguales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recorren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distancias iguales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módulo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velocidad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siempre es constante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(rapidez constante)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alculadora de Movimiento Rectilíneo Uniforme (MRU) - Calculadoras de Física">
            <a:extLst>
              <a:ext uri="{FF2B5EF4-FFF2-40B4-BE49-F238E27FC236}">
                <a16:creationId xmlns:a16="http://schemas.microsoft.com/office/drawing/2014/main" id="{452DBE39-37AD-754F-6A63-E8F3A78C4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633" y="3937721"/>
            <a:ext cx="97536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18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A71883-11EA-44E7-B224-396DECFB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21</a:t>
            </a:fld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6C8B7F-7F3F-4429-9E41-F3BB3E0AAB60}"/>
              </a:ext>
            </a:extLst>
          </p:cNvPr>
          <p:cNvSpPr txBox="1"/>
          <p:nvPr/>
        </p:nvSpPr>
        <p:spPr>
          <a:xfrm>
            <a:off x="454979" y="1322973"/>
            <a:ext cx="112457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A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Ecuación de movimiento o Posición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46AF383-C024-49BE-80CB-E8F557D1DA6F}"/>
                  </a:ext>
                </a:extLst>
              </p:cNvPr>
              <p:cNvSpPr txBox="1"/>
              <p:nvPr/>
            </p:nvSpPr>
            <p:spPr>
              <a:xfrm>
                <a:off x="1645215" y="4366352"/>
                <a:ext cx="8684961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donde: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MX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MX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la posición inicial.</a:t>
                </a:r>
              </a:p>
              <a:p>
                <a14:m>
                  <m:oMath xmlns:m="http://schemas.openxmlformats.org/officeDocument/2006/math">
                    <m:r>
                      <a:rPr lang="es-MX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la velocidad </a:t>
                </a:r>
                <a:r>
                  <a:rPr lang="es-MX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constante</a:t>
                </a: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 tiene el cuerpo a lo largo del movimiento.</a:t>
                </a:r>
              </a:p>
              <a:p>
                <a14:m>
                  <m:oMath xmlns:m="http://schemas.openxmlformats.org/officeDocument/2006/math">
                    <m:r>
                      <a:rPr lang="es-MX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el intervalo de tiempo durante el cual se mueve el cuerpo.</a:t>
                </a:r>
                <a:endParaRPr 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46AF383-C024-49BE-80CB-E8F557D1D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215" y="4366352"/>
                <a:ext cx="8684961" cy="1938992"/>
              </a:xfrm>
              <a:prstGeom prst="rect">
                <a:avLst/>
              </a:prstGeom>
              <a:blipFill>
                <a:blip r:embed="rId2"/>
                <a:stretch>
                  <a:fillRect l="-1123" t="-2516" b="-62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0B6B6C64-43CD-492A-98F5-3C4B7D93395F}"/>
              </a:ext>
            </a:extLst>
          </p:cNvPr>
          <p:cNvSpPr txBox="1"/>
          <p:nvPr/>
        </p:nvSpPr>
        <p:spPr>
          <a:xfrm>
            <a:off x="3667979" y="410281"/>
            <a:ext cx="38504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Ecuación del M.R.U.</a:t>
            </a:r>
            <a:endParaRPr lang="es-PE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Ejercicios de Movimiento Rectilíneo Uniforme (MRU) - Neurochispas">
            <a:extLst>
              <a:ext uri="{FF2B5EF4-FFF2-40B4-BE49-F238E27FC236}">
                <a16:creationId xmlns:a16="http://schemas.microsoft.com/office/drawing/2014/main" id="{A341EED5-AFD9-8716-A179-AF2D0E130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04" y="2157578"/>
            <a:ext cx="4218709" cy="22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81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F31AC9-2F64-5911-1F06-90167A33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22</a:t>
            </a:fld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408D2D-5AB8-4DD3-8AC7-82C8BF9AD9E4}"/>
              </a:ext>
            </a:extLst>
          </p:cNvPr>
          <p:cNvSpPr txBox="1"/>
          <p:nvPr/>
        </p:nvSpPr>
        <p:spPr>
          <a:xfrm>
            <a:off x="948988" y="605752"/>
            <a:ext cx="19974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Ejemplo 5</a:t>
            </a:r>
            <a:endParaRPr lang="es-PE" sz="2800" b="1" dirty="0">
              <a:solidFill>
                <a:srgbClr val="AD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1792544-31C6-5CB8-58C6-290E7F13ED2B}"/>
                  </a:ext>
                </a:extLst>
              </p:cNvPr>
              <p:cNvSpPr txBox="1"/>
              <p:nvPr/>
            </p:nvSpPr>
            <p:spPr>
              <a:xfrm>
                <a:off x="1307243" y="4778020"/>
                <a:ext cx="58067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s-P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𝑣𝑡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s-PE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𝟑𝟎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𝟐𝟎</m:t>
                      </m:r>
                      <m:r>
                        <a:rPr lang="es-419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s-PE" sz="2800" b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1792544-31C6-5CB8-58C6-290E7F13E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243" y="4778020"/>
                <a:ext cx="580678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632240D-0E78-0BD5-0C4F-28B784AE1800}"/>
                  </a:ext>
                </a:extLst>
              </p:cNvPr>
              <p:cNvSpPr txBox="1"/>
              <p:nvPr/>
            </p:nvSpPr>
            <p:spPr>
              <a:xfrm>
                <a:off x="1067098" y="1732446"/>
                <a:ext cx="10962968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móvil se desplaza alejándose a una velocidad constante de 20 m/s desde una posición de 30 m, hallaremos:</a:t>
                </a:r>
              </a:p>
              <a:p>
                <a:r>
                  <a:rPr lang="es-MX" sz="2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 ecuación de movimiento.</a:t>
                </a:r>
              </a:p>
              <a:p>
                <a:r>
                  <a:rPr lang="es-MX" sz="2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 posición en 10 segundos.</a:t>
                </a:r>
              </a:p>
              <a:p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Solución:</a:t>
                </a:r>
              </a:p>
              <a:p>
                <a:r>
                  <a:rPr lang="es-MX" sz="2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Tenemos: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419" sz="2800">
                        <a:latin typeface="Cambria Math" panose="02040503050406030204" pitchFamily="18" charset="0"/>
                      </a:rPr>
                      <m:t>=30</m:t>
                    </m:r>
                    <m:r>
                      <a:rPr lang="es-419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419" sz="2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  ,  </m:t>
                    </m:r>
                    <m:r>
                      <m:rPr>
                        <m:sty m:val="p"/>
                      </m:rPr>
                      <a:rPr lang="es-419" sz="2800">
                        <a:latin typeface="Cambria Math" panose="02040503050406030204" pitchFamily="18" charset="0"/>
                      </a:rPr>
                      <m:t>v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=+20 </m:t>
                    </m:r>
                    <m:r>
                      <m:rPr>
                        <m:sty m:val="p"/>
                      </m:rPr>
                      <a:rPr lang="es-419" sz="2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419" sz="28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s-419" sz="28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s-MX" sz="2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sz="2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sz="2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es-419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8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419" sz="280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s-419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419" sz="2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419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P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s-419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=30+20</m:t>
                    </m:r>
                    <m:d>
                      <m:dPr>
                        <m:ctrlPr>
                          <a:rPr lang="es-419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s-419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419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𝟐𝟑𝟎</m:t>
                    </m:r>
                    <m:r>
                      <a:rPr lang="es-419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419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</m:t>
                    </m:r>
                  </m:oMath>
                </a14:m>
                <a:endParaRPr lang="es-MX" sz="28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632240D-0E78-0BD5-0C4F-28B784AE1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98" y="1732446"/>
                <a:ext cx="10962968" cy="4832092"/>
              </a:xfrm>
              <a:prstGeom prst="rect">
                <a:avLst/>
              </a:prstGeom>
              <a:blipFill>
                <a:blip r:embed="rId3"/>
                <a:stretch>
                  <a:fillRect l="-1112" t="-1261" r="-166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3ADD1B-7D0C-1E7D-C75D-4547EE4E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23</a:t>
            </a:fld>
            <a:endParaRPr lang="es-ES_tradnl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06B78AAB-F6EC-AB68-0F95-B88ED406067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B9FD8B-8F9E-1DA6-59CA-785A8E47E0BB}"/>
              </a:ext>
            </a:extLst>
          </p:cNvPr>
          <p:cNvSpPr txBox="1"/>
          <p:nvPr/>
        </p:nvSpPr>
        <p:spPr>
          <a:xfrm>
            <a:off x="417079" y="1526072"/>
            <a:ext cx="2034892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419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4FF3C8-D031-8F12-EEF8-F40E41BB2834}"/>
              </a:ext>
            </a:extLst>
          </p:cNvPr>
          <p:cNvSpPr txBox="1"/>
          <p:nvPr/>
        </p:nvSpPr>
        <p:spPr>
          <a:xfrm>
            <a:off x="472497" y="2066367"/>
            <a:ext cx="7952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móvil se desplaza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alejándose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una velocidad constante de 15 m/s desde una posición de 250 m, hallar:</a:t>
            </a:r>
          </a:p>
          <a:p>
            <a:r>
              <a:rPr lang="es-MX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ecuación de movimiento.</a:t>
            </a:r>
          </a:p>
          <a:p>
            <a:r>
              <a:rPr lang="es-MX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posición en 8 segundos.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C5CDCB-5766-BC7E-AEBD-63A42E6FF2C1}"/>
              </a:ext>
            </a:extLst>
          </p:cNvPr>
          <p:cNvSpPr txBox="1"/>
          <p:nvPr/>
        </p:nvSpPr>
        <p:spPr>
          <a:xfrm>
            <a:off x="544946" y="3756549"/>
            <a:ext cx="77031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móvil se desplaza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alejándose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una velocidad constante desde una posición de 120 m, y después de 12 segundos su posición es de 420 m. Hallar su velocidad.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AA902AD-CE3D-95F6-AD4A-6A6F655FCAAC}"/>
              </a:ext>
            </a:extLst>
          </p:cNvPr>
          <p:cNvSpPr txBox="1"/>
          <p:nvPr/>
        </p:nvSpPr>
        <p:spPr>
          <a:xfrm>
            <a:off x="544946" y="5077400"/>
            <a:ext cx="7324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móvil se desplaza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acercándose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una velocidad constante de 16 m/s desde una posición de 200 m, hasta llegar a una posición de 88 m. Hallar el tiempo que tomó.</a:t>
            </a:r>
          </a:p>
        </p:txBody>
      </p:sp>
      <p:pic>
        <p:nvPicPr>
          <p:cNvPr id="3074" name="Picture 2" descr="1,119,178 imágenes, fotos de stock, objetos en 3D y vectores sobre Auto en  carretera | Shutterstock">
            <a:extLst>
              <a:ext uri="{FF2B5EF4-FFF2-40B4-BE49-F238E27FC236}">
                <a16:creationId xmlns:a16="http://schemas.microsoft.com/office/drawing/2014/main" id="{3934A0E5-C5A8-7564-2A99-FCA817F9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59" y="4365802"/>
            <a:ext cx="2743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EEE13EB-B0BC-9F82-6EBB-83C54A450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59" y="225760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487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A71883-11EA-44E7-B224-396DECFB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24</a:t>
            </a:fld>
            <a:endParaRPr lang="es-ES_tradn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8EDFC06-ECBF-490D-BB9A-98FF0436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6338" y="3226722"/>
            <a:ext cx="8099324" cy="349475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7FCFAC1-BE27-2681-DB6D-089F67E38CA8}"/>
              </a:ext>
            </a:extLst>
          </p:cNvPr>
          <p:cNvSpPr txBox="1"/>
          <p:nvPr/>
        </p:nvSpPr>
        <p:spPr>
          <a:xfrm>
            <a:off x="1290732" y="541767"/>
            <a:ext cx="9478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Representación gráfica del MRU en ejes coordenados </a:t>
            </a:r>
            <a:endParaRPr lang="es-PE" sz="2800" b="1" dirty="0">
              <a:solidFill>
                <a:srgbClr val="AD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47EC55-FE1C-67DF-3CAB-827567E9296A}"/>
              </a:ext>
            </a:extLst>
          </p:cNvPr>
          <p:cNvSpPr txBox="1"/>
          <p:nvPr/>
        </p:nvSpPr>
        <p:spPr>
          <a:xfrm>
            <a:off x="511276" y="1547712"/>
            <a:ext cx="3240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- Velocidad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198779-E3F4-F2AA-88A2-7048B2252F15}"/>
              </a:ext>
            </a:extLst>
          </p:cNvPr>
          <p:cNvSpPr txBox="1"/>
          <p:nvPr/>
        </p:nvSpPr>
        <p:spPr>
          <a:xfrm>
            <a:off x="511276" y="2009377"/>
            <a:ext cx="6491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la velocidad en MRU es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 gráfico de la velocidad es el de una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constante,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decir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 recta horizontal.</a:t>
            </a: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8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BC0630-2B06-97ED-6BD4-BAC4C226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25</a:t>
            </a:fld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95A5D2-411D-8646-D295-36AA4F4BF174}"/>
              </a:ext>
            </a:extLst>
          </p:cNvPr>
          <p:cNvSpPr txBox="1"/>
          <p:nvPr/>
        </p:nvSpPr>
        <p:spPr>
          <a:xfrm>
            <a:off x="601807" y="1526072"/>
            <a:ext cx="2034892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419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769D09-3A88-4950-09AA-B6B4DB5BD9FF}"/>
              </a:ext>
            </a:extLst>
          </p:cNvPr>
          <p:cNvSpPr txBox="1"/>
          <p:nvPr/>
        </p:nvSpPr>
        <p:spPr>
          <a:xfrm>
            <a:off x="601806" y="2110977"/>
            <a:ext cx="76832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cada caso, representar en un gráfico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Tiempo-Velocidad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velocidad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540F9C-002F-191E-8ACD-B73BFA1E1DA2}"/>
              </a:ext>
            </a:extLst>
          </p:cNvPr>
          <p:cNvSpPr txBox="1"/>
          <p:nvPr/>
        </p:nvSpPr>
        <p:spPr>
          <a:xfrm>
            <a:off x="666462" y="3283995"/>
            <a:ext cx="1970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= 20 m/s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D0C67F1-FCD5-187B-DA01-D62A249E73C1}"/>
              </a:ext>
            </a:extLst>
          </p:cNvPr>
          <p:cNvSpPr txBox="1"/>
          <p:nvPr/>
        </p:nvSpPr>
        <p:spPr>
          <a:xfrm>
            <a:off x="3266184" y="3283994"/>
            <a:ext cx="2159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= -30 m/s </a:t>
            </a:r>
          </a:p>
        </p:txBody>
      </p:sp>
      <p:pic>
        <p:nvPicPr>
          <p:cNvPr id="1026" name="Picture 2" descr="Gráficas V vrs t – Física Linda, el lugar para aprender física!">
            <a:extLst>
              <a:ext uri="{FF2B5EF4-FFF2-40B4-BE49-F238E27FC236}">
                <a16:creationId xmlns:a16="http://schemas.microsoft.com/office/drawing/2014/main" id="{859EF0D5-F742-A14C-7B8A-2D40EAE6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681" y="3514827"/>
            <a:ext cx="4543857" cy="294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72209B5-3569-7F3E-7CC2-BDFDFC8717F8}"/>
              </a:ext>
            </a:extLst>
          </p:cNvPr>
          <p:cNvSpPr txBox="1"/>
          <p:nvPr/>
        </p:nvSpPr>
        <p:spPr>
          <a:xfrm>
            <a:off x="9007763" y="3642187"/>
            <a:ext cx="26023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de velocidad constante</a:t>
            </a:r>
            <a:r>
              <a:rPr lang="es-MX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(30 km/h)</a:t>
            </a:r>
            <a:endParaRPr lang="es-PE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8E72EE-D826-6F9C-926C-E09E591F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26</a:t>
            </a:fld>
            <a:endParaRPr lang="es-ES_tradnl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51DAFF26-15F5-175D-FDBB-A83D632225F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26</a:t>
            </a:fld>
            <a:endParaRPr lang="es-ES_tradn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38FB8D-22C9-CBF2-2982-F277D25AC70F}"/>
              </a:ext>
            </a:extLst>
          </p:cNvPr>
          <p:cNvSpPr txBox="1"/>
          <p:nvPr/>
        </p:nvSpPr>
        <p:spPr>
          <a:xfrm>
            <a:off x="1290732" y="541767"/>
            <a:ext cx="9478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Representación gráfica del MRU en ejes coordenados </a:t>
            </a:r>
            <a:endParaRPr lang="es-PE" sz="2800" b="1" dirty="0">
              <a:solidFill>
                <a:srgbClr val="AD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8DE34F-165A-F469-96D6-3F2DA90B420B}"/>
              </a:ext>
            </a:extLst>
          </p:cNvPr>
          <p:cNvSpPr txBox="1"/>
          <p:nvPr/>
        </p:nvSpPr>
        <p:spPr>
          <a:xfrm>
            <a:off x="511276" y="1418479"/>
            <a:ext cx="2726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- Posición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5D6644-564A-ECD4-73FA-FBD4FD7EA71F}"/>
              </a:ext>
            </a:extLst>
          </p:cNvPr>
          <p:cNvSpPr txBox="1"/>
          <p:nvPr/>
        </p:nvSpPr>
        <p:spPr>
          <a:xfrm>
            <a:off x="511276" y="1880144"/>
            <a:ext cx="6491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en MRU la ecuación de movimiento tiene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 lineal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 gráfico es una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lineal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 decir,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recta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4441CBE2-D1BB-EA01-A2AF-277C0E235F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440709"/>
            <a:ext cx="1140691" cy="114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928E8C5-EE6A-E289-2745-9525B1A8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990" y="2875622"/>
            <a:ext cx="6834628" cy="3812513"/>
          </a:xfrm>
          <a:prstGeom prst="rect">
            <a:avLst/>
          </a:prstGeom>
        </p:spPr>
      </p:pic>
      <p:pic>
        <p:nvPicPr>
          <p:cNvPr id="3078" name="Picture 6" descr="M R U GUIA N 2 2MEDIOS - Materiales | Studenta">
            <a:extLst>
              <a:ext uri="{FF2B5EF4-FFF2-40B4-BE49-F238E27FC236}">
                <a16:creationId xmlns:a16="http://schemas.microsoft.com/office/drawing/2014/main" id="{A586E37A-6649-CD59-7A63-BAE85B92C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6" y="3267884"/>
            <a:ext cx="4421149" cy="331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AE8D693-C1C7-870F-0E0A-81B63BBDC4BC}"/>
              </a:ext>
            </a:extLst>
          </p:cNvPr>
          <p:cNvSpPr txBox="1"/>
          <p:nvPr/>
        </p:nvSpPr>
        <p:spPr>
          <a:xfrm>
            <a:off x="788441" y="4968377"/>
            <a:ext cx="15701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 positiva (se aleja) </a:t>
            </a:r>
            <a:endParaRPr lang="es-PE" sz="1400" b="1" dirty="0">
              <a:solidFill>
                <a:srgbClr val="00B05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39B69B8-31EB-BA68-EA3C-30BEE829EFF6}"/>
              </a:ext>
            </a:extLst>
          </p:cNvPr>
          <p:cNvSpPr txBox="1"/>
          <p:nvPr/>
        </p:nvSpPr>
        <p:spPr>
          <a:xfrm>
            <a:off x="3084952" y="4987411"/>
            <a:ext cx="17549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 negativa (se acerca) </a:t>
            </a:r>
            <a:endParaRPr lang="es-PE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4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BE6C30-D13E-4150-A968-DBE53000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27</a:t>
            </a:fld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C092BF-2A29-40E9-AD1F-ED8D7F7DE3AA}"/>
              </a:ext>
            </a:extLst>
          </p:cNvPr>
          <p:cNvSpPr txBox="1"/>
          <p:nvPr/>
        </p:nvSpPr>
        <p:spPr>
          <a:xfrm>
            <a:off x="712802" y="770908"/>
            <a:ext cx="1640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Ejemplo 6</a:t>
            </a:r>
            <a:endParaRPr lang="es-PE" sz="2400" b="1" dirty="0">
              <a:solidFill>
                <a:srgbClr val="AD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FEA85B-3B3F-4528-8F3A-C37A052E8559}"/>
              </a:ext>
            </a:extLst>
          </p:cNvPr>
          <p:cNvSpPr txBox="1"/>
          <p:nvPr/>
        </p:nvSpPr>
        <p:spPr>
          <a:xfrm>
            <a:off x="634952" y="1489058"/>
            <a:ext cx="1103030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200" dirty="0"/>
              <a:t>Un cadete lleva una velocidad constante de 10 m/s. Ponemos el cronómetro en marcha cuando pasa por la marca de 20 m. Escriba las ecuaciones de movimiento y velocidad y represéntelas gráficamente.</a:t>
            </a:r>
            <a:endParaRPr lang="es-PE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C446440-862D-4B26-B7E3-0FD968D18EFA}"/>
                  </a:ext>
                </a:extLst>
              </p:cNvPr>
              <p:cNvSpPr txBox="1"/>
              <p:nvPr/>
            </p:nvSpPr>
            <p:spPr>
              <a:xfrm>
                <a:off x="831541" y="3003018"/>
                <a:ext cx="288820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m:rPr>
                          <m:nor/>
                        </m:rPr>
                        <a:rPr lang="es-PE" sz="2000" dirty="0"/>
                        <m:t> </m:t>
                      </m:r>
                    </m:oMath>
                  </m:oMathPara>
                </a14:m>
                <a:endParaRPr lang="es-PE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𝑣𝑡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=20+10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C446440-862D-4B26-B7E3-0FD968D18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41" y="3003018"/>
                <a:ext cx="288820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B4F61805-A399-46BD-B0C7-CAC80B10559E}"/>
              </a:ext>
            </a:extLst>
          </p:cNvPr>
          <p:cNvSpPr txBox="1"/>
          <p:nvPr/>
        </p:nvSpPr>
        <p:spPr>
          <a:xfrm>
            <a:off x="712802" y="2648360"/>
            <a:ext cx="1640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Solución</a:t>
            </a:r>
            <a:endParaRPr lang="es-PE" sz="2000" b="1" dirty="0">
              <a:solidFill>
                <a:srgbClr val="AD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3096F04-A384-42E2-ACD1-D31D36C3C731}"/>
              </a:ext>
            </a:extLst>
          </p:cNvPr>
          <p:cNvSpPr txBox="1"/>
          <p:nvPr/>
        </p:nvSpPr>
        <p:spPr>
          <a:xfrm>
            <a:off x="672484" y="3680841"/>
            <a:ext cx="6094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200" dirty="0"/>
              <a:t>Para obtener la gráfica tiempo-posición, tabulamos algunos valores:</a:t>
            </a:r>
            <a:endParaRPr lang="es-PE" sz="2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57CF9D9-F7FF-4A86-9A5A-DFFD4BF0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37" y="4546357"/>
            <a:ext cx="4710280" cy="8626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D0D271B-5158-486F-BAE5-E0FC783DA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004" y="2597054"/>
            <a:ext cx="4106398" cy="36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6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BE6C30-D13E-4150-A968-DBE53000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28</a:t>
            </a:fld>
            <a:endParaRPr lang="es-ES_tradn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238E14-4D2D-41C3-917D-842F2B0214E5}"/>
              </a:ext>
            </a:extLst>
          </p:cNvPr>
          <p:cNvSpPr txBox="1"/>
          <p:nvPr/>
        </p:nvSpPr>
        <p:spPr>
          <a:xfrm>
            <a:off x="410591" y="1600602"/>
            <a:ext cx="1125466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200" dirty="0"/>
              <a:t>Un cadete se acerca hacia la línea de salida a 6 m/s. Cuando pasa por la marca de 100 m, ponemos el cronómetro en marcha. Escribir las ecuaciones del movimiento y representarlas gráficamente.</a:t>
            </a:r>
            <a:endParaRPr lang="es-PE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F2063F5-BCE4-4F27-9BF4-A52E265D9CAC}"/>
                  </a:ext>
                </a:extLst>
              </p:cNvPr>
              <p:cNvSpPr txBox="1"/>
              <p:nvPr/>
            </p:nvSpPr>
            <p:spPr>
              <a:xfrm>
                <a:off x="620103" y="3237862"/>
                <a:ext cx="3269942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2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200">
                          <a:latin typeface="Cambria Math" panose="02040503050406030204" pitchFamily="18" charset="0"/>
                        </a:rPr>
                        <m:t>−6</m:t>
                      </m:r>
                      <m:r>
                        <m:rPr>
                          <m:nor/>
                        </m:rPr>
                        <a:rPr lang="es-PE" sz="2200" dirty="0"/>
                        <m:t> </m:t>
                      </m:r>
                    </m:oMath>
                  </m:oMathPara>
                </a14:m>
                <a:endParaRPr lang="es-PE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2200" b="0" i="1" smtClean="0">
                          <a:latin typeface="Cambria Math" panose="02040503050406030204" pitchFamily="18" charset="0"/>
                        </a:rPr>
                        <m:t>𝑣𝑡</m:t>
                      </m:r>
                      <m:r>
                        <a:rPr lang="es-PE" sz="2200" b="0" i="1" smtClean="0">
                          <a:latin typeface="Cambria Math" panose="02040503050406030204" pitchFamily="18" charset="0"/>
                        </a:rPr>
                        <m:t>=100−6</m:t>
                      </m:r>
                      <m:r>
                        <a:rPr lang="es-PE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PE" sz="22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F2063F5-BCE4-4F27-9BF4-A52E265D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03" y="3237862"/>
                <a:ext cx="326994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38542017-1277-4F57-81EE-B2610BBE1511}"/>
              </a:ext>
            </a:extLst>
          </p:cNvPr>
          <p:cNvSpPr txBox="1"/>
          <p:nvPr/>
        </p:nvSpPr>
        <p:spPr>
          <a:xfrm>
            <a:off x="501364" y="4107407"/>
            <a:ext cx="6094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200" dirty="0"/>
              <a:t>Para obtener la gráfica tiempo-posición tabulamos algunos valores:</a:t>
            </a:r>
            <a:endParaRPr lang="es-PE" sz="2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62DE491-666B-4B6D-83AF-5AAA4729816F}"/>
              </a:ext>
            </a:extLst>
          </p:cNvPr>
          <p:cNvSpPr txBox="1"/>
          <p:nvPr/>
        </p:nvSpPr>
        <p:spPr>
          <a:xfrm>
            <a:off x="620103" y="2849559"/>
            <a:ext cx="13481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Solución:</a:t>
            </a:r>
            <a:endParaRPr lang="es-PE" sz="2000" b="1" dirty="0">
              <a:solidFill>
                <a:srgbClr val="AD000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6B9ED8F-9A8F-4F51-BE95-099FB54E6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03" y="4964379"/>
            <a:ext cx="4667146" cy="93170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76629B-415B-4E58-908A-8DFFF93D4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134" y="2514659"/>
            <a:ext cx="4071891" cy="407189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734247D-01A0-B4A0-9C4A-B1CE6BCA0957}"/>
              </a:ext>
            </a:extLst>
          </p:cNvPr>
          <p:cNvSpPr txBox="1"/>
          <p:nvPr/>
        </p:nvSpPr>
        <p:spPr>
          <a:xfrm>
            <a:off x="860292" y="697998"/>
            <a:ext cx="1640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Ejemplo 7</a:t>
            </a:r>
            <a:endParaRPr lang="es-PE" sz="2400" b="1" dirty="0">
              <a:solidFill>
                <a:srgbClr val="A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70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C0239D-5CB9-DE22-06E0-CDA1BD6D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29</a:t>
            </a:fld>
            <a:endParaRPr lang="es-ES_tradnl"/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844FBD29-60DA-CC77-165D-D60B6F58DCB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55385-B284-EA4F-9974-7221177F7666}" type="slidenum">
              <a:rPr lang="es-ES_tradnl" smtClean="0"/>
              <a:pPr/>
              <a:t>29</a:t>
            </a:fld>
            <a:endParaRPr lang="es-ES_tradn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E1D45F-1E3A-25A0-3822-B6A17C298B46}"/>
              </a:ext>
            </a:extLst>
          </p:cNvPr>
          <p:cNvSpPr txBox="1"/>
          <p:nvPr/>
        </p:nvSpPr>
        <p:spPr>
          <a:xfrm>
            <a:off x="601807" y="1526072"/>
            <a:ext cx="2034892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419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3958AE-BC0B-137D-8469-77084BA4DE2A}"/>
              </a:ext>
            </a:extLst>
          </p:cNvPr>
          <p:cNvSpPr txBox="1"/>
          <p:nvPr/>
        </p:nvSpPr>
        <p:spPr>
          <a:xfrm>
            <a:off x="601806" y="2110977"/>
            <a:ext cx="76832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cada caso, representar en un gráfico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Tiempo-Posición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ecuación de movimiento (</a:t>
            </a:r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metros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segundos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474B709-8845-5A19-F3B8-7AF5CC402EAC}"/>
              </a:ext>
            </a:extLst>
          </p:cNvPr>
          <p:cNvSpPr txBox="1"/>
          <p:nvPr/>
        </p:nvSpPr>
        <p:spPr>
          <a:xfrm>
            <a:off x="666462" y="3283995"/>
            <a:ext cx="23261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b="1" i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 3 + 4</a:t>
            </a:r>
            <a:r>
              <a:rPr lang="es-MX" sz="2400" b="1" i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s-PE" sz="2400" b="1" dirty="0"/>
          </a:p>
          <a:p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6412025-61D4-0496-64E0-68C0B825EA28}"/>
                  </a:ext>
                </a:extLst>
              </p:cNvPr>
              <p:cNvSpPr txBox="1"/>
              <p:nvPr/>
            </p:nvSpPr>
            <p:spPr>
              <a:xfrm>
                <a:off x="2992582" y="3264672"/>
                <a:ext cx="19702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MX" sz="2400" b="1" i="1" dirty="0">
                    <a:solidFill>
                      <a:srgbClr val="21252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MX" sz="2400" b="1" dirty="0">
                    <a:solidFill>
                      <a:srgbClr val="21252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= 5</a:t>
                </a:r>
                <a14:m>
                  <m:oMath xmlns:m="http://schemas.openxmlformats.org/officeDocument/2006/math">
                    <m:r>
                      <a:rPr lang="es-419" sz="2400" b="1" i="1" smtClean="0">
                        <a:solidFill>
                          <a:srgbClr val="21252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419" sz="2400" b="1" i="1" smtClean="0">
                        <a:solidFill>
                          <a:srgbClr val="21252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419" sz="2400" b="1" i="1" smtClean="0">
                        <a:solidFill>
                          <a:srgbClr val="21252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6412025-61D4-0496-64E0-68C0B825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82" y="3264672"/>
                <a:ext cx="1970237" cy="461665"/>
              </a:xfrm>
              <a:prstGeom prst="rect">
                <a:avLst/>
              </a:prstGeom>
              <a:blipFill>
                <a:blip r:embed="rId2"/>
                <a:stretch>
                  <a:fillRect l="-4954" t="-10667" b="-30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 descr="movimiento de ciclista en movimiento en atardecer, personas paseo en  bicicleta, generativo ai 22814316 Foto de stock en Vecteezy">
            <a:extLst>
              <a:ext uri="{FF2B5EF4-FFF2-40B4-BE49-F238E27FC236}">
                <a16:creationId xmlns:a16="http://schemas.microsoft.com/office/drawing/2014/main" id="{3B921D71-48FC-0A20-ED78-6C726C08D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14003"/>
            <a:ext cx="5243876" cy="302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4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90D6C851-4F90-904F-9550-15877EC8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4" y="1925954"/>
            <a:ext cx="243046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9524" tIns="0" rIns="19841" bIns="0" anchor="ctr"/>
          <a:lstStyle/>
          <a:p>
            <a:pPr algn="ctr" eaLnBrk="1" hangingPunct="1">
              <a:spcBef>
                <a:spcPct val="0"/>
              </a:spcBef>
            </a:pPr>
            <a:r>
              <a:rPr lang="es-ES" sz="3000" dirty="0">
                <a:solidFill>
                  <a:srgbClr val="CC9900"/>
                </a:solidFill>
              </a:rPr>
              <a:t>CONTENIDO</a:t>
            </a:r>
            <a:endParaRPr lang="es-PE" sz="3000" dirty="0">
              <a:solidFill>
                <a:srgbClr val="CC9900"/>
              </a:solidFill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6E3E000F-D8AE-D54F-B47A-AC4E7C26E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3" y="1853152"/>
            <a:ext cx="471" cy="446529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F4ACC163-80C1-6C48-8C36-D8FAA04F91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789" y="1831208"/>
            <a:ext cx="2376488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DE50028-BDBD-4EAE-9E2D-FD7037CA4680}"/>
              </a:ext>
            </a:extLst>
          </p:cNvPr>
          <p:cNvSpPr/>
          <p:nvPr/>
        </p:nvSpPr>
        <p:spPr>
          <a:xfrm>
            <a:off x="3341159" y="1488961"/>
            <a:ext cx="6186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MX"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MX"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Movimiento, trayectoria y desplazamiento.</a:t>
            </a:r>
            <a:endParaRPr lang="es-MX" sz="2400" spc="-2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MX"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Ecuación del movimiento en función del tiempo.</a:t>
            </a:r>
            <a:endParaRPr lang="es-MX" sz="2400" spc="-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MX"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 y  aceleración instantánea.</a:t>
            </a:r>
            <a:endParaRPr lang="es-MX" sz="2400" spc="-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MX"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Movimiento rectilíneo uniforma (MRU). Gráfica</a:t>
            </a: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1ADAB3D-312F-4039-9972-D6FB9DB2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5451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A71883-11EA-44E7-B224-396DECFB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30</a:t>
            </a:fld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9A409E3-0F57-4DC1-B1CC-3E2E92A27330}"/>
              </a:ext>
            </a:extLst>
          </p:cNvPr>
          <p:cNvSpPr txBox="1"/>
          <p:nvPr/>
        </p:nvSpPr>
        <p:spPr>
          <a:xfrm>
            <a:off x="650289" y="1522456"/>
            <a:ext cx="108995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Convenio de signos:</a:t>
            </a:r>
          </a:p>
          <a:p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posición del cuerpo se considera de igual signo que el semieje (semieje positivo o semieje negativo) en el que se encuentre.</a:t>
            </a:r>
          </a:p>
          <a:p>
            <a:r>
              <a:rPr lang="es-MX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velocidad se considera de igual signo que el sentido del eje (sentido positivo o sentido negativo) en el que se desplace.</a:t>
            </a:r>
            <a:endParaRPr lang="es-P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828718-90C0-40C4-8CC0-90A47BE96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1760" y="3845043"/>
            <a:ext cx="5438840" cy="26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3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BE6C30-D13E-4150-A968-DBE53000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31</a:t>
            </a:fld>
            <a:endParaRPr lang="es-ES_tradn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C092BF-2A29-40E9-AD1F-ED8D7F7DE3AA}"/>
              </a:ext>
            </a:extLst>
          </p:cNvPr>
          <p:cNvSpPr txBox="1"/>
          <p:nvPr/>
        </p:nvSpPr>
        <p:spPr>
          <a:xfrm>
            <a:off x="750990" y="762087"/>
            <a:ext cx="1640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Ejemplo 8</a:t>
            </a:r>
            <a:endParaRPr lang="es-PE" sz="2400" b="1" dirty="0">
              <a:solidFill>
                <a:srgbClr val="AD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A64D20-A68A-42F9-ABAC-B435ABE55245}"/>
              </a:ext>
            </a:extLst>
          </p:cNvPr>
          <p:cNvSpPr txBox="1"/>
          <p:nvPr/>
        </p:nvSpPr>
        <p:spPr>
          <a:xfrm>
            <a:off x="446472" y="1331682"/>
            <a:ext cx="1129905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 entrenamiento de la carrera de 100 m ponemos el cronómetro en marcha cuando un cadete pasa por la marca de 20 m, y 4 s después está en la marca de 60 m. ¿Cuál es su velocidad? Si sigue corriendo al mismo ritmo, ¿en qué marca estará cuando el cronómetro indique 7 s?</a:t>
            </a:r>
            <a:endParaRPr lang="es-P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E0B955-5134-4BEB-8672-8D78BE2FEE70}"/>
              </a:ext>
            </a:extLst>
          </p:cNvPr>
          <p:cNvSpPr txBox="1"/>
          <p:nvPr/>
        </p:nvSpPr>
        <p:spPr>
          <a:xfrm>
            <a:off x="446472" y="2637493"/>
            <a:ext cx="1640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Solución</a:t>
            </a:r>
            <a:endParaRPr lang="es-PE" sz="2000" b="1" dirty="0">
              <a:solidFill>
                <a:srgbClr val="AD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0BC80F8-C083-431C-BE3F-19BFE83A1A17}"/>
                  </a:ext>
                </a:extLst>
              </p:cNvPr>
              <p:cNvSpPr txBox="1"/>
              <p:nvPr/>
            </p:nvSpPr>
            <p:spPr>
              <a:xfrm>
                <a:off x="3389634" y="4394052"/>
                <a:ext cx="3195894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P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PE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P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1800" b="0" i="1" smtClean="0">
                              <a:latin typeface="Cambria Math" panose="02040503050406030204" pitchFamily="18" charset="0"/>
                            </a:rPr>
                            <m:t>60−20</m:t>
                          </m:r>
                        </m:num>
                        <m:den>
                          <m:r>
                            <a:rPr lang="es-PE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PE" sz="18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0BC80F8-C083-431C-BE3F-19BFE83A1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634" y="4394052"/>
                <a:ext cx="3195894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B972A4F0-E123-4EAA-86F7-4140FF32DBE0}"/>
              </a:ext>
            </a:extLst>
          </p:cNvPr>
          <p:cNvSpPr txBox="1"/>
          <p:nvPr/>
        </p:nvSpPr>
        <p:spPr>
          <a:xfrm>
            <a:off x="446472" y="4498616"/>
            <a:ext cx="2738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Calculemos la velocidad: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A7CC67-C1C8-4E83-99A7-1E95A8FBE58F}"/>
              </a:ext>
            </a:extLst>
          </p:cNvPr>
          <p:cNvSpPr txBox="1"/>
          <p:nvPr/>
        </p:nvSpPr>
        <p:spPr>
          <a:xfrm>
            <a:off x="446471" y="5083808"/>
            <a:ext cx="84933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velocidad positiva significa que se va alejando hacia la derecha del origen.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C4F0525-9072-4CD1-8A1E-259498D7E3B3}"/>
                  </a:ext>
                </a:extLst>
              </p:cNvPr>
              <p:cNvSpPr txBox="1"/>
              <p:nvPr/>
            </p:nvSpPr>
            <p:spPr>
              <a:xfrm>
                <a:off x="446472" y="5843037"/>
                <a:ext cx="73658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E" sz="2000" dirty="0"/>
                  <a:t>Calculemos la posición: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𝑣𝑡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=20+10×7=90</m:t>
                    </m:r>
                  </m:oMath>
                </a14:m>
                <a:r>
                  <a:rPr lang="es-PE" sz="2000" dirty="0"/>
                  <a:t> m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C4F0525-9072-4CD1-8A1E-259498D7E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2" y="5843037"/>
                <a:ext cx="7365878" cy="400110"/>
              </a:xfrm>
              <a:prstGeom prst="rect">
                <a:avLst/>
              </a:prstGeom>
              <a:blipFill>
                <a:blip r:embed="rId3"/>
                <a:stretch>
                  <a:fillRect l="-827" t="-9231" b="-2769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39B02F5D-BF7E-469F-B725-B98798419815}"/>
              </a:ext>
            </a:extLst>
          </p:cNvPr>
          <p:cNvSpPr txBox="1"/>
          <p:nvPr/>
        </p:nvSpPr>
        <p:spPr>
          <a:xfrm>
            <a:off x="6311360" y="452939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m/s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145E155-2FCA-4F8E-9A0F-46BAE6AFC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095" y="3042520"/>
            <a:ext cx="2619375" cy="174307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782F7A7-669E-4E9B-A34C-2978DE3F6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776" y="3274624"/>
            <a:ext cx="4476334" cy="93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3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F7E207-23A0-48E3-87F7-45162D58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32</a:t>
            </a:fld>
            <a:endParaRPr lang="es-ES_tradn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6888D8-5E7E-47C8-95A0-538165A8BC26}"/>
              </a:ext>
            </a:extLst>
          </p:cNvPr>
          <p:cNvSpPr txBox="1"/>
          <p:nvPr/>
        </p:nvSpPr>
        <p:spPr>
          <a:xfrm>
            <a:off x="366205" y="2130769"/>
            <a:ext cx="113878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 una bola rueda por el suelo describiendo una trayectoria en línea recta y tomamos medidas de su posición en diferentes instantes de tiempo.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B78EE6-BADC-4013-AB69-633E253A0465}"/>
              </a:ext>
            </a:extLst>
          </p:cNvPr>
          <p:cNvSpPr txBox="1"/>
          <p:nvPr/>
        </p:nvSpPr>
        <p:spPr>
          <a:xfrm>
            <a:off x="490493" y="4555430"/>
            <a:ext cx="609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¿La bola realiza un MRU?</a:t>
            </a:r>
          </a:p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¿Cuál es su velocidad?</a:t>
            </a:r>
          </a:p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¿Cuál es su posición transcurridos 8 s?</a:t>
            </a:r>
          </a:p>
          <a:p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8718C53-2120-4D3A-881F-A1A8FB276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16" y="3029459"/>
            <a:ext cx="5443566" cy="106110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CB6A376-C322-EE1E-8387-6DAF2BBD3FF9}"/>
              </a:ext>
            </a:extLst>
          </p:cNvPr>
          <p:cNvSpPr txBox="1"/>
          <p:nvPr/>
        </p:nvSpPr>
        <p:spPr>
          <a:xfrm>
            <a:off x="366205" y="1455026"/>
            <a:ext cx="2034892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419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6</a:t>
            </a:r>
          </a:p>
        </p:txBody>
      </p:sp>
    </p:spTree>
    <p:extLst>
      <p:ext uri="{BB962C8B-B14F-4D97-AF65-F5344CB8AC3E}">
        <p14:creationId xmlns:p14="http://schemas.microsoft.com/office/powerpoint/2010/main" val="32291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215214" y="335779"/>
            <a:ext cx="61611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s-ES" sz="4400" dirty="0">
                <a:solidFill>
                  <a:srgbClr val="C00000"/>
                </a:solidFill>
                <a:cs typeface="Arial" panose="020B0604020202020204" pitchFamily="34" charset="0"/>
              </a:rPr>
              <a:t>Lecciones Aprendidas</a:t>
            </a:r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38864" y="6165304"/>
            <a:ext cx="2133600" cy="476250"/>
          </a:xfrm>
        </p:spPr>
        <p:txBody>
          <a:bodyPr/>
          <a:lstStyle/>
          <a:p>
            <a:pPr>
              <a:defRPr/>
            </a:pPr>
            <a:fld id="{34292FD9-4ADB-413D-8048-1802DB87928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2050" name="Picture 2" descr="Incendio afectó ambiente de la Escuela Militar de Chorrillos | LIMA | EL  COMERCIO PERÚ">
            <a:extLst>
              <a:ext uri="{FF2B5EF4-FFF2-40B4-BE49-F238E27FC236}">
                <a16:creationId xmlns:a16="http://schemas.microsoft.com/office/drawing/2014/main" id="{05966FD2-AF5B-4986-ABF8-EB9D4DB7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4" y="1557131"/>
            <a:ext cx="3214030" cy="192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37C2E5-B1D3-4142-9BB2-7A4E6092CEF1}"/>
              </a:ext>
            </a:extLst>
          </p:cNvPr>
          <p:cNvSpPr/>
          <p:nvPr/>
        </p:nvSpPr>
        <p:spPr>
          <a:xfrm>
            <a:off x="4295798" y="1557131"/>
            <a:ext cx="7178447" cy="371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Cinemática estudia cómo se mueven los objetos.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Desplazamiento es el cambio de la posición de un objeto, es un vector.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 movimiento MRU la velocidad permanece constante ya que la aceleración es cero.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signo de la velocidad tiene cierta interpretación.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79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63281" y="362770"/>
            <a:ext cx="6876256" cy="79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7313">
              <a:lnSpc>
                <a:spcPct val="110000"/>
              </a:lnSpc>
              <a:spcAft>
                <a:spcPts val="1400"/>
              </a:spcAft>
            </a:pPr>
            <a:r>
              <a:rPr lang="es-PE" sz="44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Bibliografía</a:t>
            </a:r>
            <a:endParaRPr lang="es-ES" sz="3600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38864" y="6165304"/>
            <a:ext cx="2133600" cy="476250"/>
          </a:xfrm>
        </p:spPr>
        <p:txBody>
          <a:bodyPr/>
          <a:lstStyle/>
          <a:p>
            <a:pPr>
              <a:defRPr/>
            </a:pPr>
            <a:fld id="{34292FD9-4ADB-413D-8048-1802DB87928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3076" name="Picture 4" descr="BIBLIOTECA | EMCH &amp;quot;CFB&amp;quot;">
            <a:extLst>
              <a:ext uri="{FF2B5EF4-FFF2-40B4-BE49-F238E27FC236}">
                <a16:creationId xmlns:a16="http://schemas.microsoft.com/office/drawing/2014/main" id="{14B5005D-3661-4B67-85E1-A6084BCD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525" y="2656936"/>
            <a:ext cx="3697282" cy="246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581945A-B8B6-4DC9-807B-834B1AA4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93" y="1841544"/>
            <a:ext cx="7699807" cy="454655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MX" sz="2400" spc="-7" dirty="0" err="1"/>
              <a:t>Tipler</a:t>
            </a:r>
            <a:r>
              <a:rPr lang="es-MX" sz="2400" spc="-7" dirty="0"/>
              <a:t> P., Mosca G. Física. </a:t>
            </a:r>
            <a:r>
              <a:rPr lang="es-MX" sz="2400" spc="-69" dirty="0"/>
              <a:t>Tomo </a:t>
            </a:r>
            <a:r>
              <a:rPr lang="es-MX" sz="2400" spc="-7" dirty="0"/>
              <a:t>I. </a:t>
            </a:r>
            <a:r>
              <a:rPr lang="es-MX" sz="2400" spc="-21" dirty="0"/>
              <a:t>Quinta </a:t>
            </a:r>
            <a:r>
              <a:rPr lang="es-MX" sz="2400" spc="-7" dirty="0"/>
              <a:t>edición. </a:t>
            </a:r>
            <a:r>
              <a:rPr lang="es-MX" sz="2400" spc="-14" dirty="0"/>
              <a:t>Editorial </a:t>
            </a:r>
            <a:r>
              <a:rPr lang="es-MX" sz="2400" spc="-21" dirty="0"/>
              <a:t>Reverte.  </a:t>
            </a:r>
            <a:r>
              <a:rPr lang="es-MX" sz="2400" spc="-7" dirty="0"/>
              <a:t>España. 2008.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Bedford, A. &amp; Fowler, W. (2008). Mecánica para la ingeniería: Estática. México D.F.: Pearson Educación</a:t>
            </a:r>
            <a:r>
              <a:rPr lang="es-PE" sz="240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Tippens, P. (2007). Física, Conceptos y Aplicaciones. Séptima edición. Mac Graw Hill interamericana.</a:t>
            </a:r>
          </a:p>
          <a:p>
            <a:pPr marL="0" indent="0" algn="just">
              <a:buNone/>
              <a:defRPr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Serway, R. &amp; Jewet, J. (2009). Física para ciencias e ingeniería. Sétima edición internacional. Thompson editores. </a:t>
            </a:r>
          </a:p>
        </p:txBody>
      </p:sp>
    </p:spTree>
    <p:extLst>
      <p:ext uri="{BB962C8B-B14F-4D97-AF65-F5344CB8AC3E}">
        <p14:creationId xmlns:p14="http://schemas.microsoft.com/office/powerpoint/2010/main" val="63123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956F476-847A-32F8-49C3-FE870088E3CD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6600" b="1" dirty="0">
                <a:solidFill>
                  <a:srgbClr val="0070C0"/>
                </a:solidFill>
              </a:rPr>
              <a:t>PRIMERA PARTE</a:t>
            </a:r>
          </a:p>
          <a:p>
            <a:pPr marL="0" indent="0">
              <a:buNone/>
            </a:pPr>
            <a:endParaRPr lang="es-419" sz="6600" b="1" dirty="0"/>
          </a:p>
          <a:p>
            <a:pPr marL="0" indent="0">
              <a:buNone/>
            </a:pPr>
            <a:r>
              <a:rPr lang="es-419" sz="4400" b="1" dirty="0">
                <a:solidFill>
                  <a:srgbClr val="C00000"/>
                </a:solidFill>
              </a:rPr>
              <a:t>Cinemática: Ecuaciones de movimiento</a:t>
            </a:r>
            <a:endParaRPr lang="es-P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0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3BE8C9-0B8E-FFB9-45AF-2BDDDDF6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5</a:t>
            </a:fld>
            <a:endParaRPr lang="es-ES_trad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5036AF-A9E5-0876-AB6F-DBC8B49E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19" y="1531071"/>
            <a:ext cx="8902829" cy="50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3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197A8C9-163E-4C12-CDC5-2225E48B9D31}"/>
              </a:ext>
            </a:extLst>
          </p:cNvPr>
          <p:cNvSpPr txBox="1">
            <a:spLocks/>
          </p:cNvSpPr>
          <p:nvPr/>
        </p:nvSpPr>
        <p:spPr>
          <a:xfrm>
            <a:off x="1776248" y="332656"/>
            <a:ext cx="8639503" cy="802493"/>
          </a:xfrm>
          <a:prstGeom prst="rect">
            <a:avLst/>
          </a:prstGeom>
          <a:solidFill>
            <a:srgbClr val="C000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Cinemática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E1B3AFB-6BA5-494F-9D07-0BE08DA25E59}"/>
              </a:ext>
            </a:extLst>
          </p:cNvPr>
          <p:cNvCxnSpPr>
            <a:cxnSpLocks/>
          </p:cNvCxnSpPr>
          <p:nvPr/>
        </p:nvCxnSpPr>
        <p:spPr>
          <a:xfrm>
            <a:off x="-6124543" y="4234126"/>
            <a:ext cx="209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40F7241-BEF4-7748-B2D8-8F7ACC98423C}"/>
              </a:ext>
            </a:extLst>
          </p:cNvPr>
          <p:cNvCxnSpPr>
            <a:cxnSpLocks/>
          </p:cNvCxnSpPr>
          <p:nvPr/>
        </p:nvCxnSpPr>
        <p:spPr>
          <a:xfrm>
            <a:off x="-6124543" y="3677866"/>
            <a:ext cx="209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FA62810-46EB-459F-B9E3-E0F99167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6</a:t>
            </a:fld>
            <a:endParaRPr lang="es-ES_tradnl"/>
          </a:p>
        </p:txBody>
      </p:sp>
      <p:pic>
        <p:nvPicPr>
          <p:cNvPr id="3074" name="Picture 2" descr="Movimiento mecánico - EcuRed">
            <a:extLst>
              <a:ext uri="{FF2B5EF4-FFF2-40B4-BE49-F238E27FC236}">
                <a16:creationId xmlns:a16="http://schemas.microsoft.com/office/drawing/2014/main" id="{5C6253C1-458A-7109-148C-507E12750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0" y="3321525"/>
            <a:ext cx="3140221" cy="208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D93543FD-0344-46A9-A56C-C73D18EF937C}"/>
              </a:ext>
            </a:extLst>
          </p:cNvPr>
          <p:cNvSpPr txBox="1"/>
          <p:nvPr/>
        </p:nvSpPr>
        <p:spPr>
          <a:xfrm>
            <a:off x="593652" y="1698381"/>
            <a:ext cx="106166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altLang="es-PE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Cinemática </a:t>
            </a:r>
            <a:r>
              <a:rPr lang="es-ES" altLang="es-P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parte de la Física que estudia el movimiento de los cuerpos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34F93F7-2AD6-7F10-EBF2-4A6BA77E3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149" y="3321525"/>
            <a:ext cx="3206485" cy="213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L MOVIMIENTO DE TRASLACIÓN">
            <a:extLst>
              <a:ext uri="{FF2B5EF4-FFF2-40B4-BE49-F238E27FC236}">
                <a16:creationId xmlns:a16="http://schemas.microsoft.com/office/drawing/2014/main" id="{030C4CEA-1091-5525-2F0B-207303124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09" y="3296598"/>
            <a:ext cx="3300245" cy="213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05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536DBB-8173-4746-BD2F-DF7DDECC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7</a:t>
            </a:fld>
            <a:endParaRPr lang="es-ES_tradn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336AFB-2CEC-43EA-B939-1DDDC33D0A59}"/>
              </a:ext>
            </a:extLst>
          </p:cNvPr>
          <p:cNvSpPr txBox="1"/>
          <p:nvPr/>
        </p:nvSpPr>
        <p:spPr>
          <a:xfrm>
            <a:off x="2113935" y="548548"/>
            <a:ext cx="82787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200" b="1" dirty="0">
                <a:solidFill>
                  <a:srgbClr val="A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Movimiento, trayectoria y desplazamiento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34C2B6-97F6-42E8-BF36-4583EC597142}"/>
              </a:ext>
            </a:extLst>
          </p:cNvPr>
          <p:cNvSpPr txBox="1"/>
          <p:nvPr/>
        </p:nvSpPr>
        <p:spPr>
          <a:xfrm>
            <a:off x="471948" y="1434235"/>
            <a:ext cx="117200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Movimiento</a:t>
            </a:r>
            <a:endParaRPr lang="es-MX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define como todo cambio de posición que experimentan los cuerpos con respecto a un sistema de referencia. 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0145EB-DFE8-4F2D-AFB0-965FF700F7CF}"/>
              </a:ext>
            </a:extLst>
          </p:cNvPr>
          <p:cNvSpPr txBox="1"/>
          <p:nvPr/>
        </p:nvSpPr>
        <p:spPr>
          <a:xfrm>
            <a:off x="403469" y="3377034"/>
            <a:ext cx="113163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Trayectoria</a:t>
            </a:r>
          </a:p>
          <a:p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la línea o curva determinada por el recorrido de un móvil.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F28E3E-DE2F-4087-811C-8DE403724F22}"/>
              </a:ext>
            </a:extLst>
          </p:cNvPr>
          <p:cNvSpPr txBox="1"/>
          <p:nvPr/>
        </p:nvSpPr>
        <p:spPr>
          <a:xfrm>
            <a:off x="403469" y="4827391"/>
            <a:ext cx="10864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Desplazamiento</a:t>
            </a:r>
          </a:p>
          <a:p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el vector que une el punto de partida con el punto de llegada de un móvil.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1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A519A2-4E18-4268-9742-E4DD9A51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8</a:t>
            </a:fld>
            <a:endParaRPr lang="es-ES_tradn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4DC176-49AA-4068-8D67-5EF46FDB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98" y="2045110"/>
            <a:ext cx="4939957" cy="242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4A29211-1FF7-40D0-93B8-F223B9140C20}"/>
              </a:ext>
            </a:extLst>
          </p:cNvPr>
          <p:cNvCxnSpPr>
            <a:cxnSpLocks/>
          </p:cNvCxnSpPr>
          <p:nvPr/>
        </p:nvCxnSpPr>
        <p:spPr>
          <a:xfrm>
            <a:off x="1237160" y="3440677"/>
            <a:ext cx="37264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76E07F7-1489-4AD2-9091-66DB3D8FA92D}"/>
              </a:ext>
            </a:extLst>
          </p:cNvPr>
          <p:cNvSpPr txBox="1"/>
          <p:nvPr/>
        </p:nvSpPr>
        <p:spPr>
          <a:xfrm>
            <a:off x="3744534" y="206425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Trayectoria curva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EBBD04-35BA-448B-965F-57BD31ABAEF5}"/>
              </a:ext>
            </a:extLst>
          </p:cNvPr>
          <p:cNvSpPr txBox="1"/>
          <p:nvPr/>
        </p:nvSpPr>
        <p:spPr>
          <a:xfrm>
            <a:off x="2340012" y="3459825"/>
            <a:ext cx="171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Desplazamiento</a:t>
            </a:r>
          </a:p>
        </p:txBody>
      </p:sp>
      <p:pic>
        <p:nvPicPr>
          <p:cNvPr id="1026" name="Picture 2" descr="ejemplo de un cuerpo que se mueva en trayectoria recta? - Brainly.lat">
            <a:extLst>
              <a:ext uri="{FF2B5EF4-FFF2-40B4-BE49-F238E27FC236}">
                <a16:creationId xmlns:a16="http://schemas.microsoft.com/office/drawing/2014/main" id="{ED46968F-5F07-6653-3FE6-EF22D736A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402" y="4080639"/>
            <a:ext cx="5740400" cy="24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670FC9B-328D-7A99-F8FF-FD895BBBFB7C}"/>
              </a:ext>
            </a:extLst>
          </p:cNvPr>
          <p:cNvCxnSpPr>
            <a:cxnSpLocks/>
          </p:cNvCxnSpPr>
          <p:nvPr/>
        </p:nvCxnSpPr>
        <p:spPr>
          <a:xfrm>
            <a:off x="7093014" y="5753111"/>
            <a:ext cx="37264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FBBF7BD-ECAF-100D-659E-EF2231ECABC3}"/>
              </a:ext>
            </a:extLst>
          </p:cNvPr>
          <p:cNvSpPr txBox="1"/>
          <p:nvPr/>
        </p:nvSpPr>
        <p:spPr>
          <a:xfrm>
            <a:off x="8098907" y="5772259"/>
            <a:ext cx="171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Desplazamiento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EFE1CE1-7306-3E6E-07F4-64B1ECB0B9ED}"/>
              </a:ext>
            </a:extLst>
          </p:cNvPr>
          <p:cNvSpPr txBox="1"/>
          <p:nvPr/>
        </p:nvSpPr>
        <p:spPr>
          <a:xfrm>
            <a:off x="6129899" y="2433590"/>
            <a:ext cx="5652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600" dirty="0">
                <a:solidFill>
                  <a:srgbClr val="A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Trayectoria y desplazamiento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380141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A71883-11EA-44E7-B224-396DECFB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9</a:t>
            </a:fld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AFB442-C548-4F94-B2C6-6E98A2323BA0}"/>
              </a:ext>
            </a:extLst>
          </p:cNvPr>
          <p:cNvSpPr txBox="1"/>
          <p:nvPr/>
        </p:nvSpPr>
        <p:spPr>
          <a:xfrm>
            <a:off x="589935" y="1336620"/>
            <a:ext cx="113365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Suponga que una persona saca a pasear su perro, le lanza un palo a 10 m de distancia para que lo recoja y se lo devuelva. El perro, yendo en línea recta, alcanza el palo y de regreso con el palo recorre 6 m. Entonces se detiene, se echa en el suelo y se pone a jugar con él. </a:t>
            </a:r>
          </a:p>
          <a:p>
            <a:r>
              <a:rPr lang="es-MX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¿Cuál es la distancia que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recorre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perro? </a:t>
            </a:r>
          </a:p>
          <a:p>
            <a:r>
              <a:rPr lang="es-MX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¿Cuál ha sido su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desplazamiento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1272BE-9786-4D62-8F7A-3064D9D5EB8E}"/>
              </a:ext>
            </a:extLst>
          </p:cNvPr>
          <p:cNvSpPr txBox="1"/>
          <p:nvPr/>
        </p:nvSpPr>
        <p:spPr>
          <a:xfrm>
            <a:off x="4395318" y="3515571"/>
            <a:ext cx="302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Gráficamente tenemos: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713BAFA-A5FA-4728-A993-42BAA3E03DCA}"/>
                  </a:ext>
                </a:extLst>
              </p:cNvPr>
              <p:cNvSpPr txBox="1"/>
              <p:nvPr/>
            </p:nvSpPr>
            <p:spPr>
              <a:xfrm>
                <a:off x="589935" y="5459299"/>
                <a:ext cx="6096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E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r>
                  <a:rPr 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Distancia = </a:t>
                </a:r>
                <a14:m>
                  <m:oMath xmlns:m="http://schemas.openxmlformats.org/officeDocument/2006/math">
                    <m:r>
                      <a:rPr lang="es-PE" sz="2400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s-P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r>
                  <a:rPr 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Desplazamiento neto= </a:t>
                </a:r>
                <a14:m>
                  <m:oMath xmlns:m="http://schemas.openxmlformats.org/officeDocument/2006/math">
                    <m:r>
                      <a:rPr lang="es-P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713BAFA-A5FA-4728-A993-42BAA3E0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5" y="5459299"/>
                <a:ext cx="6096000" cy="830997"/>
              </a:xfrm>
              <a:prstGeom prst="rect">
                <a:avLst/>
              </a:prstGeom>
              <a:blipFill>
                <a:blip r:embed="rId2"/>
                <a:stretch>
                  <a:fillRect l="-1600" t="-5882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84A0D72A-E3FA-4DE8-9FE0-10ECB5BC7ADD}"/>
              </a:ext>
            </a:extLst>
          </p:cNvPr>
          <p:cNvSpPr txBox="1"/>
          <p:nvPr/>
        </p:nvSpPr>
        <p:spPr>
          <a:xfrm>
            <a:off x="589935" y="3277437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>
                <a:solidFill>
                  <a:srgbClr val="0070C0"/>
                </a:solidFill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73F1B0-F5AD-48E2-ABAE-E9E42E270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51" y="3971164"/>
            <a:ext cx="7313559" cy="174636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C0E4AF0-075E-4078-A06F-5B29D8C93C50}"/>
              </a:ext>
            </a:extLst>
          </p:cNvPr>
          <p:cNvSpPr txBox="1"/>
          <p:nvPr/>
        </p:nvSpPr>
        <p:spPr>
          <a:xfrm>
            <a:off x="819680" y="755458"/>
            <a:ext cx="1640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Ejemplo 1</a:t>
            </a:r>
            <a:endParaRPr lang="es-PE" sz="2400" b="1" dirty="0">
              <a:solidFill>
                <a:srgbClr val="A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78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2483</TotalTime>
  <Words>1905</Words>
  <Application>Microsoft Office PowerPoint</Application>
  <PresentationFormat>Panorámica</PresentationFormat>
  <Paragraphs>269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Calibri</vt:lpstr>
      <vt:lpstr>Cambria Math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JESUS ANTONIO ALVARADO HUAYHUAZ</cp:lastModifiedBy>
  <cp:revision>189</cp:revision>
  <dcterms:created xsi:type="dcterms:W3CDTF">2022-02-18T20:59:25Z</dcterms:created>
  <dcterms:modified xsi:type="dcterms:W3CDTF">2024-08-26T06:34:06Z</dcterms:modified>
</cp:coreProperties>
</file>