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1" r:id="rId4"/>
    <p:sldId id="504" r:id="rId5"/>
    <p:sldId id="490" r:id="rId6"/>
    <p:sldId id="506" r:id="rId7"/>
    <p:sldId id="507" r:id="rId8"/>
    <p:sldId id="508" r:id="rId9"/>
    <p:sldId id="511" r:id="rId10"/>
    <p:sldId id="512" r:id="rId11"/>
    <p:sldId id="513" r:id="rId12"/>
    <p:sldId id="491" r:id="rId13"/>
    <p:sldId id="495" r:id="rId14"/>
    <p:sldId id="521" r:id="rId15"/>
    <p:sldId id="514" r:id="rId16"/>
    <p:sldId id="505" r:id="rId17"/>
    <p:sldId id="509" r:id="rId18"/>
    <p:sldId id="510" r:id="rId19"/>
    <p:sldId id="503" r:id="rId20"/>
    <p:sldId id="494" r:id="rId21"/>
    <p:sldId id="493" r:id="rId22"/>
    <p:sldId id="515" r:id="rId23"/>
    <p:sldId id="496" r:id="rId24"/>
    <p:sldId id="499" r:id="rId25"/>
    <p:sldId id="497" r:id="rId26"/>
    <p:sldId id="489" r:id="rId27"/>
    <p:sldId id="516" r:id="rId28"/>
    <p:sldId id="519" r:id="rId29"/>
    <p:sldId id="520" r:id="rId30"/>
    <p:sldId id="518" r:id="rId31"/>
    <p:sldId id="501" r:id="rId32"/>
    <p:sldId id="441" r:id="rId33"/>
    <p:sldId id="44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00"/>
    <a:srgbClr val="0000FF"/>
    <a:srgbClr val="035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0"/>
    <p:restoredTop sz="95781"/>
  </p:normalViewPr>
  <p:slideViewPr>
    <p:cSldViewPr snapToGrid="0" snapToObjects="1">
      <p:cViewPr varScale="1">
        <p:scale>
          <a:sx n="85" d="100"/>
          <a:sy n="85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140F5E-EA0D-8648-9533-1AA0A4B3A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A1CBFE-84B4-E74C-AB51-14A96CE33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6F47-AA95-9D48-8A1D-1E0C38E6A5BF}" type="datetimeFigureOut">
              <a:rPr lang="es-ES_tradnl" smtClean="0"/>
              <a:t>01/09/2024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C65172-0614-ED4F-A279-6FA01E46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ED7A2-2515-9646-95B9-E6AC865E5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D48-4B9B-D140-A5E2-A4F10C9299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3.8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6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746F-106C-4D19-829A-56EC02F3F7F6}" type="datetimeFigureOut">
              <a:rPr lang="es-PE" smtClean="0"/>
              <a:t>1/09/2024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DF45-6672-407C-B61A-2A22A9B580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os almacenados 6">
            <a:extLst>
              <a:ext uri="{FF2B5EF4-FFF2-40B4-BE49-F238E27FC236}">
                <a16:creationId xmlns:a16="http://schemas.microsoft.com/office/drawing/2014/main" id="{DED513DC-4DE3-D24D-BCAD-D48D257091F3}"/>
              </a:ext>
            </a:extLst>
          </p:cNvPr>
          <p:cNvSpPr/>
          <p:nvPr userDrawn="1"/>
        </p:nvSpPr>
        <p:spPr>
          <a:xfrm rot="10800000">
            <a:off x="5230175" y="1600200"/>
            <a:ext cx="6642737" cy="3451860"/>
          </a:xfrm>
          <a:prstGeom prst="flowChartOnlineStorage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12F2-7AF2-4748-8CE7-426BA6D6F484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454" y="1851660"/>
            <a:ext cx="4537710" cy="157734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0CEC64-B695-B946-813E-BADA15109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8200" y="1029014"/>
            <a:ext cx="4719641" cy="4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2CF-7BFC-4CB7-BE84-C7D3CA998893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47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031-8F26-4174-8F54-33153BBA3CE1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0F0C-799E-4939-8883-531F7894A199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8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DD15-82A0-D74B-9EBA-652F54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071B3-207C-1E4F-BAE7-59DFC09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5B4-99B7-4F12-A72F-41EBFDA94834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149059-A320-7047-9C87-8EEA2DC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4D42-C1AB-BC43-A1F1-3615656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43CE-DC1D-43D6-A545-5B372253DEB4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B8239E9D-8B8C-DA41-858C-98442968D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080" y="1239846"/>
            <a:ext cx="11485840" cy="107867"/>
          </a:xfrm>
          <a:prstGeom prst="rect">
            <a:avLst/>
          </a:prstGeom>
          <a:solidFill>
            <a:srgbClr val="C00000"/>
          </a:solidFill>
          <a:ln w="3175" cap="rnd" algn="ctr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2400">
              <a:solidFill>
                <a:srgbClr val="000044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6090-EC95-41BF-A0E5-4E50A2C4F872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6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70F-CA85-4D62-A2DD-38223ABE8506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FC16-DBED-4C95-8A36-54537840A13A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8EEF-2187-4CBC-8179-81748E299A4C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38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21A-9E99-4129-97F7-FB164FD370EC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D73A-18D8-4924-B97B-E23C2B1683FC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9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510A-C0C0-485F-8681-72DC092968DB}" type="datetime1">
              <a:rPr lang="es-ES_tradnl" smtClean="0"/>
              <a:t>01/09/2024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6BFE09-96D3-064E-A2AF-DA1492418C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020" y="116205"/>
            <a:ext cx="691816" cy="83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74185-479F-3248-B15F-6DCA4603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1975" l="10000" r="90000">
                        <a14:foregroundMark x1="71667" y1="70988" x2="71667" y2="70988"/>
                        <a14:foregroundMark x1="52778" y1="83951" x2="52778" y2="83951"/>
                        <a14:foregroundMark x1="31944" y1="73868" x2="31944" y2="73868"/>
                        <a14:foregroundMark x1="47778" y1="87860" x2="47778" y2="87860"/>
                        <a14:foregroundMark x1="37500" y1="86214" x2="37500" y2="86214"/>
                        <a14:foregroundMark x1="59722" y1="85802" x2="59722" y2="85802"/>
                        <a14:foregroundMark x1="56528" y1="87037" x2="56528" y2="87037"/>
                        <a14:foregroundMark x1="42083" y1="85802" x2="42083" y2="85802"/>
                        <a14:foregroundMark x1="53333" y1="87449" x2="53333" y2="87449"/>
                        <a14:foregroundMark x1="54722" y1="86831" x2="54722" y2="86831"/>
                        <a14:backgroundMark x1="49861" y1="78189" x2="49861" y2="78189"/>
                        <a14:backgroundMark x1="66667" y1="60905" x2="66667" y2="60905"/>
                        <a14:backgroundMark x1="42361" y1="16049" x2="42361" y2="16049"/>
                        <a14:backgroundMark x1="54444" y1="15226" x2="54444" y2="15226"/>
                        <a14:backgroundMark x1="33472" y1="63169" x2="33472" y2="63169"/>
                        <a14:backgroundMark x1="40556" y1="12963" x2="40556" y2="12963"/>
                        <a14:backgroundMark x1="43194" y1="14609" x2="43194" y2="14609"/>
                        <a14:backgroundMark x1="43194" y1="14609" x2="43194" y2="14609"/>
                        <a14:backgroundMark x1="43194" y1="14609" x2="43194" y2="14609"/>
                        <a14:backgroundMark x1="40278" y1="16049" x2="40278" y2="16049"/>
                        <a14:backgroundMark x1="40278" y1="16049" x2="40278" y2="16049"/>
                        <a14:backgroundMark x1="40278" y1="16049" x2="40278" y2="16049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9583" y1="17284" x2="36944" y2="22840"/>
                        <a14:backgroundMark x1="36250" y1="24074" x2="35417" y2="29424"/>
                        <a14:backgroundMark x1="53889" y1="16872" x2="59722" y2="18313"/>
                        <a14:backgroundMark x1="59583" y1="25926" x2="60833" y2="30041"/>
                        <a14:backgroundMark x1="59722" y1="40329" x2="58056" y2="47119"/>
                        <a14:backgroundMark x1="56250" y1="53292" x2="54861" y2="48765"/>
                        <a14:backgroundMark x1="51528" y1="52469" x2="49028" y2="51646"/>
                        <a14:backgroundMark x1="49861" y1="56379" x2="49028" y2="58848"/>
                        <a14:backgroundMark x1="46250" y1="54321" x2="43194" y2="52058"/>
                        <a14:backgroundMark x1="41111" y1="56379" x2="38333" y2="47942"/>
                        <a14:backgroundMark x1="38056" y1="46502" x2="35694" y2="36626"/>
                        <a14:backgroundMark x1="24167" y1="57819" x2="37500" y2="66049"/>
                        <a14:backgroundMark x1="38472" y1="71399" x2="49306" y2="80247"/>
                        <a14:backgroundMark x1="42639" y1="65432" x2="42639" y2="65432"/>
                        <a14:backgroundMark x1="62371" y1="64504" x2="62371" y2="64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0" r="17551"/>
          <a:stretch/>
        </p:blipFill>
        <p:spPr>
          <a:xfrm>
            <a:off x="11109960" y="-14287"/>
            <a:ext cx="1070610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B355C3-64A1-B84F-9CDE-A9C5BDF731B4}"/>
                  </a:ext>
                </a:extLst>
              </p14:cNvPr>
              <p14:cNvContentPartPr/>
              <p14:nvPr/>
            </p14:nvContentPartPr>
            <p14:xfrm>
              <a:off x="3701160" y="398460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="" xmlns:a16="http://schemas.microsoft.com/office/drawing/2014/main" id="{9BB355C3-64A1-B84F-9CDE-A9C5BDF7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20" y="387660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AA97277-E29A-B848-A139-63F625D96EA9}"/>
                  </a:ext>
                </a:extLst>
              </p14:cNvPr>
              <p14:cNvContentPartPr/>
              <p14:nvPr/>
            </p14:nvContentPartPr>
            <p14:xfrm>
              <a:off x="4097160" y="5280608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="" xmlns:a16="http://schemas.microsoft.com/office/drawing/2014/main" id="{EAA97277-E29A-B848-A139-63F625D96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160" y="517296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2 Rectángulo">
            <a:extLst>
              <a:ext uri="{FF2B5EF4-FFF2-40B4-BE49-F238E27FC236}">
                <a16:creationId xmlns:a16="http://schemas.microsoft.com/office/drawing/2014/main" id="{9F16C052-8515-9E49-8B9E-51ACDC34EE33}"/>
              </a:ext>
            </a:extLst>
          </p:cNvPr>
          <p:cNvSpPr/>
          <p:nvPr/>
        </p:nvSpPr>
        <p:spPr>
          <a:xfrm>
            <a:off x="6837861" y="3820485"/>
            <a:ext cx="4515939" cy="3693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lvl="0" algn="ctr"/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Jesus </a:t>
            </a:r>
            <a:r>
              <a:rPr lang="es-PE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Alvarado Huayhuaz</a:t>
            </a:r>
            <a:endParaRPr lang="es-PE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4 Rectángulo redondeado">
            <a:extLst>
              <a:ext uri="{FF2B5EF4-FFF2-40B4-BE49-F238E27FC236}">
                <a16:creationId xmlns:a16="http://schemas.microsoft.com/office/drawing/2014/main" id="{E1A64A94-2414-2846-BF84-D6B4E07D92CF}"/>
              </a:ext>
            </a:extLst>
          </p:cNvPr>
          <p:cNvSpPr/>
          <p:nvPr/>
        </p:nvSpPr>
        <p:spPr>
          <a:xfrm>
            <a:off x="6635503" y="2348880"/>
            <a:ext cx="4536504" cy="72008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FÍSICA GENERAL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FDA15248-0847-B44E-93F4-F7CE5576B236}"/>
              </a:ext>
            </a:extLst>
          </p:cNvPr>
          <p:cNvSpPr/>
          <p:nvPr/>
        </p:nvSpPr>
        <p:spPr>
          <a:xfrm>
            <a:off x="7969043" y="2003649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86BCFAD-F67B-4948-B68F-4B0F1EF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7" y="5843883"/>
            <a:ext cx="2520280" cy="8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Setiembre</a:t>
            </a:r>
            <a:r>
              <a:rPr lang="en-GB" sz="2600" b="0" dirty="0">
                <a:solidFill>
                  <a:srgbClr val="FF0000"/>
                </a:solidFill>
                <a:latin typeface="+mj-lt"/>
              </a:rPr>
              <a:t> 2024</a:t>
            </a:r>
          </a:p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Sesión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s-419" sz="2600" dirty="0">
                <a:solidFill>
                  <a:srgbClr val="FF0000"/>
                </a:solidFill>
                <a:latin typeface="+mj-lt"/>
              </a:rPr>
              <a:t>05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3F2ACC-8883-44EF-A56D-88DD49ED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82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9BDCDF-4F09-CFAB-FD8B-6022C9B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10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1969C243-1DCF-3820-BAE0-68E73D2EFB1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5A4E5FD-1DE2-430F-1B77-235351E1012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54D5BB-F1C4-693B-8D26-C176B4DABD18}"/>
              </a:ext>
            </a:extLst>
          </p:cNvPr>
          <p:cNvSpPr txBox="1"/>
          <p:nvPr/>
        </p:nvSpPr>
        <p:spPr>
          <a:xfrm>
            <a:off x="948988" y="605752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2</a:t>
            </a:r>
            <a:endParaRPr lang="es-PE" sz="2800" b="1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583900-77C2-9C92-2572-A552A747C2EE}"/>
                  </a:ext>
                </a:extLst>
              </p:cNvPr>
              <p:cNvSpPr txBox="1"/>
              <p:nvPr/>
            </p:nvSpPr>
            <p:spPr>
              <a:xfrm>
                <a:off x="1288850" y="4641466"/>
                <a:ext cx="8581515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0+15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p>
                        <m:sSupPr>
                          <m:ctrlPr>
                            <a:rPr lang="es-PE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PE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419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s-PE" sz="28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8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419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583900-77C2-9C92-2572-A552A747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50" y="4641466"/>
                <a:ext cx="8581515" cy="907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1E0DDA0-C150-60D2-4A5D-FC1C8C6428E8}"/>
                  </a:ext>
                </a:extLst>
              </p:cNvPr>
              <p:cNvSpPr txBox="1"/>
              <p:nvPr/>
            </p:nvSpPr>
            <p:spPr>
              <a:xfrm>
                <a:off x="1051464" y="1702581"/>
                <a:ext cx="10962968" cy="459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móvil se desplaza alejándose y </a:t>
                </a:r>
                <a:r>
                  <a:rPr lang="es-MX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acelerando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5 m/s</a:t>
                </a:r>
                <a:r>
                  <a:rPr lang="es-MX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desde una distancia de 20 m, y con una velocidad inicial de 15 m/s. Hallaremos: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ecuación de movimiento (tiempo-posición).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distancia que alcanza en 12 segundos.</a:t>
                </a:r>
              </a:p>
              <a:p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Tenemos: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+15 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s-419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=+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s-MX" sz="2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s-MX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sz="28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419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s-419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=20+(15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)(12)+</m:t>
                    </m:r>
                    <m:f>
                      <m:fPr>
                        <m:ctrlPr>
                          <a:rPr lang="es-P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0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419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PE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800" b="0" i="1" dirty="0" smtClean="0">
                            <a:latin typeface="Cambria Math" panose="02040503050406030204" pitchFamily="18" charset="0"/>
                          </a:rPr>
                          <m:t>(12)</m:t>
                        </m:r>
                      </m:e>
                      <m:sup>
                        <m:r>
                          <a:rPr lang="es-419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560 m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1E0DDA0-C150-60D2-4A5D-FC1C8C64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64" y="1702581"/>
                <a:ext cx="10962968" cy="4596964"/>
              </a:xfrm>
              <a:prstGeom prst="rect">
                <a:avLst/>
              </a:prstGeom>
              <a:blipFill>
                <a:blip r:embed="rId3"/>
                <a:stretch>
                  <a:fillRect l="-1112" t="-1326" r="-1445" b="-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97301C-EEA4-6DAB-6B8C-1FD3AE69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11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3A0EB05-CADF-AA7F-643E-82641C3586F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EC9C1BC-44A3-9514-9720-5D62A84C73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90AD857C-8BE5-D7FE-52B6-8A9D483692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6CCF15-C536-5D39-8607-5617D8855C4A}"/>
              </a:ext>
            </a:extLst>
          </p:cNvPr>
          <p:cNvSpPr txBox="1"/>
          <p:nvPr/>
        </p:nvSpPr>
        <p:spPr>
          <a:xfrm>
            <a:off x="417079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65C451-B1AA-E114-D5CD-206D5DD147F9}"/>
              </a:ext>
            </a:extLst>
          </p:cNvPr>
          <p:cNvSpPr txBox="1"/>
          <p:nvPr/>
        </p:nvSpPr>
        <p:spPr>
          <a:xfrm>
            <a:off x="472497" y="2066367"/>
            <a:ext cx="7952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situado a 50 m de distancia se aleja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acelerando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constantemente a 4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alejándose a una velocidad inicial de 10 m/s, hallar: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ecuación de movimiento (tiempo – posición).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distancia en 7 segundos.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FD96F9-5E42-46FE-9A6A-87DBC9CA450C}"/>
              </a:ext>
            </a:extLst>
          </p:cNvPr>
          <p:cNvSpPr txBox="1"/>
          <p:nvPr/>
        </p:nvSpPr>
        <p:spPr>
          <a:xfrm>
            <a:off x="472497" y="4250882"/>
            <a:ext cx="770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situado a cierta distancia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frenando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una desaceleración constante de 2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alejándose con una velocidad inicial de 15 m/s, de modo que en 6 segundos se encuentra a 114 m de distancia. Hallar desde qué distancia partió.</a:t>
            </a:r>
          </a:p>
        </p:txBody>
      </p:sp>
      <p:pic>
        <p:nvPicPr>
          <p:cNvPr id="2056" name="Picture 8" descr="DE LA MANO DE VOLVO, CAMIONES DE BOMBEROS RT SON REVOLUCIÓN EN LA INDUSTRIA">
            <a:extLst>
              <a:ext uri="{FF2B5EF4-FFF2-40B4-BE49-F238E27FC236}">
                <a16:creationId xmlns:a16="http://schemas.microsoft.com/office/drawing/2014/main" id="{A5BB0405-1383-9084-E2E1-B93666FD2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07" y="4420020"/>
            <a:ext cx="3049423" cy="17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utos sedán medianos que son fantásticos para viajar por carretera">
            <a:extLst>
              <a:ext uri="{FF2B5EF4-FFF2-40B4-BE49-F238E27FC236}">
                <a16:creationId xmlns:a16="http://schemas.microsoft.com/office/drawing/2014/main" id="{EE9EBFA9-0E0D-734A-6F7C-22A0B4DB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89" y="2066367"/>
            <a:ext cx="3049422" cy="20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DD88B-3E5B-43DD-A16A-D6EE2EE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12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356F33-129B-4188-8DE8-BBC2229C6EE2}"/>
              </a:ext>
            </a:extLst>
          </p:cNvPr>
          <p:cNvSpPr txBox="1"/>
          <p:nvPr/>
        </p:nvSpPr>
        <p:spPr>
          <a:xfrm>
            <a:off x="1006231" y="511010"/>
            <a:ext cx="805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200" b="1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 de las ecuaciones del MRUV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3EDC90-3BE1-4706-8C8A-50D64980376B}"/>
              </a:ext>
            </a:extLst>
          </p:cNvPr>
          <p:cNvSpPr txBox="1"/>
          <p:nvPr/>
        </p:nvSpPr>
        <p:spPr>
          <a:xfrm>
            <a:off x="733528" y="5743519"/>
            <a:ext cx="355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la aceleración: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3D35F9A-D819-988B-31C7-C90CD2E5B13D}"/>
              </a:ext>
            </a:extLst>
          </p:cNvPr>
          <p:cNvGrpSpPr/>
          <p:nvPr/>
        </p:nvGrpSpPr>
        <p:grpSpPr>
          <a:xfrm>
            <a:off x="5930284" y="5662780"/>
            <a:ext cx="2001914" cy="790601"/>
            <a:chOff x="3478567" y="2190694"/>
            <a:chExt cx="2001914" cy="79060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77CA7BE5-5ABE-46F6-994B-4EEFE6415FEE}"/>
                </a:ext>
              </a:extLst>
            </p:cNvPr>
            <p:cNvSpPr/>
            <p:nvPr/>
          </p:nvSpPr>
          <p:spPr>
            <a:xfrm>
              <a:off x="3586579" y="2190694"/>
              <a:ext cx="1828800" cy="7651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54E6AC2-70F7-4B9C-A9CE-8FD02E801ED5}"/>
                    </a:ext>
                  </a:extLst>
                </p:cNvPr>
                <p:cNvSpPr txBox="1"/>
                <p:nvPr/>
              </p:nvSpPr>
              <p:spPr>
                <a:xfrm>
                  <a:off x="3478567" y="2190694"/>
                  <a:ext cx="2001914" cy="790601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PE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PE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E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54E6AC2-70F7-4B9C-A9CE-8FD02E801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567" y="2190694"/>
                  <a:ext cx="2001914" cy="7906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A9BB35-6DB8-46F1-A0FA-2C38E74802F2}"/>
              </a:ext>
            </a:extLst>
          </p:cNvPr>
          <p:cNvSpPr txBox="1"/>
          <p:nvPr/>
        </p:nvSpPr>
        <p:spPr>
          <a:xfrm>
            <a:off x="733528" y="2887342"/>
            <a:ext cx="5942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la posición en función del tiempo: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5D7CDAE-AECC-361A-C66F-2F0BD1FC20DF}"/>
              </a:ext>
            </a:extLst>
          </p:cNvPr>
          <p:cNvGrpSpPr/>
          <p:nvPr/>
        </p:nvGrpSpPr>
        <p:grpSpPr>
          <a:xfrm>
            <a:off x="464095" y="3537941"/>
            <a:ext cx="3769383" cy="667502"/>
            <a:chOff x="8791851" y="4969034"/>
            <a:chExt cx="3769383" cy="667502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2E53C71-823F-4997-85DD-6AD3DF1DDA3B}"/>
                </a:ext>
              </a:extLst>
            </p:cNvPr>
            <p:cNvSpPr/>
            <p:nvPr/>
          </p:nvSpPr>
          <p:spPr>
            <a:xfrm>
              <a:off x="8972784" y="4969034"/>
              <a:ext cx="3252313" cy="6675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9D83FF17-F637-43DD-BE4C-93F14CF8D3A6}"/>
                    </a:ext>
                  </a:extLst>
                </p:cNvPr>
                <p:cNvSpPr txBox="1"/>
                <p:nvPr/>
              </p:nvSpPr>
              <p:spPr>
                <a:xfrm>
                  <a:off x="8791851" y="5037175"/>
                  <a:ext cx="3769383" cy="533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box>
                          <m:box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box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sSup>
                          <m:sSup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9D83FF17-F637-43DD-BE4C-93F14CF8D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851" y="5037175"/>
                  <a:ext cx="3769383" cy="5332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0C44E3C-8E9D-4975-880A-170813C66A24}"/>
              </a:ext>
            </a:extLst>
          </p:cNvPr>
          <p:cNvSpPr txBox="1"/>
          <p:nvPr/>
        </p:nvSpPr>
        <p:spPr>
          <a:xfrm>
            <a:off x="670534" y="4702122"/>
            <a:ext cx="4743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en función de la posición: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693C3C-6803-67B5-9F22-D63E59A229F5}"/>
              </a:ext>
            </a:extLst>
          </p:cNvPr>
          <p:cNvGrpSpPr/>
          <p:nvPr/>
        </p:nvGrpSpPr>
        <p:grpSpPr>
          <a:xfrm>
            <a:off x="5483940" y="4469254"/>
            <a:ext cx="4325885" cy="728084"/>
            <a:chOff x="1109710" y="5946938"/>
            <a:chExt cx="4325885" cy="728084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C89451E3-74BA-4BB7-AF07-B0EAFB25A0E8}"/>
                </a:ext>
              </a:extLst>
            </p:cNvPr>
            <p:cNvSpPr/>
            <p:nvPr/>
          </p:nvSpPr>
          <p:spPr>
            <a:xfrm>
              <a:off x="1556054" y="5946938"/>
              <a:ext cx="3275860" cy="7280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773C6DFC-D60E-42C8-B6BD-4A35AC7743A9}"/>
                    </a:ext>
                  </a:extLst>
                </p:cNvPr>
                <p:cNvSpPr txBox="1"/>
                <p:nvPr/>
              </p:nvSpPr>
              <p:spPr>
                <a:xfrm>
                  <a:off x="1109710" y="6064836"/>
                  <a:ext cx="4325885" cy="540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E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773C6DFC-D60E-42C8-B6BD-4A35AC77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710" y="6064836"/>
                  <a:ext cx="4325885" cy="5405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FE5FD28-29B9-4AF3-8160-AFECAEB459AF}"/>
              </a:ext>
            </a:extLst>
          </p:cNvPr>
          <p:cNvSpPr txBox="1"/>
          <p:nvPr/>
        </p:nvSpPr>
        <p:spPr>
          <a:xfrm>
            <a:off x="733528" y="1311265"/>
            <a:ext cx="7472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la velocidad en función del tiempo: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91632E-52BC-3666-E9C2-755B488F5ADC}"/>
              </a:ext>
            </a:extLst>
          </p:cNvPr>
          <p:cNvGrpSpPr/>
          <p:nvPr/>
        </p:nvGrpSpPr>
        <p:grpSpPr>
          <a:xfrm>
            <a:off x="464095" y="1998990"/>
            <a:ext cx="2905937" cy="575171"/>
            <a:chOff x="-3924243" y="3318668"/>
            <a:chExt cx="2905937" cy="57517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75B68AE-2D8B-4042-9763-9EFCCD06AB96}"/>
                </a:ext>
              </a:extLst>
            </p:cNvPr>
            <p:cNvSpPr/>
            <p:nvPr/>
          </p:nvSpPr>
          <p:spPr>
            <a:xfrm>
              <a:off x="-3554626" y="3318668"/>
              <a:ext cx="2140307" cy="57517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895B60CC-4244-4CB9-8A5A-CE1D5BADBCE8}"/>
                    </a:ext>
                  </a:extLst>
                </p:cNvPr>
                <p:cNvSpPr txBox="1"/>
                <p:nvPr/>
              </p:nvSpPr>
              <p:spPr>
                <a:xfrm>
                  <a:off x="-3924243" y="3318668"/>
                  <a:ext cx="290593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4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oMath>
                    </m:oMathPara>
                  </a14:m>
                  <a:endParaRPr lang="es-PE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895B60CC-4244-4CB9-8A5A-CE1D5BADB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24243" y="3318668"/>
                  <a:ext cx="290593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076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B897C40C-6176-7AD0-C399-EE559E33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855385-B284-EA4F-9974-7221177F7666}" type="slidenum">
              <a:rPr lang="es-ES_tradnl" smtClean="0"/>
              <a:t>13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ED998D32-F609-9E53-7F77-2777DC968ED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FC8AE4F2-A176-5037-A6C5-54DC3056DEA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90BAC9D8-05C7-7491-FF83-C229A9D3FD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9059BE-8D50-E81D-AC15-82B337064881}"/>
              </a:ext>
            </a:extLst>
          </p:cNvPr>
          <p:cNvSpPr txBox="1"/>
          <p:nvPr/>
        </p:nvSpPr>
        <p:spPr>
          <a:xfrm>
            <a:off x="948988" y="605752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3</a:t>
            </a:r>
            <a:endParaRPr lang="es-PE" sz="2800" b="1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584210-FBFD-6391-A341-D2AC60CAE31C}"/>
                  </a:ext>
                </a:extLst>
              </p:cNvPr>
              <p:cNvSpPr txBox="1"/>
              <p:nvPr/>
            </p:nvSpPr>
            <p:spPr>
              <a:xfrm>
                <a:off x="948988" y="1702581"/>
                <a:ext cx="10962968" cy="3254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automóvil, que se ha alejado 100 m en línea recta con una velocidad constante de 20 m/s, comienza a acelerar alejándose a 1 m/s</a:t>
                </a:r>
                <a:r>
                  <a:rPr lang="es-MX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¿Cuál es la velocidad que alcanza cuando se encuentra a 212.5 m? </a:t>
                </a:r>
              </a:p>
              <a:p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</a:p>
              <a:p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Tenemos: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419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800" b="0" i="0" smtClean="0">
                            <a:latin typeface="Cambria Math" panose="02040503050406030204" pitchFamily="18" charset="0"/>
                          </a:rPr>
                          <m:t>212.5</m:t>
                        </m:r>
                        <m:r>
                          <a:rPr lang="es-419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419" sz="28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20</m:t>
                    </m:r>
                    <m:f>
                      <m:fPr>
                        <m:ctrlPr>
                          <a:rPr lang="es-419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419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419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s-419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419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s-MX" sz="2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584210-FBFD-6391-A341-D2AC60CA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88" y="1702581"/>
                <a:ext cx="10962968" cy="3254161"/>
              </a:xfrm>
              <a:prstGeom prst="rect">
                <a:avLst/>
              </a:prstGeom>
              <a:blipFill>
                <a:blip r:embed="rId2"/>
                <a:stretch>
                  <a:fillRect l="-1168" t="-18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1E38F3-D121-0982-3440-E0A2EA1BCBCB}"/>
                  </a:ext>
                </a:extLst>
              </p:cNvPr>
              <p:cNvSpPr txBox="1"/>
              <p:nvPr/>
            </p:nvSpPr>
            <p:spPr>
              <a:xfrm>
                <a:off x="868612" y="4686443"/>
                <a:ext cx="4005229" cy="59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1E38F3-D121-0982-3440-E0A2EA1B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12" y="4686443"/>
                <a:ext cx="4005229" cy="593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4219B01-3958-3F20-5E9B-530381A2DA82}"/>
              </a:ext>
            </a:extLst>
          </p:cNvPr>
          <p:cNvSpPr/>
          <p:nvPr/>
        </p:nvSpPr>
        <p:spPr>
          <a:xfrm>
            <a:off x="4802820" y="4868983"/>
            <a:ext cx="603681" cy="2702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306650-7D70-1397-95B3-8FC72DB9A9AE}"/>
                  </a:ext>
                </a:extLst>
              </p:cNvPr>
              <p:cNvSpPr txBox="1"/>
              <p:nvPr/>
            </p:nvSpPr>
            <p:spPr>
              <a:xfrm>
                <a:off x="5742452" y="4660186"/>
                <a:ext cx="5430015" cy="59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12.5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306650-7D70-1397-95B3-8FC72DB9A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52" y="4660186"/>
                <a:ext cx="5430015" cy="593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A266074-FAF9-40E7-5DE1-A5C82A600461}"/>
                  </a:ext>
                </a:extLst>
              </p:cNvPr>
              <p:cNvSpPr txBox="1"/>
              <p:nvPr/>
            </p:nvSpPr>
            <p:spPr>
              <a:xfrm>
                <a:off x="867626" y="5335803"/>
                <a:ext cx="3891999" cy="59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s-PE" sz="2800" b="0" i="0" smtClean="0">
                          <a:latin typeface="Cambria Math" panose="02040503050406030204" pitchFamily="18" charset="0"/>
                        </a:rPr>
                        <m:t>+225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=625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A266074-FAF9-40E7-5DE1-A5C82A60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26" y="5335803"/>
                <a:ext cx="3891999" cy="5931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5C8CEE-C8CC-8637-83A2-AC22E54BB97E}"/>
                  </a:ext>
                </a:extLst>
              </p:cNvPr>
              <p:cNvSpPr txBox="1"/>
              <p:nvPr/>
            </p:nvSpPr>
            <p:spPr>
              <a:xfrm>
                <a:off x="5884785" y="5327249"/>
                <a:ext cx="2398081" cy="56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800" b="1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s-ES" sz="2800" b="1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s-ES" sz="2800" b="1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5C8CEE-C8CC-8637-83A2-AC22E54B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85" y="5327249"/>
                <a:ext cx="2398081" cy="564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1D0D7BC-0FAF-582A-A19F-26EB691EEED1}"/>
              </a:ext>
            </a:extLst>
          </p:cNvPr>
          <p:cNvSpPr/>
          <p:nvPr/>
        </p:nvSpPr>
        <p:spPr>
          <a:xfrm>
            <a:off x="4759625" y="5462094"/>
            <a:ext cx="603681" cy="2702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07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EAE685-B518-1E72-8CBC-42E967E4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14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320C5691-5542-9E51-2161-DCCD692D236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226D135D-733F-34ED-51C4-57EC8778D3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B0786337-7561-9DBB-E40F-653E8F11D30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0F8AC1-0953-DBCF-9747-E3AFB0AD3C27}"/>
              </a:ext>
            </a:extLst>
          </p:cNvPr>
          <p:cNvSpPr txBox="1"/>
          <p:nvPr/>
        </p:nvSpPr>
        <p:spPr>
          <a:xfrm>
            <a:off x="948988" y="1702581"/>
            <a:ext cx="109629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lancha, que ha avanzado 300 m en línea recta con una velocidad constante de 10 m/s, comienza a acelerar alejándose a 2 m/s</a:t>
            </a:r>
            <a:r>
              <a:rPr lang="es-MX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es la velocidad que alcanza la lancha cuando llega a 500 m de distancia? </a:t>
            </a:r>
          </a:p>
          <a:p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23DC00-8763-0105-30DA-E72BC73CDD9D}"/>
              </a:ext>
            </a:extLst>
          </p:cNvPr>
          <p:cNvSpPr txBox="1"/>
          <p:nvPr/>
        </p:nvSpPr>
        <p:spPr>
          <a:xfrm>
            <a:off x="948988" y="673278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3</a:t>
            </a:r>
          </a:p>
        </p:txBody>
      </p:sp>
      <p:pic>
        <p:nvPicPr>
          <p:cNvPr id="3" name="Picture 10" descr="La nueva lancha Zodiac SRMN 600 de la Infantería de Marina española -  Noticias Defensa Defensa Naval">
            <a:extLst>
              <a:ext uri="{FF2B5EF4-FFF2-40B4-BE49-F238E27FC236}">
                <a16:creationId xmlns:a16="http://schemas.microsoft.com/office/drawing/2014/main" id="{034481F0-8462-2F72-7FA7-A383039B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18" y="3372299"/>
            <a:ext cx="4881882" cy="298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F7F131-F2CB-4EC2-ACE3-7C7CD7E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15</a:t>
            </a:fld>
            <a:endParaRPr lang="es-ES_tradn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SEGUNDA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Representaciones gráficas del MRUV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4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209CA9-F487-1833-805C-811E3D8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16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575DE89C-BADF-4953-2814-D7630F37E5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146CB6-EB7A-2CE9-B0A6-5FBD0933AE4D}"/>
              </a:ext>
            </a:extLst>
          </p:cNvPr>
          <p:cNvSpPr txBox="1"/>
          <p:nvPr/>
        </p:nvSpPr>
        <p:spPr>
          <a:xfrm>
            <a:off x="1290731" y="541767"/>
            <a:ext cx="9879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Representación gráfica del MRUV (Tiempo – Velocidad)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A5B1D3-5E45-95D7-3FF1-CDD18BA89077}"/>
              </a:ext>
            </a:extLst>
          </p:cNvPr>
          <p:cNvSpPr txBox="1"/>
          <p:nvPr/>
        </p:nvSpPr>
        <p:spPr>
          <a:xfrm>
            <a:off x="511276" y="1547712"/>
            <a:ext cx="3240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- Velocidad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E6D31E-7FC3-57E1-7447-7A03F6CA108B}"/>
              </a:ext>
            </a:extLst>
          </p:cNvPr>
          <p:cNvSpPr txBox="1"/>
          <p:nvPr/>
        </p:nvSpPr>
        <p:spPr>
          <a:xfrm>
            <a:off x="511276" y="2144322"/>
            <a:ext cx="48017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en MRUV la ecuación de velocidad tiene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lineal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gráfico es de una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lineal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 decir,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recta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6" name="Picture 8" descr="Movimiento rectilíneo uniformemente acelerado (MRUA) - Didactalia: material  educativo">
            <a:extLst>
              <a:ext uri="{FF2B5EF4-FFF2-40B4-BE49-F238E27FC236}">
                <a16:creationId xmlns:a16="http://schemas.microsoft.com/office/drawing/2014/main" id="{2C9A3481-F9C6-EFB2-DFAC-5AFBFBB2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59" y="1778544"/>
            <a:ext cx="3635495" cy="26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NHAS AULAS DE FÍSICA: Gráficos do MRUV">
            <a:extLst>
              <a:ext uri="{FF2B5EF4-FFF2-40B4-BE49-F238E27FC236}">
                <a16:creationId xmlns:a16="http://schemas.microsoft.com/office/drawing/2014/main" id="{785DBD84-1654-417E-EF49-A96C89B1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59" y="4445876"/>
            <a:ext cx="3635495" cy="24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2F7AEC6A-AAA4-BF14-D734-16B039265F8E}"/>
              </a:ext>
            </a:extLst>
          </p:cNvPr>
          <p:cNvSpPr/>
          <p:nvPr/>
        </p:nvSpPr>
        <p:spPr>
          <a:xfrm>
            <a:off x="9982200" y="2659334"/>
            <a:ext cx="1100316" cy="851126"/>
          </a:xfrm>
          <a:prstGeom prst="wedgeEllipseCallout">
            <a:avLst>
              <a:gd name="adj1" fmla="val -235261"/>
              <a:gd name="adj2" fmla="val -233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 &gt; 0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4B2271-F983-1E11-C6D8-99089BD9B06B}"/>
                  </a:ext>
                </a:extLst>
              </p:cNvPr>
              <p:cNvSpPr txBox="1"/>
              <p:nvPr/>
            </p:nvSpPr>
            <p:spPr>
              <a:xfrm>
                <a:off x="1975586" y="3848927"/>
                <a:ext cx="24407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419" sz="36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3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419" sz="3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419" sz="36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36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𝒂𝒕</m:t>
                      </m:r>
                    </m:oMath>
                  </m:oMathPara>
                </a14:m>
                <a:endParaRPr lang="es-PE" sz="36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4B2271-F983-1E11-C6D8-99089BD9B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86" y="3848927"/>
                <a:ext cx="24407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63DB462-2B4B-F636-B5DD-BCA2EBA6E32A}"/>
              </a:ext>
            </a:extLst>
          </p:cNvPr>
          <p:cNvSpPr txBox="1"/>
          <p:nvPr/>
        </p:nvSpPr>
        <p:spPr>
          <a:xfrm>
            <a:off x="549074" y="4569474"/>
            <a:ext cx="4138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valor constante.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78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D32A17-FF97-F152-8708-8ACF691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17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14B7945E-F987-11C8-7B95-9DB86B48E25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2BF4FC-92A1-58A0-CBC1-91A3A1E312C0}"/>
              </a:ext>
            </a:extLst>
          </p:cNvPr>
          <p:cNvSpPr txBox="1"/>
          <p:nvPr/>
        </p:nvSpPr>
        <p:spPr>
          <a:xfrm>
            <a:off x="601807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3610D8-0A5A-8E3A-448E-09892D1EA744}"/>
              </a:ext>
            </a:extLst>
          </p:cNvPr>
          <p:cNvSpPr txBox="1"/>
          <p:nvPr/>
        </p:nvSpPr>
        <p:spPr>
          <a:xfrm>
            <a:off x="601807" y="2110977"/>
            <a:ext cx="4979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caso, escribir la ecuación de velocidad y representarla en un gráfico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Tiempo-Velocidad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MRUV: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352710-E0E2-4ECE-36F0-AEBECCFB9F93}"/>
              </a:ext>
            </a:extLst>
          </p:cNvPr>
          <p:cNvSpPr txBox="1"/>
          <p:nvPr/>
        </p:nvSpPr>
        <p:spPr>
          <a:xfrm>
            <a:off x="601807" y="3626226"/>
            <a:ext cx="3416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s-MX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 m/s, 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66A810-D0A9-BD6A-05E5-207A8C42444A}"/>
              </a:ext>
            </a:extLst>
          </p:cNvPr>
          <p:cNvSpPr txBox="1"/>
          <p:nvPr/>
        </p:nvSpPr>
        <p:spPr>
          <a:xfrm>
            <a:off x="601807" y="4545328"/>
            <a:ext cx="3874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s-MX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 m/s, 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- 4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ul@fisica.jimdo.com//">
            <a:extLst>
              <a:ext uri="{FF2B5EF4-FFF2-40B4-BE49-F238E27FC236}">
                <a16:creationId xmlns:a16="http://schemas.microsoft.com/office/drawing/2014/main" id="{CBE752CC-3D84-DDA7-FA0E-B771C52A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6875"/>
            <a:ext cx="5715725" cy="44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053084-8234-C15E-9F63-ADE40FD5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18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E65C5529-787D-3D70-1C2A-497F6341B3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EC851B0E-0F21-10E1-F2F6-86A25376391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5139FD-E180-83A4-A983-1623780DA454}"/>
              </a:ext>
            </a:extLst>
          </p:cNvPr>
          <p:cNvSpPr txBox="1"/>
          <p:nvPr/>
        </p:nvSpPr>
        <p:spPr>
          <a:xfrm>
            <a:off x="1290732" y="541767"/>
            <a:ext cx="9721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Representación gráfica del MRUV (Tiempo – Posición)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787658-51A2-13A8-224D-E1FE2D5510B9}"/>
              </a:ext>
            </a:extLst>
          </p:cNvPr>
          <p:cNvSpPr txBox="1"/>
          <p:nvPr/>
        </p:nvSpPr>
        <p:spPr>
          <a:xfrm>
            <a:off x="511276" y="1418479"/>
            <a:ext cx="2726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- Posición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128E4E-1560-2F56-2B7A-2D531FA944F0}"/>
              </a:ext>
            </a:extLst>
          </p:cNvPr>
          <p:cNvSpPr txBox="1"/>
          <p:nvPr/>
        </p:nvSpPr>
        <p:spPr>
          <a:xfrm>
            <a:off x="511276" y="1880144"/>
            <a:ext cx="10842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en MRUV la ecuación de movimiento tiene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cuadrática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gráfico es una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cuadrática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 decir,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parábola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1530B2E-4B25-B301-7854-73D11151B8D0}"/>
              </a:ext>
            </a:extLst>
          </p:cNvPr>
          <p:cNvGrpSpPr/>
          <p:nvPr/>
        </p:nvGrpSpPr>
        <p:grpSpPr>
          <a:xfrm>
            <a:off x="5984501" y="3424476"/>
            <a:ext cx="4292847" cy="2218538"/>
            <a:chOff x="6455978" y="3406707"/>
            <a:chExt cx="5006043" cy="289142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970AF1-B72E-6811-FBEA-BFFA7FF9A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978" y="3429000"/>
              <a:ext cx="5006043" cy="2869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2A6D24E-0D32-DE85-2D74-C192705688A3}"/>
                </a:ext>
              </a:extLst>
            </p:cNvPr>
            <p:cNvSpPr txBox="1"/>
            <p:nvPr/>
          </p:nvSpPr>
          <p:spPr>
            <a:xfrm>
              <a:off x="7084290" y="3406707"/>
              <a:ext cx="3850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s-PE" sz="2800" i="1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511FBD3-9078-21E1-19AA-00134A1F8BB2}"/>
                </a:ext>
              </a:extLst>
            </p:cNvPr>
            <p:cNvSpPr txBox="1"/>
            <p:nvPr/>
          </p:nvSpPr>
          <p:spPr>
            <a:xfrm>
              <a:off x="10877373" y="5328703"/>
              <a:ext cx="3850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s-PE" sz="2800" i="1" dirty="0"/>
            </a:p>
          </p:txBody>
        </p:sp>
      </p:grpSp>
      <p:pic>
        <p:nvPicPr>
          <p:cNvPr id="1030" name="Picture 6" descr="Primera C1">
            <a:extLst>
              <a:ext uri="{FF2B5EF4-FFF2-40B4-BE49-F238E27FC236}">
                <a16:creationId xmlns:a16="http://schemas.microsoft.com/office/drawing/2014/main" id="{54BE15A3-A991-E328-1BB3-F5737BB0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7" y="3415224"/>
            <a:ext cx="4790613" cy="2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A1D7E5A-F649-E3EC-9789-1A652AF0DCFB}"/>
                  </a:ext>
                </a:extLst>
              </p:cNvPr>
              <p:cNvSpPr txBox="1"/>
              <p:nvPr/>
            </p:nvSpPr>
            <p:spPr>
              <a:xfrm>
                <a:off x="569242" y="5931637"/>
                <a:ext cx="1012720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gráfica es un arco de parábola que parte desde la posición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 el móvil parte del reposo, la gráfica es una </a:t>
                </a:r>
                <a:r>
                  <a:rPr lang="es-MX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semiparábola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A1D7E5A-F649-E3EC-9789-1A652AF0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2" y="5931637"/>
                <a:ext cx="10127202" cy="769441"/>
              </a:xfrm>
              <a:prstGeom prst="rect">
                <a:avLst/>
              </a:prstGeom>
              <a:blipFill>
                <a:blip r:embed="rId4"/>
                <a:stretch>
                  <a:fillRect l="-782" t="-5556" b="-158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1F651CF-18A1-BB77-2C6C-3D8382CA841B}"/>
                  </a:ext>
                </a:extLst>
              </p:cNvPr>
              <p:cNvSpPr txBox="1"/>
              <p:nvPr/>
            </p:nvSpPr>
            <p:spPr>
              <a:xfrm>
                <a:off x="4718452" y="2728246"/>
                <a:ext cx="2866042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PE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PE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es-PE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PE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PE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1F651CF-18A1-BB77-2C6C-3D8382CA8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52" y="2728246"/>
                <a:ext cx="2866042" cy="533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5399F-7C56-4608-8304-2B7B8E0F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19</a:t>
            </a:fld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F6652F-CE5E-4F8A-A4F1-0E32D1B2F093}"/>
              </a:ext>
            </a:extLst>
          </p:cNvPr>
          <p:cNvSpPr txBox="1"/>
          <p:nvPr/>
        </p:nvSpPr>
        <p:spPr>
          <a:xfrm>
            <a:off x="287336" y="1541982"/>
            <a:ext cx="6909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Dada la siguiente gráfica posición-tiempo de un móvil.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0755C8-346C-4698-AF6F-9B89CA54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55" y="1760194"/>
            <a:ext cx="3440393" cy="2632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7527C2F-25FE-4C24-AC07-E04D7C4F713F}"/>
              </a:ext>
            </a:extLst>
          </p:cNvPr>
          <p:cNvSpPr txBox="1"/>
          <p:nvPr/>
        </p:nvSpPr>
        <p:spPr>
          <a:xfrm>
            <a:off x="510405" y="2220679"/>
            <a:ext cx="5794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 el módulo del desplazamiento entre los instantes </a:t>
            </a:r>
            <a:r>
              <a:rPr lang="es-MX" sz="2400" i="1" dirty="0"/>
              <a:t>t</a:t>
            </a:r>
            <a:r>
              <a:rPr lang="es-MX" sz="2400" dirty="0"/>
              <a:t> = 5 s 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2400" dirty="0"/>
              <a:t>  </a:t>
            </a:r>
            <a:r>
              <a:rPr lang="es-MX" sz="2400" i="1" dirty="0"/>
              <a:t>t</a:t>
            </a:r>
            <a:r>
              <a:rPr lang="es-MX" sz="2400" dirty="0"/>
              <a:t> = 8 s</a:t>
            </a:r>
            <a:endParaRPr lang="es-PE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D6B6888-77E9-49CB-ACCB-24EADF3B1FB1}"/>
                  </a:ext>
                </a:extLst>
              </p:cNvPr>
              <p:cNvSpPr txBox="1"/>
              <p:nvPr/>
            </p:nvSpPr>
            <p:spPr>
              <a:xfrm>
                <a:off x="611411" y="4555470"/>
                <a:ext cx="10517820" cy="113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dirty="0"/>
                  <a:t>En la gráfica se observa que la posición inicial en el instante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= 5</m:t>
                    </m:r>
                  </m:oMath>
                </a14:m>
                <a:r>
                  <a:rPr lang="es-MX" sz="2200" dirty="0"/>
                  <a:t> s 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MX" sz="22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MX" sz="22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MX" sz="2200" b="1" i="1" dirty="0">
                        <a:latin typeface="Cambria Math" panose="02040503050406030204" pitchFamily="18" charset="0"/>
                      </a:rPr>
                      <m:t>𝟑𝟎</m:t>
                    </m:r>
                  </m:oMath>
                </a14:m>
                <a:r>
                  <a:rPr lang="es-MX" sz="2200" b="1" dirty="0"/>
                  <a:t> m</a:t>
                </a:r>
                <a:r>
                  <a:rPr lang="es-MX" sz="2200" dirty="0"/>
                  <a:t>.</a:t>
                </a:r>
              </a:p>
              <a:p>
                <a:r>
                  <a:rPr lang="es-MX" sz="2200" dirty="0"/>
                  <a:t>La posición final es en el instante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s-MX" sz="2200" dirty="0"/>
                  <a:t> s 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MX" sz="22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s-MX" sz="2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1" i="1" dirty="0" smtClean="0">
                        <a:latin typeface="Cambria Math" panose="02040503050406030204" pitchFamily="18" charset="0"/>
                      </a:rPr>
                      <m:t>𝟕𝟐</m:t>
                    </m:r>
                  </m:oMath>
                </a14:m>
                <a:r>
                  <a:rPr lang="es-MX" sz="2200" b="1" dirty="0"/>
                  <a:t> m</a:t>
                </a:r>
                <a:r>
                  <a:rPr lang="es-MX" sz="2200" dirty="0"/>
                  <a:t>. </a:t>
                </a:r>
              </a:p>
              <a:p>
                <a:r>
                  <a:rPr lang="es-MX" sz="2200" dirty="0"/>
                  <a:t>Por consiguiente, desplazamiento será 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419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419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=72−30=</m:t>
                    </m:r>
                    <m:r>
                      <a:rPr lang="es-MX" sz="2200" b="1" i="1" dirty="0" smtClean="0"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r>
                  <a:rPr lang="es-MX" sz="2200" dirty="0"/>
                  <a:t> </a:t>
                </a:r>
                <a:r>
                  <a:rPr lang="es-MX" sz="2200" b="1" dirty="0"/>
                  <a:t>m</a:t>
                </a:r>
                <a:endParaRPr lang="es-PE" sz="2200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D6B6888-77E9-49CB-ACCB-24EADF3B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1" y="4555470"/>
                <a:ext cx="10517820" cy="1135054"/>
              </a:xfrm>
              <a:prstGeom prst="rect">
                <a:avLst/>
              </a:prstGeom>
              <a:blipFill>
                <a:blip r:embed="rId3"/>
                <a:stretch>
                  <a:fillRect l="-753" t="-3226" b="-107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54D4730-7B30-1F16-5888-CB5C2C1B18C9}"/>
              </a:ext>
            </a:extLst>
          </p:cNvPr>
          <p:cNvSpPr txBox="1"/>
          <p:nvPr/>
        </p:nvSpPr>
        <p:spPr>
          <a:xfrm>
            <a:off x="948988" y="605752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3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89C2E4-E8AA-064E-6BBB-8FBA65666A73}"/>
              </a:ext>
            </a:extLst>
          </p:cNvPr>
          <p:cNvSpPr txBox="1"/>
          <p:nvPr/>
        </p:nvSpPr>
        <p:spPr>
          <a:xfrm>
            <a:off x="510405" y="3843521"/>
            <a:ext cx="143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</p:txBody>
      </p:sp>
    </p:spTree>
    <p:extLst>
      <p:ext uri="{BB962C8B-B14F-4D97-AF65-F5344CB8AC3E}">
        <p14:creationId xmlns:p14="http://schemas.microsoft.com/office/powerpoint/2010/main" val="11208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15D3C-8A88-2B41-AF9B-92152F04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12" y="1836955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OBJETIVOS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6439F0D-E50C-0D43-8D0D-47701CA3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12" y="18444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4A5AB2-2A0E-9D48-B21B-51D37045F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724" y="1836955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Aula Virtual de la Escuela Militar de Chorrillos">
            <a:extLst>
              <a:ext uri="{FF2B5EF4-FFF2-40B4-BE49-F238E27FC236}">
                <a16:creationId xmlns:a16="http://schemas.microsoft.com/office/drawing/2014/main" id="{652810BD-FC77-4721-A276-3FD67672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" y="2869035"/>
            <a:ext cx="2429980" cy="19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3969B5-B919-426A-88A4-AE4729760788}"/>
              </a:ext>
            </a:extLst>
          </p:cNvPr>
          <p:cNvSpPr/>
          <p:nvPr/>
        </p:nvSpPr>
        <p:spPr>
          <a:xfrm>
            <a:off x="3389001" y="1565650"/>
            <a:ext cx="81158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estará en facultad de analizar y comprender el movimiento rectilíneo uniformemente variado.</a:t>
            </a: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Interpretará gráficas que involucran la velocidad y la posición versus el tiempo.</a:t>
            </a:r>
          </a:p>
          <a:p>
            <a:pPr algn="just">
              <a:defRPr/>
            </a:pPr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99E2A9-053D-4A65-B422-459BB0B3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73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DD88B-3E5B-43DD-A16A-D6EE2EE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20</a:t>
            </a:fld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C18FD4-8194-4B01-94E7-9246D13C86FF}"/>
                  </a:ext>
                </a:extLst>
              </p:cNvPr>
              <p:cNvSpPr txBox="1"/>
              <p:nvPr/>
            </p:nvSpPr>
            <p:spPr>
              <a:xfrm>
                <a:off x="607074" y="1344850"/>
                <a:ext cx="11262371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móvil situado a 4 m del origen se desplaza en línea recta alejándose con una aceleración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siendo su velocidad de 3 m/s. Escriba sus ecuaciones del movimiento (velocidad y posición) y represéntalas gráficamente considerando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</a:t>
                </a:r>
                <a:r>
                  <a:rPr lang="es-MX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s-PE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C18FD4-8194-4B01-94E7-9246D13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4" y="1344850"/>
                <a:ext cx="11262371" cy="1107996"/>
              </a:xfrm>
              <a:prstGeom prst="rect">
                <a:avLst/>
              </a:prstGeom>
              <a:blipFill>
                <a:blip r:embed="rId2"/>
                <a:stretch>
                  <a:fillRect l="-704" t="-3867" b="-104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2ACF06B-0380-4A15-AEBD-ABCC45FFDCD3}"/>
                  </a:ext>
                </a:extLst>
              </p:cNvPr>
              <p:cNvSpPr txBox="1"/>
              <p:nvPr/>
            </p:nvSpPr>
            <p:spPr>
              <a:xfrm>
                <a:off x="558027" y="2775595"/>
                <a:ext cx="6747540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la velocidad:</a:t>
                </a:r>
              </a:p>
              <a:p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</a:t>
                </a:r>
                <a14:m>
                  <m:oMath xmlns:m="http://schemas.openxmlformats.org/officeDocument/2006/math"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</a:t>
                </a:r>
                <a:r>
                  <a:rPr lang="es-PE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por lo  que </a:t>
                </a:r>
              </a:p>
              <a:p>
                <a14:m>
                  <m:oMath xmlns:m="http://schemas.openxmlformats.org/officeDocument/2006/math">
                    <m:r>
                      <a:rPr lang="es-PE" sz="2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PE" sz="2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PE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nos queda: </a:t>
                </a:r>
                <a14:m>
                  <m:oMath xmlns:m="http://schemas.openxmlformats.org/officeDocument/2006/math"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s-PE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2ACF06B-0380-4A15-AEBD-ABCC45FFD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27" y="2775595"/>
                <a:ext cx="6747540" cy="1107996"/>
              </a:xfrm>
              <a:prstGeom prst="rect">
                <a:avLst/>
              </a:prstGeom>
              <a:blipFill>
                <a:blip r:embed="rId3"/>
                <a:stretch>
                  <a:fillRect l="-1175" t="-3297" b="-104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110695B5-CFFD-410C-9F34-B86434FF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57" y="3986073"/>
            <a:ext cx="2158777" cy="26700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AC6F06-83D0-4E5E-B947-06DA541C5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897776"/>
            <a:ext cx="4617169" cy="25819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98584BD-BED1-2171-F5D1-895D7DB90F52}"/>
              </a:ext>
            </a:extLst>
          </p:cNvPr>
          <p:cNvSpPr txBox="1"/>
          <p:nvPr/>
        </p:nvSpPr>
        <p:spPr>
          <a:xfrm>
            <a:off x="854395" y="681067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4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6E4E63-F557-EFD3-70D1-0BA0A0DE74C9}"/>
              </a:ext>
            </a:extLst>
          </p:cNvPr>
          <p:cNvSpPr txBox="1"/>
          <p:nvPr/>
        </p:nvSpPr>
        <p:spPr>
          <a:xfrm>
            <a:off x="607074" y="2418557"/>
            <a:ext cx="143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</p:txBody>
      </p:sp>
    </p:spTree>
    <p:extLst>
      <p:ext uri="{BB962C8B-B14F-4D97-AF65-F5344CB8AC3E}">
        <p14:creationId xmlns:p14="http://schemas.microsoft.com/office/powerpoint/2010/main" val="38812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DD88B-3E5B-43DD-A16A-D6EE2EE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21</a:t>
            </a:fld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1E7345F-09E0-4FEB-9BDB-6E563439D9B5}"/>
                  </a:ext>
                </a:extLst>
              </p:cNvPr>
              <p:cNvSpPr txBox="1"/>
              <p:nvPr/>
            </p:nvSpPr>
            <p:spPr>
              <a:xfrm>
                <a:off x="518297" y="1541124"/>
                <a:ext cx="6584069" cy="1247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la posición:</a:t>
                </a:r>
              </a:p>
              <a:p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PE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</a:t>
                </a:r>
                <a14:m>
                  <m:oMath xmlns:m="http://schemas.openxmlformats.org/officeDocument/2006/math"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PE" sz="2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</a:t>
                </a:r>
                <a:r>
                  <a:rPr lang="es-PE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por lo  que </a:t>
                </a:r>
              </a:p>
              <a:p>
                <a14:m>
                  <m:oMath xmlns:m="http://schemas.openxmlformats.org/officeDocument/2006/math">
                    <m:r>
                      <a:rPr lang="es-PE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PE" sz="2200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PE" sz="22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PE" sz="22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s-PE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s-PE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PE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nos queda: </a:t>
                </a:r>
                <a14:m>
                  <m:oMath xmlns:m="http://schemas.openxmlformats.org/officeDocument/2006/math"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PE" sz="22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E" sz="2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s-PE" sz="2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PE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1E7345F-09E0-4FEB-9BDB-6E563439D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7" y="1541124"/>
                <a:ext cx="6584069" cy="1247521"/>
              </a:xfrm>
              <a:prstGeom prst="rect">
                <a:avLst/>
              </a:prstGeom>
              <a:blipFill>
                <a:blip r:embed="rId2"/>
                <a:stretch>
                  <a:fillRect l="-1204" t="-3431" r="-2130" b="-39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E925F506-DA3B-4175-8BBE-ADBA6EB4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67" y="3274318"/>
            <a:ext cx="2191229" cy="27951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4CC3529-7E1E-4B4F-A9EC-2518C12F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626" y="3173197"/>
            <a:ext cx="4848305" cy="31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C91E7-A49B-9F8D-B89D-337BB6E6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22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64E4324B-6A0B-0F97-18DA-1DB5AB10D9A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DA4A8D3-188A-1459-A791-9459224C564A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TERCERA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Análisis gráfico del movimiento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2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6469-D4EF-4B5F-93F1-10AD5B5F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23</a:t>
            </a:fld>
            <a:endParaRPr lang="es-ES_tradnl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306039D-5900-A2CD-5F37-ADF6BA6FC572}"/>
              </a:ext>
            </a:extLst>
          </p:cNvPr>
          <p:cNvGrpSpPr/>
          <p:nvPr/>
        </p:nvGrpSpPr>
        <p:grpSpPr>
          <a:xfrm>
            <a:off x="5398758" y="2417626"/>
            <a:ext cx="6423683" cy="3614051"/>
            <a:chOff x="5425786" y="2017987"/>
            <a:chExt cx="6423683" cy="3614051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E3CAF07-4963-4FEE-976B-5DF03A2769A2}"/>
                </a:ext>
              </a:extLst>
            </p:cNvPr>
            <p:cNvSpPr txBox="1"/>
            <p:nvPr/>
          </p:nvSpPr>
          <p:spPr>
            <a:xfrm>
              <a:off x="5754949" y="2017987"/>
              <a:ext cx="6094520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a) 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 eje vertical representa la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del objeto y el eje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el tiempo.</a:t>
              </a:r>
            </a:p>
            <a:p>
              <a:r>
                <a:rPr lang="es-MX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área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debajo de una gráfica de velocidad representa el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desplazamiento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del objeto.</a:t>
              </a:r>
              <a:endParaRPr lang="es-PE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MX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c) 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pendiente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una gráfica de velocidad representa la </a:t>
              </a:r>
              <a:r>
                <a:rPr lang="es-MX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aceleración</a:t>
              </a:r>
              <a:r>
                <a: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del objeto.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CD1F18E0-030D-46A7-8888-F008330750D3}"/>
                    </a:ext>
                  </a:extLst>
                </p:cNvPr>
                <p:cNvSpPr txBox="1"/>
                <p:nvPr/>
              </p:nvSpPr>
              <p:spPr>
                <a:xfrm>
                  <a:off x="5593005" y="4238665"/>
                  <a:ext cx="4187365" cy="667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𝒑𝒆𝒏𝒅𝒊𝒆𝒏𝒕𝒆</m:t>
                        </m:r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𝒅𝒊𝒇𝒆𝒓𝒆𝒏𝒄𝒊𝒂</m:t>
                            </m:r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𝒗𝒆𝒓𝒕𝒊𝒄𝒂𝒍</m:t>
                            </m:r>
                          </m:num>
                          <m:den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𝒅𝒊𝒇𝒆𝒓𝒆𝒏𝒄𝒊𝒂</m:t>
                            </m:r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𝒉𝒐𝒓𝒊𝒛𝒐𝒏𝒕𝒂𝒍</m:t>
                            </m:r>
                          </m:den>
                        </m:f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CD1F18E0-030D-46A7-8888-F00833075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05" y="4238665"/>
                  <a:ext cx="4187365" cy="6674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6584E5-003C-4686-BE32-730988C12976}"/>
                    </a:ext>
                  </a:extLst>
                </p:cNvPr>
                <p:cNvSpPr txBox="1"/>
                <p:nvPr/>
              </p:nvSpPr>
              <p:spPr>
                <a:xfrm>
                  <a:off x="5425786" y="5019563"/>
                  <a:ext cx="2956265" cy="6124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𝒂𝒄𝒆𝒍𝒆𝒓𝒂𝒄𝒊</m:t>
                        </m:r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6584E5-003C-4686-BE32-730988C12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786" y="5019563"/>
                  <a:ext cx="2956265" cy="6124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41D94BA-40CD-423B-19D6-F81AE89239D8}"/>
              </a:ext>
            </a:extLst>
          </p:cNvPr>
          <p:cNvSpPr txBox="1"/>
          <p:nvPr/>
        </p:nvSpPr>
        <p:spPr>
          <a:xfrm>
            <a:off x="2534597" y="597248"/>
            <a:ext cx="5596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Análisis gráfico del movimiento</a:t>
            </a:r>
            <a:endParaRPr lang="es-PE" sz="2800" b="1" dirty="0">
              <a:solidFill>
                <a:srgbClr val="AD0000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525B1BA-A4BB-ADCF-F783-C745769A884A}"/>
              </a:ext>
            </a:extLst>
          </p:cNvPr>
          <p:cNvGrpSpPr/>
          <p:nvPr/>
        </p:nvGrpSpPr>
        <p:grpSpPr>
          <a:xfrm>
            <a:off x="407708" y="1921013"/>
            <a:ext cx="4925167" cy="4110664"/>
            <a:chOff x="723018" y="1921013"/>
            <a:chExt cx="4925167" cy="411066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020FD75-2040-44A3-BAD7-8E1AA4B1A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018" y="2511907"/>
              <a:ext cx="4037383" cy="3519770"/>
            </a:xfrm>
            <a:prstGeom prst="rect">
              <a:avLst/>
            </a:prstGeom>
          </p:spPr>
        </p:pic>
        <p:sp>
          <p:nvSpPr>
            <p:cNvPr id="5" name="Bocadillo: ovalado 4">
              <a:extLst>
                <a:ext uri="{FF2B5EF4-FFF2-40B4-BE49-F238E27FC236}">
                  <a16:creationId xmlns:a16="http://schemas.microsoft.com/office/drawing/2014/main" id="{C124CE37-875D-ADA4-6F73-FA74AEADE178}"/>
                </a:ext>
              </a:extLst>
            </p:cNvPr>
            <p:cNvSpPr/>
            <p:nvPr/>
          </p:nvSpPr>
          <p:spPr>
            <a:xfrm>
              <a:off x="3174305" y="3091761"/>
              <a:ext cx="2473880" cy="993227"/>
            </a:xfrm>
            <a:prstGeom prst="wedgeEllipseCallout">
              <a:avLst>
                <a:gd name="adj1" fmla="val -78825"/>
                <a:gd name="adj2" fmla="val 13234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El área representa el desplazamiento</a:t>
              </a:r>
              <a:endParaRPr lang="es-PE" dirty="0"/>
            </a:p>
          </p:txBody>
        </p:sp>
        <p:sp>
          <p:nvSpPr>
            <p:cNvPr id="6" name="Bocadillo: ovalado 5">
              <a:extLst>
                <a:ext uri="{FF2B5EF4-FFF2-40B4-BE49-F238E27FC236}">
                  <a16:creationId xmlns:a16="http://schemas.microsoft.com/office/drawing/2014/main" id="{9FB5551E-232E-A381-3FFB-ED3E7A80C60F}"/>
                </a:ext>
              </a:extLst>
            </p:cNvPr>
            <p:cNvSpPr/>
            <p:nvPr/>
          </p:nvSpPr>
          <p:spPr>
            <a:xfrm>
              <a:off x="1967940" y="1921013"/>
              <a:ext cx="1990886" cy="993227"/>
            </a:xfrm>
            <a:prstGeom prst="wedgeEllipseCallout">
              <a:avLst>
                <a:gd name="adj1" fmla="val -48223"/>
                <a:gd name="adj2" fmla="val 1775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600" dirty="0"/>
                <a:t>La pendiente representa la  aceleración</a:t>
              </a:r>
              <a:endParaRPr lang="es-P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51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DD88B-3E5B-43DD-A16A-D6EE2EE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24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810DFF-2485-4B0D-B28C-8230F373D733}"/>
              </a:ext>
            </a:extLst>
          </p:cNvPr>
          <p:cNvSpPr txBox="1"/>
          <p:nvPr/>
        </p:nvSpPr>
        <p:spPr>
          <a:xfrm>
            <a:off x="552634" y="3211298"/>
            <a:ext cx="1782192" cy="561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s-ES" sz="2400" dirty="0">
                <a:solidFill>
                  <a:srgbClr val="C00000"/>
                </a:solidFill>
                <a:cs typeface="Times New Roman" pitchFamily="18" charset="0"/>
              </a:rPr>
              <a:t>Solución:</a:t>
            </a:r>
            <a:endParaRPr lang="es-PE" sz="24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9EE0DF-9C84-42AC-B006-10F5221FA97A}"/>
              </a:ext>
            </a:extLst>
          </p:cNvPr>
          <p:cNvSpPr txBox="1"/>
          <p:nvPr/>
        </p:nvSpPr>
        <p:spPr>
          <a:xfrm>
            <a:off x="552634" y="1453885"/>
            <a:ext cx="110867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movimiento de un auto de carreras se muestra en la siguiente gráfica de velocidad vs tiempo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4453E9-B8C7-44CE-B420-14B2EC7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8406" y="2049716"/>
            <a:ext cx="3335394" cy="353588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E215FD5-BB3A-4368-8090-22698A99B2CC}"/>
              </a:ext>
            </a:extLst>
          </p:cNvPr>
          <p:cNvSpPr txBox="1"/>
          <p:nvPr/>
        </p:nvSpPr>
        <p:spPr>
          <a:xfrm>
            <a:off x="498216" y="2124345"/>
            <a:ext cx="74247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aceleración del auto entre los 3s y 7s ?</a:t>
            </a:r>
          </a:p>
          <a:p>
            <a:r>
              <a:rPr lang="es-MX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fue el desplazamiento del auto entre </a:t>
            </a:r>
            <a:r>
              <a:rPr lang="es-MX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s  y  </a:t>
            </a:r>
            <a:r>
              <a:rPr lang="es-MX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s 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06E0EF0-A8E2-46E4-A3CA-E149E1BA13DA}"/>
                  </a:ext>
                </a:extLst>
              </p:cNvPr>
              <p:cNvSpPr txBox="1"/>
              <p:nvPr/>
            </p:nvSpPr>
            <p:spPr>
              <a:xfrm>
                <a:off x="552633" y="3814791"/>
                <a:ext cx="715318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Determinamos la pendiente de la gráfica de velocidad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PE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2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endParaRPr 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06E0EF0-A8E2-46E4-A3CA-E149E1BA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3" y="3814791"/>
                <a:ext cx="7153184" cy="769441"/>
              </a:xfrm>
              <a:prstGeom prst="rect">
                <a:avLst/>
              </a:prstGeom>
              <a:blipFill>
                <a:blip r:embed="rId4"/>
                <a:stretch>
                  <a:fillRect l="-1108" t="-5556" r="-1790" b="-150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0A78BDA-0116-4987-BC6B-A16254825140}"/>
                  </a:ext>
                </a:extLst>
              </p:cNvPr>
              <p:cNvSpPr txBox="1"/>
              <p:nvPr/>
            </p:nvSpPr>
            <p:spPr>
              <a:xfrm>
                <a:off x="700883" y="5113366"/>
                <a:ext cx="4966502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𝑎𝑐𝑒𝑙𝑒𝑟𝑎𝑐𝑖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PE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0−6</m:t>
                          </m:r>
                        </m:num>
                        <m:den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7−3</m:t>
                          </m:r>
                        </m:den>
                      </m:f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0A78BDA-0116-4987-BC6B-A1625482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" y="5113366"/>
                <a:ext cx="4966502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8B7F4D1B-9E7C-482C-BDD8-64DBC8B554DD}"/>
              </a:ext>
            </a:extLst>
          </p:cNvPr>
          <p:cNvSpPr txBox="1"/>
          <p:nvPr/>
        </p:nvSpPr>
        <p:spPr>
          <a:xfrm>
            <a:off x="5504156" y="5320571"/>
            <a:ext cx="94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m/s</a:t>
            </a:r>
            <a:r>
              <a:rPr lang="es-PE" baseline="30000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A5AD58-4490-C96F-D1E0-2D0AF9249A33}"/>
              </a:ext>
            </a:extLst>
          </p:cNvPr>
          <p:cNvSpPr txBox="1"/>
          <p:nvPr/>
        </p:nvSpPr>
        <p:spPr>
          <a:xfrm>
            <a:off x="830746" y="609825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5</a:t>
            </a:r>
            <a:endParaRPr lang="es-PE" sz="2800" b="1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5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6469-D4EF-4B5F-93F1-10AD5B5F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25</a:t>
            </a:fld>
            <a:endParaRPr lang="es-ES_tradn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6133B9-7561-4826-BE75-BCD95D7E1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012" y="1584901"/>
            <a:ext cx="3338605" cy="3528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B07132-381B-4F65-9AF5-DF46228257D9}"/>
                  </a:ext>
                </a:extLst>
              </p:cNvPr>
              <p:cNvSpPr txBox="1"/>
              <p:nvPr/>
            </p:nvSpPr>
            <p:spPr>
              <a:xfrm>
                <a:off x="4467686" y="1971713"/>
                <a:ext cx="5643979" cy="90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área del rectángulo: </a:t>
                </a:r>
                <a14:m>
                  <m:oMath xmlns:m="http://schemas.openxmlformats.org/officeDocument/2006/math"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3×6=18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 área del triángulo: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4×6</m:t>
                        </m:r>
                      </m:num>
                      <m:den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B07132-381B-4F65-9AF5-DF462282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86" y="1971713"/>
                <a:ext cx="5643979" cy="909673"/>
              </a:xfrm>
              <a:prstGeom prst="rect">
                <a:avLst/>
              </a:prstGeom>
              <a:blipFill>
                <a:blip r:embed="rId4"/>
                <a:stretch>
                  <a:fillRect l="-1404" t="-4000" b="-4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F50CECC-0015-443C-96EC-6D6B4AA92DA4}"/>
              </a:ext>
            </a:extLst>
          </p:cNvPr>
          <p:cNvSpPr txBox="1"/>
          <p:nvPr/>
        </p:nvSpPr>
        <p:spPr>
          <a:xfrm>
            <a:off x="4467686" y="3044587"/>
            <a:ext cx="74273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sumar estas dos áreas obtenemos el desplazamiento total, por lo que el desplazamiento total del móvil es 18 + 12 = </a:t>
            </a:r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B3093-3D1F-49F9-B059-D81D9BF2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26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6242FC-5C2E-4639-8BDF-A2A417CA8D50}"/>
              </a:ext>
            </a:extLst>
          </p:cNvPr>
          <p:cNvSpPr txBox="1"/>
          <p:nvPr/>
        </p:nvSpPr>
        <p:spPr>
          <a:xfrm>
            <a:off x="494406" y="2125970"/>
            <a:ext cx="110882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Según la siguiente gráfica velocidad-tiempo: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B84D47-33E2-4949-AF0D-767C706D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6717" y="1517742"/>
            <a:ext cx="3210005" cy="24634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6B774E-F667-4EC7-AD23-BADF9C8C5B8B}"/>
              </a:ext>
            </a:extLst>
          </p:cNvPr>
          <p:cNvSpPr txBox="1"/>
          <p:nvPr/>
        </p:nvSpPr>
        <p:spPr>
          <a:xfrm>
            <a:off x="551895" y="3835461"/>
            <a:ext cx="1782192" cy="561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s-ES" sz="2400" dirty="0">
                <a:solidFill>
                  <a:srgbClr val="C00000"/>
                </a:solidFill>
                <a:cs typeface="Times New Roman" pitchFamily="18" charset="0"/>
              </a:rPr>
              <a:t>Solución:</a:t>
            </a:r>
            <a:endParaRPr lang="es-PE" sz="2400" dirty="0">
              <a:solidFill>
                <a:srgbClr val="C0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CDB75D0-694F-4132-97CC-36005B4E13F2}"/>
                  </a:ext>
                </a:extLst>
              </p:cNvPr>
              <p:cNvSpPr txBox="1"/>
              <p:nvPr/>
            </p:nvSpPr>
            <p:spPr>
              <a:xfrm>
                <a:off x="609384" y="4393680"/>
                <a:ext cx="11407806" cy="246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movimiento es rectilíneo uniforme en el intervalo de tiempo [0,4], rectilíneo uniformemente acelerado con aceleración positiva en el intervalo [4,10] y rectilíneo uniformemente acelerado con aceleración negativa en el intervalo [10,15].</a:t>
                </a:r>
              </a:p>
              <a:p>
                <a:endPara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Observando la gráfica, las velocidades son </a:t>
                </a:r>
                <a14:m>
                  <m:oMath xmlns:m="http://schemas.openxmlformats.org/officeDocument/2006/math"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 y 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m/s.</a:t>
                </a:r>
              </a:p>
              <a:p>
                <a:endParaRPr 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CDB75D0-694F-4132-97CC-36005B4E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84" y="4393680"/>
                <a:ext cx="11407806" cy="2462213"/>
              </a:xfrm>
              <a:prstGeom prst="rect">
                <a:avLst/>
              </a:prstGeom>
              <a:blipFill>
                <a:blip r:embed="rId4"/>
                <a:stretch>
                  <a:fillRect l="-695" t="-17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AFDEB70-64B9-2D9D-91B3-F813A699FC60}"/>
                  </a:ext>
                </a:extLst>
              </p:cNvPr>
              <p:cNvSpPr txBox="1"/>
              <p:nvPr/>
            </p:nvSpPr>
            <p:spPr>
              <a:xfrm>
                <a:off x="551895" y="2763080"/>
                <a:ext cx="5486616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Describir el movimiento en cada tramo.</a:t>
                </a:r>
              </a:p>
              <a:p>
                <a:endParaRPr 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Hallar:  </a:t>
                </a:r>
                <a14:m>
                  <m:oMath xmlns:m="http://schemas.openxmlformats.org/officeDocument/2006/math"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AFDEB70-64B9-2D9D-91B3-F813A699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5" y="2763080"/>
                <a:ext cx="5486616" cy="1107996"/>
              </a:xfrm>
              <a:prstGeom prst="rect">
                <a:avLst/>
              </a:prstGeom>
              <a:blipFill>
                <a:blip r:embed="rId5"/>
                <a:stretch>
                  <a:fillRect l="-1444" t="-3297" b="-104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3D1B8A1-AF3B-149A-1E64-631F93A891A1}"/>
              </a:ext>
            </a:extLst>
          </p:cNvPr>
          <p:cNvSpPr txBox="1"/>
          <p:nvPr/>
        </p:nvSpPr>
        <p:spPr>
          <a:xfrm>
            <a:off x="444285" y="1442060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6</a:t>
            </a:r>
            <a:endParaRPr lang="es-PE" sz="2800" b="1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6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A1FDF-5FDD-FEAA-7A4C-3BD8C57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27</a:t>
            </a:fld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09E6EF-EAF6-6F0B-BD38-261F38F8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7" y="2199290"/>
            <a:ext cx="8183486" cy="45798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12592D-FBB1-166C-6C12-2D5C3AA4BC6B}"/>
              </a:ext>
            </a:extLst>
          </p:cNvPr>
          <p:cNvSpPr txBox="1"/>
          <p:nvPr/>
        </p:nvSpPr>
        <p:spPr>
          <a:xfrm>
            <a:off x="444285" y="1442060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7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9D8A0-FF6C-6660-5258-61BC7BEF7DF4}"/>
              </a:ext>
            </a:extLst>
          </p:cNvPr>
          <p:cNvSpPr txBox="1"/>
          <p:nvPr/>
        </p:nvSpPr>
        <p:spPr>
          <a:xfrm>
            <a:off x="8899634" y="2806723"/>
            <a:ext cx="3200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Identificar el tipo de movimiento en cada tramo.</a:t>
            </a:r>
          </a:p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Hallar las aceleraciones en los tramos BC, DE, EF.</a:t>
            </a:r>
          </a:p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Hallar el espacio total recorrido.</a:t>
            </a:r>
          </a:p>
        </p:txBody>
      </p:sp>
    </p:spTree>
    <p:extLst>
      <p:ext uri="{BB962C8B-B14F-4D97-AF65-F5344CB8AC3E}">
        <p14:creationId xmlns:p14="http://schemas.microsoft.com/office/powerpoint/2010/main" val="174130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300749-6D98-3F6B-21A2-FB67C8A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28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40A76E-47D1-90D6-64D0-B05268A3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58" y="1605566"/>
            <a:ext cx="9296218" cy="52026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414CC4-2206-FDB7-668E-7E14B60D5C6D}"/>
              </a:ext>
            </a:extLst>
          </p:cNvPr>
          <p:cNvSpPr txBox="1"/>
          <p:nvPr/>
        </p:nvSpPr>
        <p:spPr>
          <a:xfrm>
            <a:off x="557887" y="1707196"/>
            <a:ext cx="459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s-PE" sz="2400" dirty="0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E6E0C399-1DB0-D06C-8ACD-221D7710E5F4}"/>
              </a:ext>
            </a:extLst>
          </p:cNvPr>
          <p:cNvSpPr/>
          <p:nvPr/>
        </p:nvSpPr>
        <p:spPr>
          <a:xfrm>
            <a:off x="6185155" y="2168861"/>
            <a:ext cx="5520741" cy="172180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 en AB intervalo [0, 4],</a:t>
            </a:r>
          </a:p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MRUV con aceleración negativa en BC intervalo [4, 6],</a:t>
            </a:r>
          </a:p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 en CD intervalo [6, 8], </a:t>
            </a:r>
          </a:p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MRUV con aceleración positiva en DE intervalo [8, 10]</a:t>
            </a:r>
          </a:p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MRUV con aceleración negativa en EF intervalo [10,14].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87A2E1-D6EF-A053-1CF2-BC1766F38F0E}"/>
              </a:ext>
            </a:extLst>
          </p:cNvPr>
          <p:cNvSpPr txBox="1"/>
          <p:nvPr/>
        </p:nvSpPr>
        <p:spPr>
          <a:xfrm>
            <a:off x="2790598" y="1772170"/>
            <a:ext cx="143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</p:txBody>
      </p:sp>
    </p:spTree>
    <p:extLst>
      <p:ext uri="{BB962C8B-B14F-4D97-AF65-F5344CB8AC3E}">
        <p14:creationId xmlns:p14="http://schemas.microsoft.com/office/powerpoint/2010/main" val="127803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AE12F7-1289-6C11-4E75-557DDF2D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29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D3BC7F-17C2-797F-509B-982037E0C93F}"/>
              </a:ext>
            </a:extLst>
          </p:cNvPr>
          <p:cNvSpPr txBox="1"/>
          <p:nvPr/>
        </p:nvSpPr>
        <p:spPr>
          <a:xfrm>
            <a:off x="557887" y="1707196"/>
            <a:ext cx="459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8D4CD-07C3-6891-8B19-35F77AA0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08" y="1776469"/>
            <a:ext cx="8694682" cy="486597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78163FF-93F8-0E7C-4C8E-9A5DD1210EBB}"/>
              </a:ext>
            </a:extLst>
          </p:cNvPr>
          <p:cNvSpPr txBox="1"/>
          <p:nvPr/>
        </p:nvSpPr>
        <p:spPr>
          <a:xfrm>
            <a:off x="4227887" y="1993098"/>
            <a:ext cx="143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2D364E1-656C-7D8C-7D9B-398ED8A310A4}"/>
              </a:ext>
            </a:extLst>
          </p:cNvPr>
          <p:cNvGrpSpPr/>
          <p:nvPr/>
        </p:nvGrpSpPr>
        <p:grpSpPr>
          <a:xfrm>
            <a:off x="6277445" y="2475563"/>
            <a:ext cx="3039872" cy="2169081"/>
            <a:chOff x="6277445" y="2475563"/>
            <a:chExt cx="3039872" cy="216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0087B3E-5B8F-4026-69B2-0B247324922A}"/>
                    </a:ext>
                  </a:extLst>
                </p:cNvPr>
                <p:cNvSpPr txBox="1"/>
                <p:nvPr/>
              </p:nvSpPr>
              <p:spPr>
                <a:xfrm>
                  <a:off x="6277446" y="2475563"/>
                  <a:ext cx="274010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f>
                          <m:fPr>
                            <m:type m:val="skw"/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0087B3E-5B8F-4026-69B2-0B2473249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446" y="2475563"/>
                  <a:ext cx="2740109" cy="5782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4441DDE-5484-F116-651D-B12F3CC7F805}"/>
                    </a:ext>
                  </a:extLst>
                </p:cNvPr>
                <p:cNvSpPr txBox="1"/>
                <p:nvPr/>
              </p:nvSpPr>
              <p:spPr>
                <a:xfrm>
                  <a:off x="6277445" y="3270953"/>
                  <a:ext cx="2906821" cy="578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𝑫𝑬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=+</m:t>
                        </m:r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f>
                          <m:fPr>
                            <m:type m:val="skw"/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4441DDE-5484-F116-651D-B12F3CC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445" y="3270953"/>
                  <a:ext cx="2906821" cy="578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595B811D-66F2-A731-7B85-9EF9137141FF}"/>
                    </a:ext>
                  </a:extLst>
                </p:cNvPr>
                <p:cNvSpPr txBox="1"/>
                <p:nvPr/>
              </p:nvSpPr>
              <p:spPr>
                <a:xfrm>
                  <a:off x="6277446" y="4066409"/>
                  <a:ext cx="3039871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𝑬𝑭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f>
                          <m:fPr>
                            <m:type m:val="skw"/>
                            <m:ctrlP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595B811D-66F2-A731-7B85-9EF913714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446" y="4066409"/>
                  <a:ext cx="3039871" cy="5782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65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0D6C851-4F90-904F-9550-15877EC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4" y="1925954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CONTENIDO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E3E000F-D8AE-D54F-B47A-AC4E7C26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8531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F4ACC163-80C1-6C48-8C36-D8FAA04F9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789" y="1831208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50028-BDBD-4EAE-9E2D-FD7037CA4680}"/>
              </a:ext>
            </a:extLst>
          </p:cNvPr>
          <p:cNvSpPr/>
          <p:nvPr/>
        </p:nvSpPr>
        <p:spPr>
          <a:xfrm>
            <a:off x="3341158" y="2004746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rectilíneo uniformemente variado. (MRUV). </a:t>
            </a: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gráfico de Distancia vs tiempo y velocidad vs tiempo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ADAB3D-312F-4039-9972-D6FB9DB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5451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88F036-47A9-564F-680E-9A90CE24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30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C2BFA8-8AAA-CC30-3077-54DC4B35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72" y="1525262"/>
            <a:ext cx="9073055" cy="507772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F38E6C7-A838-055E-3FDB-66553B7D85B0}"/>
              </a:ext>
            </a:extLst>
          </p:cNvPr>
          <p:cNvCxnSpPr>
            <a:cxnSpLocks/>
          </p:cNvCxnSpPr>
          <p:nvPr/>
        </p:nvCxnSpPr>
        <p:spPr>
          <a:xfrm>
            <a:off x="3965027" y="3909849"/>
            <a:ext cx="0" cy="184929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BD72AB-BC6B-5539-D112-F70E81BE0D13}"/>
              </a:ext>
            </a:extLst>
          </p:cNvPr>
          <p:cNvCxnSpPr>
            <a:cxnSpLocks/>
          </p:cNvCxnSpPr>
          <p:nvPr/>
        </p:nvCxnSpPr>
        <p:spPr>
          <a:xfrm>
            <a:off x="5793827" y="3429000"/>
            <a:ext cx="0" cy="233014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CD17B09-1482-97B5-EACE-D00D90DEB077}"/>
              </a:ext>
            </a:extLst>
          </p:cNvPr>
          <p:cNvCxnSpPr>
            <a:cxnSpLocks/>
          </p:cNvCxnSpPr>
          <p:nvPr/>
        </p:nvCxnSpPr>
        <p:spPr>
          <a:xfrm>
            <a:off x="5194738" y="5147441"/>
            <a:ext cx="5990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1C4A86C-AC26-CB74-D6CA-528F7BAC26E9}"/>
              </a:ext>
            </a:extLst>
          </p:cNvPr>
          <p:cNvCxnSpPr>
            <a:cxnSpLocks/>
          </p:cNvCxnSpPr>
          <p:nvPr/>
        </p:nvCxnSpPr>
        <p:spPr>
          <a:xfrm>
            <a:off x="3996559" y="5147441"/>
            <a:ext cx="5990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082CDF4-CEB7-6013-5F5A-37592CE98C11}"/>
                  </a:ext>
                </a:extLst>
              </p:cNvPr>
              <p:cNvSpPr txBox="1"/>
              <p:nvPr/>
            </p:nvSpPr>
            <p:spPr>
              <a:xfrm>
                <a:off x="3066393" y="4594074"/>
                <a:ext cx="599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082CDF4-CEB7-6013-5F5A-37592CE9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93" y="4594074"/>
                <a:ext cx="599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506ECBF-EFA9-A324-E629-D01E8B9A8756}"/>
                  </a:ext>
                </a:extLst>
              </p:cNvPr>
              <p:cNvSpPr txBox="1"/>
              <p:nvPr/>
            </p:nvSpPr>
            <p:spPr>
              <a:xfrm>
                <a:off x="3878317" y="4664547"/>
                <a:ext cx="599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506ECBF-EFA9-A324-E629-D01E8B9A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17" y="4664547"/>
                <a:ext cx="599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3DFA2F8-97A5-B529-8423-44AC2CDBC0B5}"/>
                  </a:ext>
                </a:extLst>
              </p:cNvPr>
              <p:cNvSpPr txBox="1"/>
              <p:nvPr/>
            </p:nvSpPr>
            <p:spPr>
              <a:xfrm>
                <a:off x="4524702" y="5273566"/>
                <a:ext cx="599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3DFA2F8-97A5-B529-8423-44AC2CDB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02" y="5273566"/>
                <a:ext cx="599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1A4A85D-43EC-2587-34C4-D4C4E71934E5}"/>
                  </a:ext>
                </a:extLst>
              </p:cNvPr>
              <p:cNvSpPr txBox="1"/>
              <p:nvPr/>
            </p:nvSpPr>
            <p:spPr>
              <a:xfrm>
                <a:off x="5290644" y="4664547"/>
                <a:ext cx="599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1A4A85D-43EC-2587-34C4-D4C4E719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644" y="4664547"/>
                <a:ext cx="599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33E72F5-20F7-88D9-9666-2C5042C79C33}"/>
                  </a:ext>
                </a:extLst>
              </p:cNvPr>
              <p:cNvSpPr txBox="1"/>
              <p:nvPr/>
            </p:nvSpPr>
            <p:spPr>
              <a:xfrm>
                <a:off x="5950169" y="4963406"/>
                <a:ext cx="599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33E72F5-20F7-88D9-9666-2C5042C7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169" y="4963406"/>
                <a:ext cx="599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Bocadillo: ovalado 36">
            <a:extLst>
              <a:ext uri="{FF2B5EF4-FFF2-40B4-BE49-F238E27FC236}">
                <a16:creationId xmlns:a16="http://schemas.microsoft.com/office/drawing/2014/main" id="{3E7B6DB7-94B5-AAFD-49F7-A46D3F9046D0}"/>
              </a:ext>
            </a:extLst>
          </p:cNvPr>
          <p:cNvSpPr/>
          <p:nvPr/>
        </p:nvSpPr>
        <p:spPr>
          <a:xfrm>
            <a:off x="3143918" y="1984667"/>
            <a:ext cx="2649909" cy="1229710"/>
          </a:xfrm>
          <a:prstGeom prst="wedgeEllipseCallout">
            <a:avLst>
              <a:gd name="adj1" fmla="val 10546"/>
              <a:gd name="adj2" fmla="val 1412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arcelamos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área total en regiones menores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D44331F-FEFF-9F1E-8E8B-3308B84C6791}"/>
                  </a:ext>
                </a:extLst>
              </p:cNvPr>
              <p:cNvSpPr txBox="1"/>
              <p:nvPr/>
            </p:nvSpPr>
            <p:spPr>
              <a:xfrm>
                <a:off x="6680307" y="2220433"/>
                <a:ext cx="2366794" cy="1842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419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419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s-419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419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419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𝟐𝟒</m:t>
                      </m:r>
                    </m:oMath>
                  </m:oMathPara>
                </a14:m>
                <a:endParaRPr lang="es-419" sz="18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s-419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endParaRPr lang="es-PE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s-419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419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𝟏𝟐</m:t>
                    </m:r>
                  </m:oMath>
                </a14:m>
                <a:endParaRPr lang="es-419" sz="18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s-419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</m:oMath>
                </a14:m>
                <a:endParaRPr lang="es-PE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s-419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419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s-419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s-419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419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</m:oMath>
                </a14:m>
                <a:endParaRPr lang="es-PE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D44331F-FEFF-9F1E-8E8B-3308B84C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07" y="2220433"/>
                <a:ext cx="2366794" cy="1842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6A72BAEF-3848-623C-4362-BB241232E5E5}"/>
              </a:ext>
            </a:extLst>
          </p:cNvPr>
          <p:cNvSpPr txBox="1"/>
          <p:nvPr/>
        </p:nvSpPr>
        <p:spPr>
          <a:xfrm>
            <a:off x="7383515" y="4224742"/>
            <a:ext cx="32490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Espacio total recorrido: 24+4+12+6+16 = </a:t>
            </a:r>
            <a:r>
              <a:rPr lang="es-PE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62 m</a:t>
            </a:r>
            <a:endParaRPr lang="es-PE" sz="2400" b="1" dirty="0">
              <a:highlight>
                <a:srgbClr val="FFFF00"/>
              </a:highlight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7C669C8-E289-8933-F9AA-D9A4EB7DE1F5}"/>
              </a:ext>
            </a:extLst>
          </p:cNvPr>
          <p:cNvSpPr txBox="1"/>
          <p:nvPr/>
        </p:nvSpPr>
        <p:spPr>
          <a:xfrm>
            <a:off x="706160" y="1625950"/>
            <a:ext cx="570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s-PE" sz="2400" dirty="0"/>
          </a:p>
        </p:txBody>
      </p:sp>
      <p:sp>
        <p:nvSpPr>
          <p:cNvPr id="43" name="Bocadillo: ovalado 42">
            <a:extLst>
              <a:ext uri="{FF2B5EF4-FFF2-40B4-BE49-F238E27FC236}">
                <a16:creationId xmlns:a16="http://schemas.microsoft.com/office/drawing/2014/main" id="{2592AF6D-61CA-0627-1287-7FDCC135AF97}"/>
              </a:ext>
            </a:extLst>
          </p:cNvPr>
          <p:cNvSpPr/>
          <p:nvPr/>
        </p:nvSpPr>
        <p:spPr>
          <a:xfrm>
            <a:off x="9423517" y="1900229"/>
            <a:ext cx="2095489" cy="1229710"/>
          </a:xfrm>
          <a:prstGeom prst="wedgeEllipseCallout">
            <a:avLst>
              <a:gd name="adj1" fmla="val -72589"/>
              <a:gd name="adj2" fmla="val 380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Calculamos las áreas parciales</a:t>
            </a:r>
            <a:endParaRPr lang="es-PE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A2BB327-554A-4A19-7884-6742EB225600}"/>
              </a:ext>
            </a:extLst>
          </p:cNvPr>
          <p:cNvSpPr txBox="1"/>
          <p:nvPr/>
        </p:nvSpPr>
        <p:spPr>
          <a:xfrm>
            <a:off x="5494282" y="1500164"/>
            <a:ext cx="143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</p:txBody>
      </p:sp>
    </p:spTree>
    <p:extLst>
      <p:ext uri="{BB962C8B-B14F-4D97-AF65-F5344CB8AC3E}">
        <p14:creationId xmlns:p14="http://schemas.microsoft.com/office/powerpoint/2010/main" val="190478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E3480-692E-4D57-8BBC-7653428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31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C1A78E-66A1-457D-90F7-7BC91D89133F}"/>
              </a:ext>
            </a:extLst>
          </p:cNvPr>
          <p:cNvSpPr txBox="1"/>
          <p:nvPr/>
        </p:nvSpPr>
        <p:spPr>
          <a:xfrm>
            <a:off x="234111" y="1933425"/>
            <a:ext cx="610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siguiente gráfica de velocidad versus tiempo: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F8C132-3E4A-473D-8509-A732087C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8223" y="2682693"/>
            <a:ext cx="6104753" cy="36736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DEBB48-BA01-434E-8690-862DB3C4E6A0}"/>
              </a:ext>
            </a:extLst>
          </p:cNvPr>
          <p:cNvSpPr txBox="1"/>
          <p:nvPr/>
        </p:nvSpPr>
        <p:spPr>
          <a:xfrm>
            <a:off x="820984" y="3120666"/>
            <a:ext cx="4326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Identifique el tipo de movimiento en cada tramo.</a:t>
            </a:r>
          </a:p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aceleraciones en los intervalos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2] y [6, 9]. 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Halle el espacio total recorrido.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7967C3-A0A4-187A-B64C-3F87043AFC6E}"/>
              </a:ext>
            </a:extLst>
          </p:cNvPr>
          <p:cNvSpPr txBox="1"/>
          <p:nvPr/>
        </p:nvSpPr>
        <p:spPr>
          <a:xfrm>
            <a:off x="290955" y="1390655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5</a:t>
            </a:r>
          </a:p>
        </p:txBody>
      </p:sp>
    </p:spTree>
    <p:extLst>
      <p:ext uri="{BB962C8B-B14F-4D97-AF65-F5344CB8AC3E}">
        <p14:creationId xmlns:p14="http://schemas.microsoft.com/office/powerpoint/2010/main" val="207497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15214" y="335779"/>
            <a:ext cx="61611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sz="4400" dirty="0">
                <a:solidFill>
                  <a:srgbClr val="C00000"/>
                </a:solidFill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 descr="Incendio afectó ambiente de la Escuela Militar de Chorrillos | LIMA | EL  COMERCIO PERÚ">
            <a:extLst>
              <a:ext uri="{FF2B5EF4-FFF2-40B4-BE49-F238E27FC236}">
                <a16:creationId xmlns:a16="http://schemas.microsoft.com/office/drawing/2014/main" id="{05966FD2-AF5B-4986-ABF8-EB9D4DB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557131"/>
            <a:ext cx="3214030" cy="1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7C2E5-B1D3-4142-9BB2-7A4E6092CEF1}"/>
              </a:ext>
            </a:extLst>
          </p:cNvPr>
          <p:cNvSpPr/>
          <p:nvPr/>
        </p:nvSpPr>
        <p:spPr>
          <a:xfrm>
            <a:off x="4295798" y="1205394"/>
            <a:ext cx="7631595" cy="261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Reconoce los movimientos MRUV.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Interpretación de gráficas Velocidad vs tiempo y Distancia vs tiempo.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Ecuaciones que rigen MRUV.</a:t>
            </a:r>
          </a:p>
        </p:txBody>
      </p:sp>
    </p:spTree>
    <p:extLst>
      <p:ext uri="{BB962C8B-B14F-4D97-AF65-F5344CB8AC3E}">
        <p14:creationId xmlns:p14="http://schemas.microsoft.com/office/powerpoint/2010/main" val="318897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63281" y="362770"/>
            <a:ext cx="6876256" cy="79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7313">
              <a:lnSpc>
                <a:spcPct val="110000"/>
              </a:lnSpc>
              <a:spcAft>
                <a:spcPts val="1400"/>
              </a:spcAft>
            </a:pPr>
            <a:r>
              <a:rPr lang="es-PE" sz="4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Bibliografía</a:t>
            </a:r>
            <a:endParaRPr lang="es-ES" sz="36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076" name="Picture 4" descr="BIBLIOTECA | EMCH &amp;quot;CFB&amp;quot;">
            <a:extLst>
              <a:ext uri="{FF2B5EF4-FFF2-40B4-BE49-F238E27FC236}">
                <a16:creationId xmlns:a16="http://schemas.microsoft.com/office/drawing/2014/main" id="{14B5005D-3661-4B67-85E1-A6084BCD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25" y="2656936"/>
            <a:ext cx="3697282" cy="246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81945A-B8B6-4DC9-807B-834B1AA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93" y="1841544"/>
            <a:ext cx="7699807" cy="45465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H. D., Freedman, R. A., Ford, A. L., Flores, F. V. A., &amp; Rubio, P. A. (2009). Sears-Zemansky, Física universitaria, decimosegunda edición, volumen 1. Naucalpan de Juárez: Addison-Wesley.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Bedford, A. &amp; Fowler, W. (2008). Mecánica para la ingeniería: Estática. México D.F.: Pearson Educación</a:t>
            </a:r>
            <a:r>
              <a:rPr 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Tippens, P. (2007). Física, Conceptos y Aplicaciones. Séptima edición. Mac Graw Hill interamericana.</a:t>
            </a:r>
          </a:p>
          <a:p>
            <a:pPr marL="0" indent="0" algn="just">
              <a:buNone/>
              <a:defRPr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Serway, R. &amp; Jewet, J. (2009). Física para ciencias e ingeniería. Sétima edición internacional. Thompson editores. </a:t>
            </a:r>
          </a:p>
        </p:txBody>
      </p:sp>
    </p:spTree>
    <p:extLst>
      <p:ext uri="{BB962C8B-B14F-4D97-AF65-F5344CB8AC3E}">
        <p14:creationId xmlns:p14="http://schemas.microsoft.com/office/powerpoint/2010/main" val="6312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41AD9D-61D0-7923-23AD-93A53DD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4</a:t>
            </a:fld>
            <a:endParaRPr lang="es-ES_tradn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63A8193-2E14-5AE6-AB9C-15C6BEE7B0BF}"/>
              </a:ext>
            </a:extLst>
          </p:cNvPr>
          <p:cNvSpPr>
            <a:spLocks noGrp="1"/>
          </p:cNvSpPr>
          <p:nvPr/>
        </p:nvSpPr>
        <p:spPr>
          <a:xfrm>
            <a:off x="484789" y="1434635"/>
            <a:ext cx="112224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PRIMERA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Ecuaciones del MRUV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1DD88B-3E5B-43DD-A16A-D6EE2EE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5</a:t>
            </a:fld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C4FBE0-EE6F-4535-8701-13BA450CA1E8}"/>
              </a:ext>
            </a:extLst>
          </p:cNvPr>
          <p:cNvSpPr txBox="1"/>
          <p:nvPr/>
        </p:nvSpPr>
        <p:spPr>
          <a:xfrm>
            <a:off x="952129" y="751929"/>
            <a:ext cx="9443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rectilíneo uniformemente variado (MRUV)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E0AE6A-4219-48FB-BBB3-4123B827CF94}"/>
              </a:ext>
            </a:extLst>
          </p:cNvPr>
          <p:cNvSpPr txBox="1"/>
          <p:nvPr/>
        </p:nvSpPr>
        <p:spPr>
          <a:xfrm>
            <a:off x="526002" y="1543794"/>
            <a:ext cx="104467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móvil tiene un movimiento MRUV cuando se mueve con aceleración constante en una trayectoria rectilínea.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2D3233-9292-4615-B53B-0EFCEFF2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09" y="2374292"/>
            <a:ext cx="5715000" cy="18097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AD1282C-282E-4666-A9BB-02D8F631F2FB}"/>
              </a:ext>
            </a:extLst>
          </p:cNvPr>
          <p:cNvSpPr txBox="1"/>
          <p:nvPr/>
        </p:nvSpPr>
        <p:spPr>
          <a:xfrm>
            <a:off x="759958" y="4154612"/>
            <a:ext cx="80884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200" dirty="0">
              <a:solidFill>
                <a:srgbClr val="035A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también es un vector. En el caso de un frenado, la aceleración es negativa (sentido opuesto a la velocidad).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A9BEDF-10D5-4724-BC72-2F66D5AA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57" y="5378534"/>
            <a:ext cx="7067628" cy="1200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DD1E29-E520-B4B9-D34D-92865ACD9C76}"/>
                  </a:ext>
                </a:extLst>
              </p:cNvPr>
              <p:cNvSpPr txBox="1"/>
              <p:nvPr/>
            </p:nvSpPr>
            <p:spPr>
              <a:xfrm>
                <a:off x="8610600" y="2707023"/>
                <a:ext cx="3030266" cy="12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 un aumento de velocidad de 2 m/s cada segundo, es decir: </a:t>
                </a:r>
                <a14:m>
                  <m:oMath xmlns:m="http://schemas.openxmlformats.org/officeDocument/2006/math">
                    <m:r>
                      <a:rPr lang="es-419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s-MX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s-419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DD1E29-E520-B4B9-D34D-92865ACD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07023"/>
                <a:ext cx="3030266" cy="1213474"/>
              </a:xfrm>
              <a:prstGeom prst="rect">
                <a:avLst/>
              </a:prstGeom>
              <a:blipFill>
                <a:blip r:embed="rId4"/>
                <a:stretch>
                  <a:fillRect l="-1811" t="-25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94CA779-BCA8-6BF1-3CC0-CE11C67AF62B}"/>
                  </a:ext>
                </a:extLst>
              </p:cNvPr>
              <p:cNvSpPr txBox="1"/>
              <p:nvPr/>
            </p:nvSpPr>
            <p:spPr>
              <a:xfrm>
                <a:off x="8757450" y="5276862"/>
                <a:ext cx="3276599" cy="12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 frenado, la velocidad disminuye 2 m/s cada segundo, es decir: </a:t>
                </a:r>
                <a14:m>
                  <m:oMath xmlns:m="http://schemas.openxmlformats.org/officeDocument/2006/math">
                    <m:r>
                      <a:rPr lang="es-419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s-MX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s-419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419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94CA779-BCA8-6BF1-3CC0-CE11C67A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450" y="5276862"/>
                <a:ext cx="3276599" cy="1213474"/>
              </a:xfrm>
              <a:prstGeom prst="rect">
                <a:avLst/>
              </a:prstGeom>
              <a:blipFill>
                <a:blip r:embed="rId5"/>
                <a:stretch>
                  <a:fillRect l="-1676" t="-30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9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0CB0D1-C469-DCFE-1817-75FE27D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6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25C9BF0A-CA15-3E6D-F0E7-7E370BAEA7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FB8035-CB37-FB6C-A8EF-77BAA56BCD78}"/>
              </a:ext>
            </a:extLst>
          </p:cNvPr>
          <p:cNvSpPr txBox="1"/>
          <p:nvPr/>
        </p:nvSpPr>
        <p:spPr>
          <a:xfrm>
            <a:off x="454979" y="1322973"/>
            <a:ext cx="11245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velocidad en MRUV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06477E1-8132-74D3-02A9-68194F621337}"/>
                  </a:ext>
                </a:extLst>
              </p:cNvPr>
              <p:cNvSpPr txBox="1"/>
              <p:nvPr/>
            </p:nvSpPr>
            <p:spPr>
              <a:xfrm>
                <a:off x="1735392" y="4324825"/>
                <a:ext cx="868496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donde: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MX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la velocidad inicial.</a:t>
                </a:r>
              </a:p>
              <a:p>
                <a14:m>
                  <m:oMath xmlns:m="http://schemas.openxmlformats.org/officeDocument/2006/math">
                    <m:r>
                      <a:rPr lang="es-419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aceleración 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tiene el cuerpo a lo largo del movimiento.</a:t>
                </a:r>
              </a:p>
              <a:p>
                <a14:m>
                  <m:oMath xmlns:m="http://schemas.openxmlformats.org/officeDocument/2006/math">
                    <m:r>
                      <a:rPr lang="es-MX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intervalo de tiempo durante el cual se mueve el cuerpo.</a:t>
                </a:r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06477E1-8132-74D3-02A9-68194F62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92" y="4324825"/>
                <a:ext cx="8684961" cy="1938992"/>
              </a:xfrm>
              <a:prstGeom prst="rect">
                <a:avLst/>
              </a:prstGeom>
              <a:blipFill>
                <a:blip r:embed="rId2"/>
                <a:stretch>
                  <a:fillRect l="-1124" t="-2508" b="-59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A4B97B4-7E6A-0AB2-8179-B9BEC3D33BC8}"/>
              </a:ext>
            </a:extLst>
          </p:cNvPr>
          <p:cNvSpPr txBox="1"/>
          <p:nvPr/>
        </p:nvSpPr>
        <p:spPr>
          <a:xfrm>
            <a:off x="3667979" y="410281"/>
            <a:ext cx="4522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del M.R.U.V.</a:t>
            </a:r>
            <a:endParaRPr lang="es-PE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87A1089-8CB6-A552-F405-958A8F0CDF07}"/>
                  </a:ext>
                </a:extLst>
              </p:cNvPr>
              <p:cNvSpPr txBox="1"/>
              <p:nvPr/>
            </p:nvSpPr>
            <p:spPr>
              <a:xfrm>
                <a:off x="2056086" y="2572580"/>
                <a:ext cx="403991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419" sz="4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4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4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419" sz="4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419" sz="4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𝒂𝒕</m:t>
                      </m:r>
                    </m:oMath>
                  </m:oMathPara>
                </a14:m>
                <a:endParaRPr lang="es-PE" sz="4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87A1089-8CB6-A552-F405-958A8F0C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6" y="2572580"/>
                <a:ext cx="403991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ómo calcular la aceleración? Explicación paso a paso - El PAISANO">
            <a:extLst>
              <a:ext uri="{FF2B5EF4-FFF2-40B4-BE49-F238E27FC236}">
                <a16:creationId xmlns:a16="http://schemas.microsoft.com/office/drawing/2014/main" id="{340C1ADB-E269-BF8F-A009-EAFCA6606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r="4959"/>
          <a:stretch/>
        </p:blipFill>
        <p:spPr bwMode="auto">
          <a:xfrm>
            <a:off x="6838077" y="2059012"/>
            <a:ext cx="3832932" cy="24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BD768-387F-CB2F-7B2F-EF14D6A7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7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FF01B576-A3E9-31DE-B7D6-4D3DA25AA8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4EB21E-A92C-8011-EE4F-A40A0809D932}"/>
              </a:ext>
            </a:extLst>
          </p:cNvPr>
          <p:cNvSpPr txBox="1"/>
          <p:nvPr/>
        </p:nvSpPr>
        <p:spPr>
          <a:xfrm>
            <a:off x="948988" y="605752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1</a:t>
            </a:r>
            <a:endParaRPr lang="es-PE" sz="2800" b="1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A67569F-F2D1-AB53-8BD5-EDA171838C4A}"/>
                  </a:ext>
                </a:extLst>
              </p:cNvPr>
              <p:cNvSpPr txBox="1"/>
              <p:nvPr/>
            </p:nvSpPr>
            <p:spPr>
              <a:xfrm>
                <a:off x="1288850" y="4641466"/>
                <a:ext cx="580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s-PE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A67569F-F2D1-AB53-8BD5-EDA17183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50" y="4641466"/>
                <a:ext cx="580678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C184358-EEFF-B5D1-FF13-AF0977E5AA96}"/>
                  </a:ext>
                </a:extLst>
              </p:cNvPr>
              <p:cNvSpPr txBox="1"/>
              <p:nvPr/>
            </p:nvSpPr>
            <p:spPr>
              <a:xfrm>
                <a:off x="1074683" y="1681693"/>
                <a:ext cx="10962968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móvil se desplaza acelerando constantemente a 4 m/s</a:t>
                </a:r>
                <a:r>
                  <a:rPr lang="es-MX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una velocidad inicial de 10 m/s, hallaremos: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ecuación de velocidad.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velocidad en 8 segundos.</a:t>
                </a:r>
              </a:p>
              <a:p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Tenemos: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s-419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=+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s-MX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s-MX" sz="2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419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s-419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𝟒𝟐</m:t>
                    </m:r>
                    <m:r>
                      <a:rPr lang="es-419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  <m:r>
                      <a:rPr lang="es-419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419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</m:oMath>
                </a14:m>
                <a:endParaRPr lang="es-MX" sz="2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C184358-EEFF-B5D1-FF13-AF0977E5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3" y="1681693"/>
                <a:ext cx="10962968" cy="4832092"/>
              </a:xfrm>
              <a:prstGeom prst="rect">
                <a:avLst/>
              </a:prstGeom>
              <a:blipFill>
                <a:blip r:embed="rId3"/>
                <a:stretch>
                  <a:fillRect l="-1112" t="-13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AB723A-1E40-FE52-43EB-883BBEF2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8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7B8E8084-2449-9217-DD7E-E3BBE3A331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37AD5E0-3D0D-317F-091C-7ADB61337B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425B58-BCA4-55CC-451F-D925242FE42C}"/>
              </a:ext>
            </a:extLst>
          </p:cNvPr>
          <p:cNvSpPr txBox="1"/>
          <p:nvPr/>
        </p:nvSpPr>
        <p:spPr>
          <a:xfrm>
            <a:off x="417079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5FA9E2-7D3B-A93E-FEC8-E7BC24702860}"/>
              </a:ext>
            </a:extLst>
          </p:cNvPr>
          <p:cNvSpPr txBox="1"/>
          <p:nvPr/>
        </p:nvSpPr>
        <p:spPr>
          <a:xfrm>
            <a:off x="472497" y="2066367"/>
            <a:ext cx="7952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acelerando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una aceleración constante de 6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una velocidad inicial de 12 m/s, hallar: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ecuación de velocidad.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velocidad en 3 segundos.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97C7DA-9888-B0C4-3F0C-18CA333B2F9C}"/>
              </a:ext>
            </a:extLst>
          </p:cNvPr>
          <p:cNvSpPr txBox="1"/>
          <p:nvPr/>
        </p:nvSpPr>
        <p:spPr>
          <a:xfrm>
            <a:off x="472497" y="3636027"/>
            <a:ext cx="7703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frenando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una desaceleración constante y con una velocidad inicial de 30 m/s, de modo que en 7 segundos su velocidad llega a 16 m/s. Hallar su desaceleración de frenado.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6F35A-6984-F462-EAF0-93777B50F464}"/>
              </a:ext>
            </a:extLst>
          </p:cNvPr>
          <p:cNvSpPr txBox="1"/>
          <p:nvPr/>
        </p:nvSpPr>
        <p:spPr>
          <a:xfrm>
            <a:off x="544946" y="5296871"/>
            <a:ext cx="7324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acelerando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una aceleración constante de 1.5 m/s</a:t>
            </a:r>
            <a:r>
              <a:rPr lang="es-MX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desde una velocidad inicial de 18 m/s, hasta llegar a una velocidad de 27 m/s. Hallar el tiempo que tomó.</a:t>
            </a:r>
          </a:p>
        </p:txBody>
      </p:sp>
      <p:pic>
        <p:nvPicPr>
          <p:cNvPr id="3074" name="Picture 2" descr="Ya es posible recargar tu auto mientras conduces">
            <a:extLst>
              <a:ext uri="{FF2B5EF4-FFF2-40B4-BE49-F238E27FC236}">
                <a16:creationId xmlns:a16="http://schemas.microsoft.com/office/drawing/2014/main" id="{845F4445-694A-F6D5-0D49-8C791871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07" y="2336502"/>
            <a:ext cx="3139637" cy="15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todo motor! El Tren Macho ha vuelto">
            <a:extLst>
              <a:ext uri="{FF2B5EF4-FFF2-40B4-BE49-F238E27FC236}">
                <a16:creationId xmlns:a16="http://schemas.microsoft.com/office/drawing/2014/main" id="{A391FAAE-B649-F558-EB3A-42E5E21E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07" y="4389503"/>
            <a:ext cx="3068344" cy="20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9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7D2C01-6D2D-B0F6-0B55-48DB9840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9</a:t>
            </a:fld>
            <a:endParaRPr lang="es-ES_tradnl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D54D3128-788F-081A-1A52-DCC1C595C51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942E25FB-FF55-6495-8AF8-DA63FAD393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AB739B-7FDB-E587-59C6-46969DF2871A}"/>
              </a:ext>
            </a:extLst>
          </p:cNvPr>
          <p:cNvSpPr txBox="1"/>
          <p:nvPr/>
        </p:nvSpPr>
        <p:spPr>
          <a:xfrm>
            <a:off x="454979" y="1322973"/>
            <a:ext cx="11245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movimiento en MRUV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661A6B5-3EAE-977B-964F-F82490355815}"/>
                  </a:ext>
                </a:extLst>
              </p:cNvPr>
              <p:cNvSpPr txBox="1"/>
              <p:nvPr/>
            </p:nvSpPr>
            <p:spPr>
              <a:xfrm>
                <a:off x="1694860" y="3816607"/>
                <a:ext cx="868496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donde: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MX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la posición inicial.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MX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la velocidad inicial.</a:t>
                </a:r>
              </a:p>
              <a:p>
                <a14:m>
                  <m:oMath xmlns:m="http://schemas.openxmlformats.org/officeDocument/2006/math">
                    <m:r>
                      <a:rPr lang="es-419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aceleración 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tiene el cuerpo a lo largo del movimiento.</a:t>
                </a:r>
              </a:p>
              <a:p>
                <a14:m>
                  <m:oMath xmlns:m="http://schemas.openxmlformats.org/officeDocument/2006/math">
                    <m:r>
                      <a:rPr lang="es-MX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intervalo de tiempo durante el cual se mueve el cuerpo.</a:t>
                </a:r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661A6B5-3EAE-977B-964F-F8249035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60" y="3816607"/>
                <a:ext cx="8684961" cy="2308324"/>
              </a:xfrm>
              <a:prstGeom prst="rect">
                <a:avLst/>
              </a:prstGeom>
              <a:blipFill>
                <a:blip r:embed="rId2"/>
                <a:stretch>
                  <a:fillRect l="-1053" t="-2111" b="-50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6C5DC305-7DD1-F0E5-304B-3DD9E27797E7}"/>
              </a:ext>
            </a:extLst>
          </p:cNvPr>
          <p:cNvSpPr txBox="1"/>
          <p:nvPr/>
        </p:nvSpPr>
        <p:spPr>
          <a:xfrm>
            <a:off x="3667979" y="410281"/>
            <a:ext cx="4522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del M.R.U.V.</a:t>
            </a:r>
            <a:endParaRPr lang="es-PE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31562A2-9C70-FEC9-81DE-C975A200B4E7}"/>
                  </a:ext>
                </a:extLst>
              </p:cNvPr>
              <p:cNvSpPr txBox="1"/>
              <p:nvPr/>
            </p:nvSpPr>
            <p:spPr>
              <a:xfrm>
                <a:off x="740979" y="2572580"/>
                <a:ext cx="5355021" cy="1063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419" sz="4800" b="1" dirty="0">
                    <a:solidFill>
                      <a:schemeClr val="accent3">
                        <a:lumMod val="75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s-419" sz="4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419" sz="4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419" sz="48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419" sz="48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419" sz="4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419" sz="4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419" sz="4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s-419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PE" sz="4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31562A2-9C70-FEC9-81DE-C975A200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9" y="2572580"/>
                <a:ext cx="5355021" cy="1063433"/>
              </a:xfrm>
              <a:prstGeom prst="rect">
                <a:avLst/>
              </a:prstGeom>
              <a:blipFill>
                <a:blip r:embed="rId3"/>
                <a:stretch>
                  <a:fillRect l="-6948" t="-575" b="-206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FD82E135-0B89-A778-B858-434E2A8A1055}"/>
              </a:ext>
            </a:extLst>
          </p:cNvPr>
          <p:cNvSpPr txBox="1"/>
          <p:nvPr/>
        </p:nvSpPr>
        <p:spPr>
          <a:xfrm>
            <a:off x="454979" y="1943277"/>
            <a:ext cx="3240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- Posición</a:t>
            </a:r>
          </a:p>
        </p:txBody>
      </p:sp>
      <p:pic>
        <p:nvPicPr>
          <p:cNvPr id="1026" name="Picture 2" descr="Vehículo eléctrico rápido coche con velocímetro Vista lateral de ángulo  bajo del coche acelerando con desenfoque de movimiento Do | Foto Premium">
            <a:extLst>
              <a:ext uri="{FF2B5EF4-FFF2-40B4-BE49-F238E27FC236}">
                <a16:creationId xmlns:a16="http://schemas.microsoft.com/office/drawing/2014/main" id="{45B8473A-1BCA-1CA3-4882-7D61632B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2" y="1877332"/>
            <a:ext cx="4121698" cy="2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2124</Words>
  <Application>Microsoft Office PowerPoint</Application>
  <PresentationFormat>Panorámica</PresentationFormat>
  <Paragraphs>265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JESUS ANTONIO ALVARADO HUAYHUAZ</cp:lastModifiedBy>
  <cp:revision>157</cp:revision>
  <dcterms:created xsi:type="dcterms:W3CDTF">2022-02-18T20:59:25Z</dcterms:created>
  <dcterms:modified xsi:type="dcterms:W3CDTF">2024-09-02T03:23:41Z</dcterms:modified>
</cp:coreProperties>
</file>