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1" r:id="rId5"/>
    <p:sldId id="258" r:id="rId6"/>
    <p:sldId id="264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" initials="M" lastIdx="1" clrIdx="0">
    <p:extLst>
      <p:ext uri="{19B8F6BF-5375-455C-9EA6-DF929625EA0E}">
        <p15:presenceInfo xmlns:p15="http://schemas.microsoft.com/office/powerpoint/2012/main" userId="Mik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0237-77F8-40E6-8853-549A0A6BE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D9872-1F2A-4F45-B3DE-C682021A4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FB816-9685-4360-88D8-B47A2CDD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64A-F059-4A0C-8CDB-DA4E1BD58A7E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D9B55-F790-48A1-B419-35012B279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E308-31D6-46AD-B829-95C10631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E7CD-F311-4CB0-B77C-7C5AC7D9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1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1961-17B9-4A7F-9BC4-2BC4D4AD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36B28-4BDB-442F-8024-BEA6ABBDF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57993-E1BB-4482-8A85-92B68A68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64A-F059-4A0C-8CDB-DA4E1BD58A7E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4BC80-81E7-4FEA-BC89-0D606918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D2A63-D970-4F3C-9F35-72A078ED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E7CD-F311-4CB0-B77C-7C5AC7D9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7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512B00-3A19-4DBA-B841-DBD7678995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67510-7774-4C4E-8ABB-A4139831B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C2163-0AD0-4D13-BC93-9613D775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64A-F059-4A0C-8CDB-DA4E1BD58A7E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84CD5-8EC4-4458-BC1D-CE2CCA79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7DDE2-EC03-4B10-A587-2F14AFA2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E7CD-F311-4CB0-B77C-7C5AC7D9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6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81E6-F2CF-4E8C-B910-9105B909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AE83D-0565-4210-BEA6-40083F2AD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3856A-3C91-4BF8-A434-142A3A53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64A-F059-4A0C-8CDB-DA4E1BD58A7E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73A37-F47A-435F-82BE-6E4A0F48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3D77D-E97C-4E79-82FE-44053C09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E7CD-F311-4CB0-B77C-7C5AC7D9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0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338E0-D452-410A-AD2A-D9F517866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82123-CABE-40D8-B768-7163EE0D1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F1487-9F9A-4EA7-871D-831D718C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64A-F059-4A0C-8CDB-DA4E1BD58A7E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D75AA-0514-4623-B1FC-79821F49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3632C-DDEF-4F2D-9D0B-0CAE1A83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E7CD-F311-4CB0-B77C-7C5AC7D9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5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5CE9-BC88-4D43-9A62-BF88BFE4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9FCE-72A3-49B1-ADB2-023348E8A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24414-0FF0-4DFB-A987-0D5174AEC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988E0-80C5-4E7C-95DE-2E997BC4C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64A-F059-4A0C-8CDB-DA4E1BD58A7E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C77C8-E843-4E23-ACDD-DE8FDEF1B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6E045-F37A-4BAC-B8C9-3DED1507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E7CD-F311-4CB0-B77C-7C5AC7D9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6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33E0-6FBA-4341-AEB0-27576D50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64A37-18BD-417E-98FB-A9378F6A2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33F9F-29FF-4CD6-BC9B-E7072A695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5DC13-052E-4536-A0B2-989F6061F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8E143-08D0-42B1-B44B-A6AA14A50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60CED-E43B-40FF-B8C7-13962681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64A-F059-4A0C-8CDB-DA4E1BD58A7E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E71C0-AA0D-47D2-A591-D446B6C9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2E74D-1FF6-4658-9A92-30A661DC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E7CD-F311-4CB0-B77C-7C5AC7D9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8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F74B-0006-426C-A5D2-67595CCF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E9526-E926-4421-B92A-7FE89F16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64A-F059-4A0C-8CDB-DA4E1BD58A7E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A42ADC-CDF3-4B23-B6BE-8C5CD269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759C1-DBB3-4EFF-B335-C26ABE25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E7CD-F311-4CB0-B77C-7C5AC7D9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8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CC2E2-D9AB-413D-9892-69F5AF17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64A-F059-4A0C-8CDB-DA4E1BD58A7E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2F655-9B4E-4795-BB66-0F34CDD6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7EA1D-A805-4FF6-AD21-05955979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E7CD-F311-4CB0-B77C-7C5AC7D9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6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1B21-C7F2-4A17-B544-691367EF6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B649-B1F1-43BB-8736-B0706205F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C5A0A-2950-4232-8C59-C41CA2309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A0BD6-B740-469D-AE26-4A2A1C05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64A-F059-4A0C-8CDB-DA4E1BD58A7E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938C1-83E0-422A-AEC5-C63B2961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28158-AF6A-448B-9896-5130EE69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E7CD-F311-4CB0-B77C-7C5AC7D9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9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5891-9ADC-4A66-A497-84176CE6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E4FED0-4047-4B33-BDA8-87F747391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5AEB5-D13F-442E-A60F-59A3D2B01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7F867-942F-4424-83EE-AB17B7E9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64A-F059-4A0C-8CDB-DA4E1BD58A7E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19D8B-E289-4ABA-8046-B3FE1D2B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3AC0F-B99B-4D75-B068-F6094451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E7CD-F311-4CB0-B77C-7C5AC7D9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1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CFBA08-703C-44F0-B199-9674780E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1371C-384D-48FB-AE78-717BE35C8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4301A-1854-47FD-8F8E-BC2760450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4164A-F059-4A0C-8CDB-DA4E1BD58A7E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6C998-642C-474A-9610-3DFB7DF28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9EEBC-B743-4519-A942-893BBE5DD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4E7CD-F311-4CB0-B77C-7C5AC7D9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2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A540BA-31C8-45E0-8569-4F12DFBC1186}"/>
              </a:ext>
            </a:extLst>
          </p:cNvPr>
          <p:cNvSpPr/>
          <p:nvPr/>
        </p:nvSpPr>
        <p:spPr>
          <a:xfrm>
            <a:off x="1537855" y="2773779"/>
            <a:ext cx="8873836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Cholera and Water Safety: </a:t>
            </a:r>
          </a:p>
          <a:p>
            <a:pPr algn="ctr"/>
            <a:r>
              <a:rPr lang="en-US" sz="3200" b="1" dirty="0"/>
              <a:t>An Analysis of Bordering Countries in West Africa and Southeast Asia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8720BF-39F3-4499-92DC-2C645A9B2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424" y="4935983"/>
            <a:ext cx="3394723" cy="13019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C07318-2A34-4408-A9AE-DDC74328B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177" y="4448704"/>
            <a:ext cx="2952750" cy="2276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40724B-0C31-4924-8BD4-A858AA909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222" y="211205"/>
            <a:ext cx="2630055" cy="23397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AFD598-4787-4BE9-BF64-4AD87D0DF5FD}"/>
              </a:ext>
            </a:extLst>
          </p:cNvPr>
          <p:cNvSpPr txBox="1"/>
          <p:nvPr/>
        </p:nvSpPr>
        <p:spPr>
          <a:xfrm>
            <a:off x="0" y="6586679"/>
            <a:ext cx="2544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Images sourced from Wikipedia, 2018</a:t>
            </a:r>
          </a:p>
        </p:txBody>
      </p:sp>
    </p:spTree>
    <p:extLst>
      <p:ext uri="{BB962C8B-B14F-4D97-AF65-F5344CB8AC3E}">
        <p14:creationId xmlns:p14="http://schemas.microsoft.com/office/powerpoint/2010/main" val="65506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BB99-2624-4301-829B-AE15D2E5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C143C-73D1-4C4B-A82C-42F5AB974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dirty="0"/>
              <a:t>Using two sets of bordering countries (Myanmar and Thailand in SE Asia, and Niger and Nigeria in West Africa) investigate: </a:t>
            </a:r>
          </a:p>
          <a:p>
            <a:pPr marL="0" lvl="0" indent="0">
              <a:buNone/>
            </a:pPr>
            <a:endParaRPr lang="en-US" sz="2000" dirty="0"/>
          </a:p>
          <a:p>
            <a:pPr lvl="0"/>
            <a:r>
              <a:rPr lang="en-US" dirty="0"/>
              <a:t>Is there a correlation between Cholera rates between bordering countries?</a:t>
            </a:r>
          </a:p>
          <a:p>
            <a:pPr lvl="0"/>
            <a:r>
              <a:rPr lang="en-US" dirty="0"/>
              <a:t>Is there a correlation between water resources indicators and Cholera rates?</a:t>
            </a:r>
          </a:p>
          <a:p>
            <a:pPr marL="0" lvl="0" indent="0">
              <a:buNone/>
            </a:pPr>
            <a:endParaRPr lang="en-US" sz="2000" dirty="0"/>
          </a:p>
          <a:p>
            <a:pPr lvl="0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551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BB99-2624-4301-829B-AE15D2E5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CHOLERA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C143C-73D1-4C4B-A82C-42F5AB974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955" y="1243189"/>
            <a:ext cx="10515600" cy="894997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3200" dirty="0"/>
              <a:t>A bacterial disease causing severe diarrhea and dehydration, usually spread in water.</a:t>
            </a:r>
          </a:p>
          <a:p>
            <a:pPr marL="0" lvl="0" indent="0">
              <a:buNone/>
            </a:pPr>
            <a:endParaRPr lang="en-US" sz="2000" dirty="0"/>
          </a:p>
          <a:p>
            <a:pPr lvl="0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D6D40-A98B-46F6-AF70-C0E3D8E2A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603" y="2649476"/>
            <a:ext cx="5400675" cy="3114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FF5920-C899-4DE7-8F93-762E77BED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89" y="2247124"/>
            <a:ext cx="5932999" cy="44056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B5E4B9-A209-42B6-8657-9265BF25E14C}"/>
              </a:ext>
            </a:extLst>
          </p:cNvPr>
          <p:cNvSpPr txBox="1"/>
          <p:nvPr/>
        </p:nvSpPr>
        <p:spPr>
          <a:xfrm>
            <a:off x="1755" y="6510568"/>
            <a:ext cx="2559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Source: Google Images</a:t>
            </a:r>
          </a:p>
        </p:txBody>
      </p:sp>
    </p:spTree>
    <p:extLst>
      <p:ext uri="{BB962C8B-B14F-4D97-AF65-F5344CB8AC3E}">
        <p14:creationId xmlns:p14="http://schemas.microsoft.com/office/powerpoint/2010/main" val="412053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760001-B95B-49D5-A02B-C969E3099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09" y="233362"/>
            <a:ext cx="5010150" cy="6391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16CB77-5AA2-496A-ABB1-D49EA725D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775" y="162341"/>
            <a:ext cx="5772058" cy="64305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7C7EC0-002D-40D8-991E-5CCD9CB11042}"/>
              </a:ext>
            </a:extLst>
          </p:cNvPr>
          <p:cNvSpPr txBox="1"/>
          <p:nvPr/>
        </p:nvSpPr>
        <p:spPr>
          <a:xfrm>
            <a:off x="1777291" y="1580225"/>
            <a:ext cx="254789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GDP: 405.1 billion USD</a:t>
            </a:r>
          </a:p>
          <a:p>
            <a:r>
              <a:rPr lang="en-US" dirty="0"/>
              <a:t>Pop: 20.6 million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3FE108-85EF-4627-B796-767D662910F6}"/>
              </a:ext>
            </a:extLst>
          </p:cNvPr>
          <p:cNvSpPr txBox="1"/>
          <p:nvPr/>
        </p:nvSpPr>
        <p:spPr>
          <a:xfrm>
            <a:off x="1537317" y="3752635"/>
            <a:ext cx="254789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GDP: 7.5 billion USD</a:t>
            </a:r>
          </a:p>
          <a:p>
            <a:r>
              <a:rPr lang="en-US" dirty="0"/>
              <a:t>Pop: 186 million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95A249-DE8D-4D04-AA9F-78BB71E580AF}"/>
              </a:ext>
            </a:extLst>
          </p:cNvPr>
          <p:cNvSpPr txBox="1"/>
          <p:nvPr/>
        </p:nvSpPr>
        <p:spPr>
          <a:xfrm>
            <a:off x="5980591" y="1748899"/>
            <a:ext cx="254789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GDP: 67.4 billion USD</a:t>
            </a:r>
          </a:p>
          <a:p>
            <a:r>
              <a:rPr lang="en-US" dirty="0"/>
              <a:t>Pop: 53 million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EFEDA-A200-4A6E-9B9C-791DE9A6F91C}"/>
              </a:ext>
            </a:extLst>
          </p:cNvPr>
          <p:cNvSpPr txBox="1"/>
          <p:nvPr/>
        </p:nvSpPr>
        <p:spPr>
          <a:xfrm>
            <a:off x="7806431" y="4363454"/>
            <a:ext cx="254789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GDP: 406.8 billion USD</a:t>
            </a:r>
          </a:p>
          <a:p>
            <a:r>
              <a:rPr lang="en-US" dirty="0"/>
              <a:t>Pop: 69 million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FCDF37-ECAF-4608-BA4B-A7818E212972}"/>
              </a:ext>
            </a:extLst>
          </p:cNvPr>
          <p:cNvSpPr txBox="1"/>
          <p:nvPr/>
        </p:nvSpPr>
        <p:spPr>
          <a:xfrm>
            <a:off x="301841" y="115410"/>
            <a:ext cx="8342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DEMOGRAPHICS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2BCBA2-E745-4449-A7B0-A35C33AD94D8}"/>
              </a:ext>
            </a:extLst>
          </p:cNvPr>
          <p:cNvSpPr txBox="1"/>
          <p:nvPr/>
        </p:nvSpPr>
        <p:spPr>
          <a:xfrm>
            <a:off x="1755" y="6510568"/>
            <a:ext cx="3907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Demographics represent 2016 data.</a:t>
            </a:r>
          </a:p>
        </p:txBody>
      </p:sp>
    </p:spTree>
    <p:extLst>
      <p:ext uri="{BB962C8B-B14F-4D97-AF65-F5344CB8AC3E}">
        <p14:creationId xmlns:p14="http://schemas.microsoft.com/office/powerpoint/2010/main" val="157870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4993-A4AF-4BA3-AEB2-6569596B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7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880EC-A687-43E0-A39C-4A63DAB24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072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900" dirty="0"/>
              <a:t>DATA RETRIEVAL PROCESS:</a:t>
            </a:r>
          </a:p>
          <a:p>
            <a:r>
              <a:rPr lang="en-US" dirty="0"/>
              <a:t>Pulled water safety indicators from the Food and Agricultural Organization of the United Nations (FAO)</a:t>
            </a:r>
          </a:p>
          <a:p>
            <a:r>
              <a:rPr lang="en-US" dirty="0"/>
              <a:t>Pulled Cholera data from the World Health Organization (WHO)</a:t>
            </a:r>
          </a:p>
          <a:p>
            <a:r>
              <a:rPr lang="en-US" dirty="0"/>
              <a:t>CSVs were used for storing initial raw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900" dirty="0"/>
              <a:t>DATA CLEANING:</a:t>
            </a:r>
          </a:p>
          <a:p>
            <a:r>
              <a:rPr lang="en-US" dirty="0"/>
              <a:t>Utilized pandas to clean, filter and merge data for generating tables</a:t>
            </a:r>
          </a:p>
          <a:p>
            <a:r>
              <a:rPr lang="en-US" dirty="0"/>
              <a:t>Matplotlib was used for visualizations</a:t>
            </a:r>
          </a:p>
          <a:p>
            <a:r>
              <a:rPr lang="en-US" dirty="0"/>
              <a:t>Excel initially used to perform regression analysis comparing four target countries to global data</a:t>
            </a:r>
          </a:p>
        </p:txBody>
      </p:sp>
    </p:spTree>
    <p:extLst>
      <p:ext uri="{BB962C8B-B14F-4D97-AF65-F5344CB8AC3E}">
        <p14:creationId xmlns:p14="http://schemas.microsoft.com/office/powerpoint/2010/main" val="2382589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4993-A4AF-4BA3-AEB2-6569596B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7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RESULTS – CHOLERA CASES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1F4BEF-22AD-4F9C-804D-35A8609C888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447" y="1407020"/>
            <a:ext cx="5824728" cy="39593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298DC5-8E14-4813-90A2-D10C4AE92532}"/>
              </a:ext>
            </a:extLst>
          </p:cNvPr>
          <p:cNvSpPr txBox="1"/>
          <p:nvPr/>
        </p:nvSpPr>
        <p:spPr>
          <a:xfrm>
            <a:off x="7063353" y="6365642"/>
            <a:ext cx="5824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0 values are for years with no available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930CA4-71A2-4CF4-B445-DB946C28616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2" y="1389264"/>
            <a:ext cx="5824728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9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4993-A4AF-4BA3-AEB2-6569596B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7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RESULTS – WATER RESOURCES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50E0FE-E6F5-4C44-95D7-6242F7E351D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2" t="7561" r="26118"/>
          <a:stretch/>
        </p:blipFill>
        <p:spPr>
          <a:xfrm>
            <a:off x="196430" y="1894613"/>
            <a:ext cx="5934571" cy="38879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939585-38F1-47FB-92AE-DFB71FD64FB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0" t="7560" r="24041"/>
          <a:stretch/>
        </p:blipFill>
        <p:spPr>
          <a:xfrm>
            <a:off x="6162235" y="1848990"/>
            <a:ext cx="5821708" cy="3887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F383F2-E2D0-4882-8A04-F354D7F5ED1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25" t="6989" b="63994"/>
          <a:stretch/>
        </p:blipFill>
        <p:spPr>
          <a:xfrm>
            <a:off x="2437645" y="5725554"/>
            <a:ext cx="1757437" cy="945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A406B1-03B1-480B-B709-843386A3F320}"/>
              </a:ext>
            </a:extLst>
          </p:cNvPr>
          <p:cNvSpPr txBox="1"/>
          <p:nvPr/>
        </p:nvSpPr>
        <p:spPr>
          <a:xfrm>
            <a:off x="844962" y="2123823"/>
            <a:ext cx="159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Nigeria/Niger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3FF744-BA50-49BC-A369-D51581205D8C}"/>
              </a:ext>
            </a:extLst>
          </p:cNvPr>
          <p:cNvSpPr txBox="1"/>
          <p:nvPr/>
        </p:nvSpPr>
        <p:spPr>
          <a:xfrm>
            <a:off x="6874049" y="1848990"/>
            <a:ext cx="207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Thailand/Myanmar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3A8B2A-8A21-44C3-92BD-0599C026616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2" t="7186" b="65828"/>
          <a:stretch/>
        </p:blipFill>
        <p:spPr>
          <a:xfrm>
            <a:off x="8262926" y="5758648"/>
            <a:ext cx="1559009" cy="87923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9C2CA6-D116-45FA-B085-F48554BBC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966" y="1105288"/>
            <a:ext cx="10515600" cy="894997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3200" dirty="0"/>
              <a:t>Access to clean drinking water / dependence on external water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9078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4993-A4AF-4BA3-AEB2-6569596B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7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RESULTS – REGRESSION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07C9C1-F985-4236-884F-2E9F39081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92" y="1239174"/>
            <a:ext cx="5760721" cy="3840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48EA4D-B643-44F9-B3B1-D6568FAC3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293" y="1239173"/>
            <a:ext cx="5760721" cy="3840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6A6336-2AF8-40A0-A78E-D1B97D1A6943}"/>
              </a:ext>
            </a:extLst>
          </p:cNvPr>
          <p:cNvSpPr txBox="1"/>
          <p:nvPr/>
        </p:nvSpPr>
        <p:spPr>
          <a:xfrm>
            <a:off x="7063353" y="6365642"/>
            <a:ext cx="477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Regression for 2016 data and all countries</a:t>
            </a:r>
          </a:p>
        </p:txBody>
      </p:sp>
    </p:spTree>
    <p:extLst>
      <p:ext uri="{BB962C8B-B14F-4D97-AF65-F5344CB8AC3E}">
        <p14:creationId xmlns:p14="http://schemas.microsoft.com/office/powerpoint/2010/main" val="26843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5304-66F0-411F-B8D8-DAFC246ED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41D6A0-BC2C-4D13-B734-94182532F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344" y="1541541"/>
            <a:ext cx="10515600" cy="4351338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/>
              <a:t>Bordering countries show Cholera rates similar to each other and see similar peaks in number of cases, but not necessarily in the same year. </a:t>
            </a:r>
          </a:p>
          <a:p>
            <a:pPr lvl="0"/>
            <a:r>
              <a:rPr lang="en-US" dirty="0"/>
              <a:t>Access to clean water tends to increase for each country over time, while dependence on water remains constant throughout.</a:t>
            </a:r>
          </a:p>
          <a:p>
            <a:pPr lvl="0"/>
            <a:r>
              <a:rPr lang="en-US" dirty="0"/>
              <a:t>Rates of Cholera tend to be independent from water resource indicators (within each country). 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/>
              <a:t>In addition, other categories beyond water resource indicators could also be available to help understand potential correlations to Cholera incidence rates.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26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342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RESEARCH QUESTIONS</vt:lpstr>
      <vt:lpstr>CHOLERA</vt:lpstr>
      <vt:lpstr>PowerPoint Presentation</vt:lpstr>
      <vt:lpstr>METHODOLOGY</vt:lpstr>
      <vt:lpstr>RESULTS – CHOLERA CASES </vt:lpstr>
      <vt:lpstr>RESULTS – WATER RESOURCES</vt:lpstr>
      <vt:lpstr>RESULTS – REGRESSION ANALYSIS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</dc:creator>
  <cp:lastModifiedBy>Mike</cp:lastModifiedBy>
  <cp:revision>43</cp:revision>
  <dcterms:created xsi:type="dcterms:W3CDTF">2018-10-06T17:57:37Z</dcterms:created>
  <dcterms:modified xsi:type="dcterms:W3CDTF">2018-10-10T22:47:39Z</dcterms:modified>
</cp:coreProperties>
</file>