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7" r:id="rId6"/>
    <p:sldId id="266" r:id="rId7"/>
    <p:sldId id="268" r:id="rId8"/>
    <p:sldId id="279" r:id="rId9"/>
    <p:sldId id="280" r:id="rId10"/>
    <p:sldId id="276" r:id="rId11"/>
    <p:sldId id="274" r:id="rId12"/>
    <p:sldId id="283" r:id="rId13"/>
    <p:sldId id="275" r:id="rId14"/>
    <p:sldId id="278"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54" d="100"/>
          <a:sy n="54" d="100"/>
        </p:scale>
        <p:origin x="67"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456B11-354B-42C3-8B9B-0648B052FD6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CC6E7E6-F968-4D3C-B106-9BBA81C5ADE1}">
      <dgm:prSet phldr="0"/>
      <dgm:spPr/>
      <dgm:t>
        <a:bodyPr/>
        <a:lstStyle/>
        <a:p>
          <a:pPr rtl="0"/>
          <a:r>
            <a:rPr lang="en-US" dirty="0">
              <a:latin typeface="Trebuchet MS" panose="020B0603020202020204"/>
            </a:rPr>
            <a:t> Data preparation</a:t>
          </a:r>
          <a:endParaRPr lang="en-US" dirty="0"/>
        </a:p>
      </dgm:t>
    </dgm:pt>
    <dgm:pt modelId="{977738D6-33ED-4485-BB5B-BA65EB3F62C7}" type="parTrans" cxnId="{68688547-3F3A-44F1-9E4E-469B9C4CC05E}">
      <dgm:prSet/>
      <dgm:spPr/>
      <dgm:t>
        <a:bodyPr/>
        <a:lstStyle/>
        <a:p>
          <a:endParaRPr lang="en-US"/>
        </a:p>
      </dgm:t>
    </dgm:pt>
    <dgm:pt modelId="{67CA5810-2AA9-417A-B3A6-947CBC22077C}" type="sibTrans" cxnId="{68688547-3F3A-44F1-9E4E-469B9C4CC05E}">
      <dgm:prSet/>
      <dgm:spPr/>
      <dgm:t>
        <a:bodyPr/>
        <a:lstStyle/>
        <a:p>
          <a:endParaRPr lang="en-US"/>
        </a:p>
      </dgm:t>
    </dgm:pt>
    <dgm:pt modelId="{D0A239F7-DCFE-4906-AEAC-3C12F64835F8}">
      <dgm:prSet/>
      <dgm:spPr/>
      <dgm:t>
        <a:bodyPr/>
        <a:lstStyle/>
        <a:p>
          <a:pPr rtl="0"/>
          <a:r>
            <a:rPr lang="en-US" dirty="0">
              <a:latin typeface="Trebuchet MS" panose="020B0603020202020204"/>
            </a:rPr>
            <a:t>Model building &amp; Training</a:t>
          </a:r>
          <a:endParaRPr lang="en-US" dirty="0"/>
        </a:p>
      </dgm:t>
    </dgm:pt>
    <dgm:pt modelId="{AF44348E-1B27-43E9-ABA1-9B776A1591CE}" type="parTrans" cxnId="{9A0E321E-05DA-4F91-BF22-418056BFF42C}">
      <dgm:prSet/>
      <dgm:spPr/>
      <dgm:t>
        <a:bodyPr/>
        <a:lstStyle/>
        <a:p>
          <a:endParaRPr lang="en-US"/>
        </a:p>
      </dgm:t>
    </dgm:pt>
    <dgm:pt modelId="{6BC7A9C7-9FE7-4335-BDEE-169F88639178}" type="sibTrans" cxnId="{9A0E321E-05DA-4F91-BF22-418056BFF42C}">
      <dgm:prSet/>
      <dgm:spPr/>
      <dgm:t>
        <a:bodyPr/>
        <a:lstStyle/>
        <a:p>
          <a:endParaRPr lang="en-US"/>
        </a:p>
      </dgm:t>
    </dgm:pt>
    <dgm:pt modelId="{309D410C-AE44-4091-8806-CB187CFF5B27}">
      <dgm:prSet phldr="0"/>
      <dgm:spPr/>
      <dgm:t>
        <a:bodyPr/>
        <a:lstStyle/>
        <a:p>
          <a:pPr rtl="0"/>
          <a:r>
            <a:rPr lang="en-US" dirty="0">
              <a:latin typeface="Trebuchet MS" panose="020B0603020202020204"/>
            </a:rPr>
            <a:t> Model evaluation</a:t>
          </a:r>
          <a:endParaRPr lang="en-US" dirty="0"/>
        </a:p>
      </dgm:t>
    </dgm:pt>
    <dgm:pt modelId="{C7D4BD56-912C-4B54-BA35-E17577EB5765}" type="parTrans" cxnId="{831553DF-C5F3-431A-8C35-F1EBDD688254}">
      <dgm:prSet/>
      <dgm:spPr/>
      <dgm:t>
        <a:bodyPr/>
        <a:lstStyle/>
        <a:p>
          <a:endParaRPr lang="en-US"/>
        </a:p>
      </dgm:t>
    </dgm:pt>
    <dgm:pt modelId="{84CF0A2B-6130-40FD-8FA6-C2196CF974B8}" type="sibTrans" cxnId="{831553DF-C5F3-431A-8C35-F1EBDD688254}">
      <dgm:prSet/>
      <dgm:spPr/>
      <dgm:t>
        <a:bodyPr/>
        <a:lstStyle/>
        <a:p>
          <a:endParaRPr lang="en-US"/>
        </a:p>
      </dgm:t>
    </dgm:pt>
    <dgm:pt modelId="{9050CDCD-C728-4E0A-9E66-484AF1CF9674}">
      <dgm:prSet/>
      <dgm:spPr/>
      <dgm:t>
        <a:bodyPr/>
        <a:lstStyle/>
        <a:p>
          <a:pPr rtl="0"/>
          <a:r>
            <a:rPr lang="en-US" dirty="0">
              <a:latin typeface="Trebuchet MS" panose="020B0603020202020204"/>
            </a:rPr>
            <a:t>Results &amp; Analysis</a:t>
          </a:r>
          <a:endParaRPr lang="en-US" dirty="0"/>
        </a:p>
      </dgm:t>
    </dgm:pt>
    <dgm:pt modelId="{511A5EF9-6692-42F2-A773-CF53A7057241}" type="parTrans" cxnId="{96AFBAEE-7F01-4304-A286-D0C26015E9EB}">
      <dgm:prSet/>
      <dgm:spPr/>
      <dgm:t>
        <a:bodyPr/>
        <a:lstStyle/>
        <a:p>
          <a:endParaRPr lang="en-US"/>
        </a:p>
      </dgm:t>
    </dgm:pt>
    <dgm:pt modelId="{15E5D793-3611-4846-AADB-2B167EE89170}" type="sibTrans" cxnId="{96AFBAEE-7F01-4304-A286-D0C26015E9EB}">
      <dgm:prSet/>
      <dgm:spPr/>
      <dgm:t>
        <a:bodyPr/>
        <a:lstStyle/>
        <a:p>
          <a:endParaRPr lang="en-US"/>
        </a:p>
      </dgm:t>
    </dgm:pt>
    <dgm:pt modelId="{CC4A4929-CA42-4CF2-96CE-E11941BB8F51}" type="pres">
      <dgm:prSet presAssocID="{9C456B11-354B-42C3-8B9B-0648B052FD60}" presName="outerComposite" presStyleCnt="0">
        <dgm:presLayoutVars>
          <dgm:chMax val="5"/>
          <dgm:dir/>
          <dgm:resizeHandles val="exact"/>
        </dgm:presLayoutVars>
      </dgm:prSet>
      <dgm:spPr/>
    </dgm:pt>
    <dgm:pt modelId="{A043F178-DDD4-4B18-81AA-03D28814AC50}" type="pres">
      <dgm:prSet presAssocID="{9C456B11-354B-42C3-8B9B-0648B052FD60}" presName="dummyMaxCanvas" presStyleCnt="0">
        <dgm:presLayoutVars/>
      </dgm:prSet>
      <dgm:spPr/>
    </dgm:pt>
    <dgm:pt modelId="{A30C38EF-BF62-43ED-9715-323B52603120}" type="pres">
      <dgm:prSet presAssocID="{9C456B11-354B-42C3-8B9B-0648B052FD60}" presName="FourNodes_1" presStyleLbl="node1" presStyleIdx="0" presStyleCnt="4">
        <dgm:presLayoutVars>
          <dgm:bulletEnabled val="1"/>
        </dgm:presLayoutVars>
      </dgm:prSet>
      <dgm:spPr/>
    </dgm:pt>
    <dgm:pt modelId="{C9622160-525A-4A02-9743-6AA61FB8F9FF}" type="pres">
      <dgm:prSet presAssocID="{9C456B11-354B-42C3-8B9B-0648B052FD60}" presName="FourNodes_2" presStyleLbl="node1" presStyleIdx="1" presStyleCnt="4">
        <dgm:presLayoutVars>
          <dgm:bulletEnabled val="1"/>
        </dgm:presLayoutVars>
      </dgm:prSet>
      <dgm:spPr/>
    </dgm:pt>
    <dgm:pt modelId="{425CDE7A-39CB-4F5D-9602-C5F2F7A88BAE}" type="pres">
      <dgm:prSet presAssocID="{9C456B11-354B-42C3-8B9B-0648B052FD60}" presName="FourNodes_3" presStyleLbl="node1" presStyleIdx="2" presStyleCnt="4">
        <dgm:presLayoutVars>
          <dgm:bulletEnabled val="1"/>
        </dgm:presLayoutVars>
      </dgm:prSet>
      <dgm:spPr/>
    </dgm:pt>
    <dgm:pt modelId="{2BB323A5-1EF3-4194-B283-0BD69C722B22}" type="pres">
      <dgm:prSet presAssocID="{9C456B11-354B-42C3-8B9B-0648B052FD60}" presName="FourNodes_4" presStyleLbl="node1" presStyleIdx="3" presStyleCnt="4">
        <dgm:presLayoutVars>
          <dgm:bulletEnabled val="1"/>
        </dgm:presLayoutVars>
      </dgm:prSet>
      <dgm:spPr/>
    </dgm:pt>
    <dgm:pt modelId="{CAC72357-BBE2-48AC-941E-F5E51F0C1E06}" type="pres">
      <dgm:prSet presAssocID="{9C456B11-354B-42C3-8B9B-0648B052FD60}" presName="FourConn_1-2" presStyleLbl="fgAccFollowNode1" presStyleIdx="0" presStyleCnt="3">
        <dgm:presLayoutVars>
          <dgm:bulletEnabled val="1"/>
        </dgm:presLayoutVars>
      </dgm:prSet>
      <dgm:spPr/>
    </dgm:pt>
    <dgm:pt modelId="{440FE9E4-6165-4F76-BF9D-12BC98A272C2}" type="pres">
      <dgm:prSet presAssocID="{9C456B11-354B-42C3-8B9B-0648B052FD60}" presName="FourConn_2-3" presStyleLbl="fgAccFollowNode1" presStyleIdx="1" presStyleCnt="3">
        <dgm:presLayoutVars>
          <dgm:bulletEnabled val="1"/>
        </dgm:presLayoutVars>
      </dgm:prSet>
      <dgm:spPr/>
    </dgm:pt>
    <dgm:pt modelId="{1B53388B-D270-4DAF-A5DB-2E216FC2CE19}" type="pres">
      <dgm:prSet presAssocID="{9C456B11-354B-42C3-8B9B-0648B052FD60}" presName="FourConn_3-4" presStyleLbl="fgAccFollowNode1" presStyleIdx="2" presStyleCnt="3">
        <dgm:presLayoutVars>
          <dgm:bulletEnabled val="1"/>
        </dgm:presLayoutVars>
      </dgm:prSet>
      <dgm:spPr/>
    </dgm:pt>
    <dgm:pt modelId="{18593623-FB3A-4CFF-9D14-AF341A656283}" type="pres">
      <dgm:prSet presAssocID="{9C456B11-354B-42C3-8B9B-0648B052FD60}" presName="FourNodes_1_text" presStyleLbl="node1" presStyleIdx="3" presStyleCnt="4">
        <dgm:presLayoutVars>
          <dgm:bulletEnabled val="1"/>
        </dgm:presLayoutVars>
      </dgm:prSet>
      <dgm:spPr/>
    </dgm:pt>
    <dgm:pt modelId="{0BC701FD-BA04-4C79-95EC-C2A3EF268073}" type="pres">
      <dgm:prSet presAssocID="{9C456B11-354B-42C3-8B9B-0648B052FD60}" presName="FourNodes_2_text" presStyleLbl="node1" presStyleIdx="3" presStyleCnt="4">
        <dgm:presLayoutVars>
          <dgm:bulletEnabled val="1"/>
        </dgm:presLayoutVars>
      </dgm:prSet>
      <dgm:spPr/>
    </dgm:pt>
    <dgm:pt modelId="{D4A9BF82-C2DA-4235-9631-4DE8155CB790}" type="pres">
      <dgm:prSet presAssocID="{9C456B11-354B-42C3-8B9B-0648B052FD60}" presName="FourNodes_3_text" presStyleLbl="node1" presStyleIdx="3" presStyleCnt="4">
        <dgm:presLayoutVars>
          <dgm:bulletEnabled val="1"/>
        </dgm:presLayoutVars>
      </dgm:prSet>
      <dgm:spPr/>
    </dgm:pt>
    <dgm:pt modelId="{10756A32-FB23-429E-9023-DDE8CBAAD83D}" type="pres">
      <dgm:prSet presAssocID="{9C456B11-354B-42C3-8B9B-0648B052FD60}" presName="FourNodes_4_text" presStyleLbl="node1" presStyleIdx="3" presStyleCnt="4">
        <dgm:presLayoutVars>
          <dgm:bulletEnabled val="1"/>
        </dgm:presLayoutVars>
      </dgm:prSet>
      <dgm:spPr/>
    </dgm:pt>
  </dgm:ptLst>
  <dgm:cxnLst>
    <dgm:cxn modelId="{99AD2116-4A1B-474D-8FF4-466AB21DD982}" type="presOf" srcId="{9050CDCD-C728-4E0A-9E66-484AF1CF9674}" destId="{2BB323A5-1EF3-4194-B283-0BD69C722B22}" srcOrd="0" destOrd="0" presId="urn:microsoft.com/office/officeart/2005/8/layout/vProcess5"/>
    <dgm:cxn modelId="{9A0E321E-05DA-4F91-BF22-418056BFF42C}" srcId="{9C456B11-354B-42C3-8B9B-0648B052FD60}" destId="{D0A239F7-DCFE-4906-AEAC-3C12F64835F8}" srcOrd="1" destOrd="0" parTransId="{AF44348E-1B27-43E9-ABA1-9B776A1591CE}" sibTransId="{6BC7A9C7-9FE7-4335-BDEE-169F88639178}"/>
    <dgm:cxn modelId="{0751FA1E-3920-49A0-8F09-7DD10000C092}" type="presOf" srcId="{8CC6E7E6-F968-4D3C-B106-9BBA81C5ADE1}" destId="{A30C38EF-BF62-43ED-9715-323B52603120}" srcOrd="0" destOrd="0" presId="urn:microsoft.com/office/officeart/2005/8/layout/vProcess5"/>
    <dgm:cxn modelId="{3D10FE40-A728-45CF-9033-1163FF4E3E02}" type="presOf" srcId="{84CF0A2B-6130-40FD-8FA6-C2196CF974B8}" destId="{1B53388B-D270-4DAF-A5DB-2E216FC2CE19}" srcOrd="0" destOrd="0" presId="urn:microsoft.com/office/officeart/2005/8/layout/vProcess5"/>
    <dgm:cxn modelId="{52723B62-58EA-4DC1-BF57-8ED2A4977D70}" type="presOf" srcId="{309D410C-AE44-4091-8806-CB187CFF5B27}" destId="{425CDE7A-39CB-4F5D-9602-C5F2F7A88BAE}" srcOrd="0" destOrd="0" presId="urn:microsoft.com/office/officeart/2005/8/layout/vProcess5"/>
    <dgm:cxn modelId="{68688547-3F3A-44F1-9E4E-469B9C4CC05E}" srcId="{9C456B11-354B-42C3-8B9B-0648B052FD60}" destId="{8CC6E7E6-F968-4D3C-B106-9BBA81C5ADE1}" srcOrd="0" destOrd="0" parTransId="{977738D6-33ED-4485-BB5B-BA65EB3F62C7}" sibTransId="{67CA5810-2AA9-417A-B3A6-947CBC22077C}"/>
    <dgm:cxn modelId="{C89D1674-B836-4AC1-B2C1-45A101286F1D}" type="presOf" srcId="{D0A239F7-DCFE-4906-AEAC-3C12F64835F8}" destId="{0BC701FD-BA04-4C79-95EC-C2A3EF268073}" srcOrd="1" destOrd="0" presId="urn:microsoft.com/office/officeart/2005/8/layout/vProcess5"/>
    <dgm:cxn modelId="{D6B2167F-CB53-4158-B1D4-7839EE58D298}" type="presOf" srcId="{8CC6E7E6-F968-4D3C-B106-9BBA81C5ADE1}" destId="{18593623-FB3A-4CFF-9D14-AF341A656283}" srcOrd="1" destOrd="0" presId="urn:microsoft.com/office/officeart/2005/8/layout/vProcess5"/>
    <dgm:cxn modelId="{FEFFC17F-B40D-4155-A5CD-E7AB0D30E052}" type="presOf" srcId="{9050CDCD-C728-4E0A-9E66-484AF1CF9674}" destId="{10756A32-FB23-429E-9023-DDE8CBAAD83D}" srcOrd="1" destOrd="0" presId="urn:microsoft.com/office/officeart/2005/8/layout/vProcess5"/>
    <dgm:cxn modelId="{21F66397-9908-4CA5-AB9E-3F6026A75073}" type="presOf" srcId="{6BC7A9C7-9FE7-4335-BDEE-169F88639178}" destId="{440FE9E4-6165-4F76-BF9D-12BC98A272C2}" srcOrd="0" destOrd="0" presId="urn:microsoft.com/office/officeart/2005/8/layout/vProcess5"/>
    <dgm:cxn modelId="{3611F3A8-27FA-4FDC-AE7A-F1DCADDA0D59}" type="presOf" srcId="{309D410C-AE44-4091-8806-CB187CFF5B27}" destId="{D4A9BF82-C2DA-4235-9631-4DE8155CB790}" srcOrd="1" destOrd="0" presId="urn:microsoft.com/office/officeart/2005/8/layout/vProcess5"/>
    <dgm:cxn modelId="{CB02F2AC-E22C-407E-AE6E-AA4AA850F183}" type="presOf" srcId="{D0A239F7-DCFE-4906-AEAC-3C12F64835F8}" destId="{C9622160-525A-4A02-9743-6AA61FB8F9FF}" srcOrd="0" destOrd="0" presId="urn:microsoft.com/office/officeart/2005/8/layout/vProcess5"/>
    <dgm:cxn modelId="{164D61B4-EAD8-4FD4-9357-AC4B9362C418}" type="presOf" srcId="{67CA5810-2AA9-417A-B3A6-947CBC22077C}" destId="{CAC72357-BBE2-48AC-941E-F5E51F0C1E06}" srcOrd="0" destOrd="0" presId="urn:microsoft.com/office/officeart/2005/8/layout/vProcess5"/>
    <dgm:cxn modelId="{F68964BC-E676-429E-AD4D-B281D60B4A5E}" type="presOf" srcId="{9C456B11-354B-42C3-8B9B-0648B052FD60}" destId="{CC4A4929-CA42-4CF2-96CE-E11941BB8F51}" srcOrd="0" destOrd="0" presId="urn:microsoft.com/office/officeart/2005/8/layout/vProcess5"/>
    <dgm:cxn modelId="{831553DF-C5F3-431A-8C35-F1EBDD688254}" srcId="{9C456B11-354B-42C3-8B9B-0648B052FD60}" destId="{309D410C-AE44-4091-8806-CB187CFF5B27}" srcOrd="2" destOrd="0" parTransId="{C7D4BD56-912C-4B54-BA35-E17577EB5765}" sibTransId="{84CF0A2B-6130-40FD-8FA6-C2196CF974B8}"/>
    <dgm:cxn modelId="{96AFBAEE-7F01-4304-A286-D0C26015E9EB}" srcId="{9C456B11-354B-42C3-8B9B-0648B052FD60}" destId="{9050CDCD-C728-4E0A-9E66-484AF1CF9674}" srcOrd="3" destOrd="0" parTransId="{511A5EF9-6692-42F2-A773-CF53A7057241}" sibTransId="{15E5D793-3611-4846-AADB-2B167EE89170}"/>
    <dgm:cxn modelId="{D1A8411F-E95A-429F-88E2-766D43B6C80D}" type="presParOf" srcId="{CC4A4929-CA42-4CF2-96CE-E11941BB8F51}" destId="{A043F178-DDD4-4B18-81AA-03D28814AC50}" srcOrd="0" destOrd="0" presId="urn:microsoft.com/office/officeart/2005/8/layout/vProcess5"/>
    <dgm:cxn modelId="{337BE7AF-5668-4971-A9B0-D433C5F1CFB6}" type="presParOf" srcId="{CC4A4929-CA42-4CF2-96CE-E11941BB8F51}" destId="{A30C38EF-BF62-43ED-9715-323B52603120}" srcOrd="1" destOrd="0" presId="urn:microsoft.com/office/officeart/2005/8/layout/vProcess5"/>
    <dgm:cxn modelId="{96594F97-F810-44CA-BD5E-20B05FBB552B}" type="presParOf" srcId="{CC4A4929-CA42-4CF2-96CE-E11941BB8F51}" destId="{C9622160-525A-4A02-9743-6AA61FB8F9FF}" srcOrd="2" destOrd="0" presId="urn:microsoft.com/office/officeart/2005/8/layout/vProcess5"/>
    <dgm:cxn modelId="{BAB92E34-27ED-47FC-88A3-D55929D7B383}" type="presParOf" srcId="{CC4A4929-CA42-4CF2-96CE-E11941BB8F51}" destId="{425CDE7A-39CB-4F5D-9602-C5F2F7A88BAE}" srcOrd="3" destOrd="0" presId="urn:microsoft.com/office/officeart/2005/8/layout/vProcess5"/>
    <dgm:cxn modelId="{92CF535C-C9D9-45BB-AB01-516AB2C6ED12}" type="presParOf" srcId="{CC4A4929-CA42-4CF2-96CE-E11941BB8F51}" destId="{2BB323A5-1EF3-4194-B283-0BD69C722B22}" srcOrd="4" destOrd="0" presId="urn:microsoft.com/office/officeart/2005/8/layout/vProcess5"/>
    <dgm:cxn modelId="{DB064C88-856F-4B64-B91F-F71AA03B4735}" type="presParOf" srcId="{CC4A4929-CA42-4CF2-96CE-E11941BB8F51}" destId="{CAC72357-BBE2-48AC-941E-F5E51F0C1E06}" srcOrd="5" destOrd="0" presId="urn:microsoft.com/office/officeart/2005/8/layout/vProcess5"/>
    <dgm:cxn modelId="{AD497937-C702-4092-98B5-BA20CDB51C16}" type="presParOf" srcId="{CC4A4929-CA42-4CF2-96CE-E11941BB8F51}" destId="{440FE9E4-6165-4F76-BF9D-12BC98A272C2}" srcOrd="6" destOrd="0" presId="urn:microsoft.com/office/officeart/2005/8/layout/vProcess5"/>
    <dgm:cxn modelId="{081C3374-CBD0-4B3F-BBF5-58C1DB6EE677}" type="presParOf" srcId="{CC4A4929-CA42-4CF2-96CE-E11941BB8F51}" destId="{1B53388B-D270-4DAF-A5DB-2E216FC2CE19}" srcOrd="7" destOrd="0" presId="urn:microsoft.com/office/officeart/2005/8/layout/vProcess5"/>
    <dgm:cxn modelId="{DC9FFE90-DC15-462F-8608-8C4E2217BF7D}" type="presParOf" srcId="{CC4A4929-CA42-4CF2-96CE-E11941BB8F51}" destId="{18593623-FB3A-4CFF-9D14-AF341A656283}" srcOrd="8" destOrd="0" presId="urn:microsoft.com/office/officeart/2005/8/layout/vProcess5"/>
    <dgm:cxn modelId="{BE88893A-F5FC-4A60-A5BC-A62337FCB3F3}" type="presParOf" srcId="{CC4A4929-CA42-4CF2-96CE-E11941BB8F51}" destId="{0BC701FD-BA04-4C79-95EC-C2A3EF268073}" srcOrd="9" destOrd="0" presId="urn:microsoft.com/office/officeart/2005/8/layout/vProcess5"/>
    <dgm:cxn modelId="{B2AC0951-F48B-46B5-84C1-65F4089B0AD8}" type="presParOf" srcId="{CC4A4929-CA42-4CF2-96CE-E11941BB8F51}" destId="{D4A9BF82-C2DA-4235-9631-4DE8155CB790}" srcOrd="10" destOrd="0" presId="urn:microsoft.com/office/officeart/2005/8/layout/vProcess5"/>
    <dgm:cxn modelId="{4A83D5DC-7B36-465F-A3F0-61FCB5AB17CD}" type="presParOf" srcId="{CC4A4929-CA42-4CF2-96CE-E11941BB8F51}" destId="{10756A32-FB23-429E-9023-DDE8CBAAD83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C38EF-BF62-43ED-9715-323B52603120}">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latin typeface="Trebuchet MS" panose="020B0603020202020204"/>
            </a:rPr>
            <a:t> Data preparation</a:t>
          </a:r>
          <a:endParaRPr lang="en-US" sz="4000" kern="1200" dirty="0"/>
        </a:p>
      </dsp:txBody>
      <dsp:txXfrm>
        <a:off x="26377" y="26377"/>
        <a:ext cx="6646626" cy="847812"/>
      </dsp:txXfrm>
    </dsp:sp>
    <dsp:sp modelId="{C9622160-525A-4A02-9743-6AA61FB8F9FF}">
      <dsp:nvSpPr>
        <dsp:cNvPr id="0" name=""/>
        <dsp:cNvSpPr/>
      </dsp:nvSpPr>
      <dsp:spPr>
        <a:xfrm>
          <a:off x="644414" y="1064305"/>
          <a:ext cx="7694506" cy="900566"/>
        </a:xfrm>
        <a:prstGeom prst="roundRect">
          <a:avLst>
            <a:gd name="adj" fmla="val 10000"/>
          </a:avLst>
        </a:prstGeom>
        <a:solidFill>
          <a:schemeClr val="accent2">
            <a:hueOff val="-477861"/>
            <a:satOff val="-11515"/>
            <a:lumOff val="-69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latin typeface="Trebuchet MS" panose="020B0603020202020204"/>
            </a:rPr>
            <a:t>Model building &amp; Training</a:t>
          </a:r>
          <a:endParaRPr lang="en-US" sz="4000" kern="1200" dirty="0"/>
        </a:p>
      </dsp:txBody>
      <dsp:txXfrm>
        <a:off x="670791" y="1090682"/>
        <a:ext cx="6411969" cy="847812"/>
      </dsp:txXfrm>
    </dsp:sp>
    <dsp:sp modelId="{425CDE7A-39CB-4F5D-9602-C5F2F7A88BAE}">
      <dsp:nvSpPr>
        <dsp:cNvPr id="0" name=""/>
        <dsp:cNvSpPr/>
      </dsp:nvSpPr>
      <dsp:spPr>
        <a:xfrm>
          <a:off x="1279211" y="2128610"/>
          <a:ext cx="7694506" cy="900566"/>
        </a:xfrm>
        <a:prstGeom prst="roundRect">
          <a:avLst>
            <a:gd name="adj" fmla="val 10000"/>
          </a:avLst>
        </a:prstGeom>
        <a:solidFill>
          <a:schemeClr val="accent2">
            <a:hueOff val="-955721"/>
            <a:satOff val="-23029"/>
            <a:lumOff val="-138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latin typeface="Trebuchet MS" panose="020B0603020202020204"/>
            </a:rPr>
            <a:t> Model evaluation</a:t>
          </a:r>
          <a:endParaRPr lang="en-US" sz="4000" kern="1200" dirty="0"/>
        </a:p>
      </dsp:txBody>
      <dsp:txXfrm>
        <a:off x="1305588" y="2154987"/>
        <a:ext cx="6421587" cy="847812"/>
      </dsp:txXfrm>
    </dsp:sp>
    <dsp:sp modelId="{2BB323A5-1EF3-4194-B283-0BD69C722B22}">
      <dsp:nvSpPr>
        <dsp:cNvPr id="0" name=""/>
        <dsp:cNvSpPr/>
      </dsp:nvSpPr>
      <dsp:spPr>
        <a:xfrm>
          <a:off x="1923626" y="3192915"/>
          <a:ext cx="7694506" cy="900566"/>
        </a:xfrm>
        <a:prstGeom prst="roundRect">
          <a:avLst>
            <a:gd name="adj" fmla="val 10000"/>
          </a:avLst>
        </a:prstGeom>
        <a:solidFill>
          <a:schemeClr val="accent2">
            <a:hueOff val="-1433582"/>
            <a:satOff val="-34544"/>
            <a:lumOff val="-207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latin typeface="Trebuchet MS" panose="020B0603020202020204"/>
            </a:rPr>
            <a:t>Results &amp; Analysis</a:t>
          </a:r>
          <a:endParaRPr lang="en-US" sz="4000" kern="1200" dirty="0"/>
        </a:p>
      </dsp:txBody>
      <dsp:txXfrm>
        <a:off x="1950003" y="3219292"/>
        <a:ext cx="6411969" cy="847812"/>
      </dsp:txXfrm>
    </dsp:sp>
    <dsp:sp modelId="{CAC72357-BBE2-48AC-941E-F5E51F0C1E06}">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440FE9E4-6165-4F76-BF9D-12BC98A272C2}">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714735"/>
            <a:satOff val="-33626"/>
            <a:lumOff val="-2758"/>
            <a:alphaOff val="0"/>
          </a:schemeClr>
        </a:solidFill>
        <a:ln w="19050" cap="rnd" cmpd="sng" algn="ctr">
          <a:solidFill>
            <a:schemeClr val="accent2">
              <a:tint val="40000"/>
              <a:alpha val="90000"/>
              <a:hueOff val="-714735"/>
              <a:satOff val="-33626"/>
              <a:lumOff val="-2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1B53388B-D270-4DAF-A5DB-2E216FC2CE19}">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1429471"/>
            <a:satOff val="-67252"/>
            <a:lumOff val="-5516"/>
            <a:alphaOff val="0"/>
          </a:schemeClr>
        </a:solidFill>
        <a:ln w="19050" cap="rnd" cmpd="sng" algn="ctr">
          <a:solidFill>
            <a:schemeClr val="accent2">
              <a:tint val="40000"/>
              <a:alpha val="90000"/>
              <a:hueOff val="-1429471"/>
              <a:satOff val="-67252"/>
              <a:lumOff val="-55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88352-7F15-4CF2-97E6-E95F7A027AB0}" type="datetimeFigureOut">
              <a:rPr lang="fr-FR" smtClean="0"/>
              <a:t>02/02/2022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505CA-9D18-4055-B15C-381C8E8130EF}" type="slidenum">
              <a:rPr lang="fr-FR" smtClean="0"/>
              <a:t>‹N°›</a:t>
            </a:fld>
            <a:endParaRPr lang="fr-FR"/>
          </a:p>
        </p:txBody>
      </p:sp>
    </p:spTree>
    <p:extLst>
      <p:ext uri="{BB962C8B-B14F-4D97-AF65-F5344CB8AC3E}">
        <p14:creationId xmlns:p14="http://schemas.microsoft.com/office/powerpoint/2010/main" val="7158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8A92911-7538-423D-98DC-E39EAC668C2E}"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96146882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C7A4FE1-427B-4222-8A13-5E767C91BCBE}"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96079362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B393CFE-1E11-4FB5-8FAD-0CDDD10E44A0}"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256443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4DC2954-3C47-48B0-BA81-1717A6A9D9BD}"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0957722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D456C84-E937-417D-A81F-E954E2A17479}"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239562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2B5FE7F-711C-4341-A0E8-8BF8F7CD84F9}"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73975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7255638-FB27-4A4D-8D79-EA3A123F9B39}"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5939465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E16E6D6-DA91-4C5F-9156-5542322A0E21}"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5378825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63BF99-49DF-4164-B63E-766403139573}"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23230398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E8D6DDA-DF69-4CD2-85B9-BFDFD6AEA432}" type="datetime1">
              <a:rPr lang="de-DE" smtClean="0"/>
              <a:t>02.02.2022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03252775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F751AB9-C3E4-464E-864C-03DA54313DB7}" type="datetime1">
              <a:rPr lang="de-DE" smtClean="0"/>
              <a:t>02.02.2022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82354019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38C341A-CC5F-420A-AEC5-31A74C188E3B}" type="datetime1">
              <a:rPr lang="de-DE" smtClean="0"/>
              <a:t>02.02.2022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6262848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C9C2319-BB1B-4F2A-81A1-3AE486CA0FB8}" type="datetime1">
              <a:rPr lang="de-DE" smtClean="0"/>
              <a:t>02.02.2022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5704332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7395C-77AE-42BD-94A8-047DC5F3B572}" type="datetime1">
              <a:rPr lang="de-DE" smtClean="0"/>
              <a:t>02.02.2022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1195925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0522AEC-4C3E-469F-BA30-6407CCE31698}" type="datetime1">
              <a:rPr lang="de-DE" smtClean="0"/>
              <a:t>02.02.2022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84004610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0D0400F-C8D4-4E77-86FE-93F4B19BADCF}" type="datetime1">
              <a:rPr lang="de-DE" smtClean="0"/>
              <a:t>02.02.2022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0858366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33FA4D-FA16-43CA-9743-3A2FCE212CFD}" type="datetime1">
              <a:rPr lang="de-DE" smtClean="0"/>
              <a:t>02.02.2022</a:t>
            </a:fld>
            <a:endParaRPr lang="de-D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6CCC6-2BE5-4E42-96A4-D1E8E81A3D8E}" type="slidenum">
              <a:rPr lang="de-DE" smtClean="0"/>
              <a:t>‹N°›</a:t>
            </a:fld>
            <a:endParaRPr lang="de-DE"/>
          </a:p>
        </p:txBody>
      </p:sp>
    </p:spTree>
    <p:extLst>
      <p:ext uri="{BB962C8B-B14F-4D97-AF65-F5344CB8AC3E}">
        <p14:creationId xmlns:p14="http://schemas.microsoft.com/office/powerpoint/2010/main" val="3516732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4400" b="1" dirty="0" err="1"/>
              <a:t>Deep</a:t>
            </a:r>
            <a:r>
              <a:rPr lang="fr-FR" sz="4400" b="1"/>
              <a:t> Learning for Business</a:t>
            </a:r>
            <a:br>
              <a:rPr lang="fr-FR" sz="4400" b="1" dirty="0"/>
            </a:br>
            <a:r>
              <a:rPr lang="fr-FR" sz="4400" b="1"/>
              <a:t>Final Group Project</a:t>
            </a:r>
            <a:endParaRPr lang="de-DE" sz="4400" b="1" err="1"/>
          </a:p>
        </p:txBody>
      </p:sp>
      <p:sp>
        <p:nvSpPr>
          <p:cNvPr id="3" name="Sous-titre 2"/>
          <p:cNvSpPr>
            <a:spLocks noGrp="1"/>
          </p:cNvSpPr>
          <p:nvPr>
            <p:ph type="subTitle" idx="1"/>
          </p:nvPr>
        </p:nvSpPr>
        <p:spPr>
          <a:xfrm>
            <a:off x="1507067" y="4050833"/>
            <a:ext cx="7766936" cy="1096899"/>
          </a:xfrm>
        </p:spPr>
        <p:txBody>
          <a:bodyPr>
            <a:normAutofit/>
          </a:bodyPr>
          <a:lstStyle/>
          <a:p>
            <a:r>
              <a:rPr lang="de-DE" sz="1200" dirty="0"/>
              <a:t>AGOSSOU Ines – FRITSCH Solène – KOUYATE Inès – MAVUA </a:t>
            </a:r>
            <a:r>
              <a:rPr lang="de-DE" sz="1200" dirty="0" err="1"/>
              <a:t>Nandy</a:t>
            </a:r>
            <a:r>
              <a:rPr lang="de-DE" sz="1200" dirty="0"/>
              <a:t> – PARIS Emma – VINCENOT Amandine</a:t>
            </a:r>
          </a:p>
        </p:txBody>
      </p:sp>
      <p:sp>
        <p:nvSpPr>
          <p:cNvPr id="10" name="Espace réservé du numéro de diapositive 9">
            <a:extLst>
              <a:ext uri="{FF2B5EF4-FFF2-40B4-BE49-F238E27FC236}">
                <a16:creationId xmlns:a16="http://schemas.microsoft.com/office/drawing/2014/main" id="{0889C7BD-9C4E-40F2-9562-21F0DBED3BDD}"/>
              </a:ext>
            </a:extLst>
          </p:cNvPr>
          <p:cNvSpPr>
            <a:spLocks noGrp="1"/>
          </p:cNvSpPr>
          <p:nvPr>
            <p:ph type="sldNum" sz="quarter" idx="12"/>
          </p:nvPr>
        </p:nvSpPr>
        <p:spPr/>
        <p:txBody>
          <a:bodyPr/>
          <a:lstStyle/>
          <a:p>
            <a:fld id="{27C6CCC6-2BE5-4E42-96A4-D1E8E81A3D8E}" type="slidenum">
              <a:rPr lang="de-DE" smtClean="0"/>
              <a:t>1</a:t>
            </a:fld>
            <a:endParaRPr lang="de-DE"/>
          </a:p>
        </p:txBody>
      </p:sp>
    </p:spTree>
    <p:extLst>
      <p:ext uri="{BB962C8B-B14F-4D97-AF65-F5344CB8AC3E}">
        <p14:creationId xmlns:p14="http://schemas.microsoft.com/office/powerpoint/2010/main" val="37840890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360794" y="1645920"/>
            <a:ext cx="10200525" cy="4585779"/>
          </a:xfrm>
        </p:spPr>
        <p:txBody>
          <a:bodyPr vert="horz" lIns="91440" tIns="45720" rIns="91440" bIns="45720" rtlCol="0" anchor="t">
            <a:noAutofit/>
          </a:bodyPr>
          <a:lstStyle/>
          <a:p>
            <a:pPr algn="just"/>
            <a:r>
              <a:rPr lang="en-US" sz="1600" dirty="0">
                <a:ea typeface="+mn-lt"/>
                <a:cs typeface="+mn-lt"/>
              </a:rPr>
              <a:t>In classification problems, the aim of the </a:t>
            </a:r>
            <a:r>
              <a:rPr lang="en-US" sz="1600" b="1" i="1" dirty="0">
                <a:solidFill>
                  <a:schemeClr val="accent6">
                    <a:lumMod val="60000"/>
                    <a:lumOff val="40000"/>
                  </a:schemeClr>
                </a:solidFill>
                <a:ea typeface="+mn-lt"/>
                <a:cs typeface="+mn-lt"/>
              </a:rPr>
              <a:t>Confusion matrix</a:t>
            </a:r>
            <a:r>
              <a:rPr lang="en-US" sz="1600" i="1" dirty="0">
                <a:solidFill>
                  <a:schemeClr val="accent6">
                    <a:lumMod val="60000"/>
                    <a:lumOff val="40000"/>
                  </a:schemeClr>
                </a:solidFill>
                <a:ea typeface="+mn-lt"/>
                <a:cs typeface="+mn-lt"/>
              </a:rPr>
              <a:t> </a:t>
            </a:r>
            <a:r>
              <a:rPr lang="en-US" sz="1600" dirty="0">
                <a:ea typeface="+mn-lt"/>
                <a:cs typeface="+mn-lt"/>
              </a:rPr>
              <a:t>is to measure the performance of a Machine Learning model by checking how often its predictions are accurate compared to reality. That is why we computed it and plotted it for both models.</a:t>
            </a:r>
            <a:endParaRPr lang="en-US" sz="1600" dirty="0"/>
          </a:p>
          <a:p>
            <a:pPr algn="just"/>
            <a:r>
              <a:rPr lang="en-US" sz="1600" dirty="0">
                <a:ea typeface="+mn-lt"/>
                <a:cs typeface="+mn-lt"/>
              </a:rPr>
              <a:t>We started by defining the Y and X axes, the titles, the data we wanted to have in each square (False Positive, False Negative, True Negative, True Positive) and then plotted the results.</a:t>
            </a:r>
            <a:endParaRPr lang="en-US" sz="1600" i="1" dirty="0">
              <a:ea typeface="+mn-lt"/>
              <a:cs typeface="+mn-lt"/>
            </a:endParaRPr>
          </a:p>
          <a:p>
            <a:pPr marL="0" indent="0" algn="just">
              <a:buNone/>
            </a:pPr>
            <a:endParaRPr lang="en-US" sz="1600" dirty="0">
              <a:ea typeface="+mn-lt"/>
              <a:cs typeface="+mn-lt"/>
            </a:endParaRPr>
          </a:p>
          <a:p>
            <a:pPr algn="just"/>
            <a:endParaRPr lang="en-US" sz="1600" dirty="0">
              <a:ea typeface="+mn-lt"/>
              <a:cs typeface="+mn-lt"/>
            </a:endParaRPr>
          </a:p>
          <a:p>
            <a:pPr algn="just"/>
            <a:endParaRPr lang="en-US" sz="1600" dirty="0">
              <a:ea typeface="+mn-lt"/>
              <a:cs typeface="+mn-lt"/>
            </a:endParaRP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a:xfrm>
            <a:off x="8590663" y="6041362"/>
            <a:ext cx="683339" cy="365125"/>
          </a:xfrm>
        </p:spPr>
        <p:txBody>
          <a:bodyPr>
            <a:normAutofit/>
          </a:bodyPr>
          <a:lstStyle/>
          <a:p>
            <a:pPr>
              <a:spcAft>
                <a:spcPts val="600"/>
              </a:spcAft>
            </a:pPr>
            <a:fld id="{27C6CCC6-2BE5-4E42-96A4-D1E8E81A3D8E}" type="slidenum">
              <a:rPr lang="de-DE" smtClean="0"/>
              <a:pPr>
                <a:spcAft>
                  <a:spcPts val="600"/>
                </a:spcAft>
              </a:pPr>
              <a:t>10</a:t>
            </a:fld>
            <a:endParaRPr lang="de-DE"/>
          </a:p>
        </p:txBody>
      </p:sp>
      <p:pic>
        <p:nvPicPr>
          <p:cNvPr id="5" name="Picture 5">
            <a:extLst>
              <a:ext uri="{FF2B5EF4-FFF2-40B4-BE49-F238E27FC236}">
                <a16:creationId xmlns:a16="http://schemas.microsoft.com/office/drawing/2014/main" id="{5932F74E-BC36-4DCF-A9C7-734F2D421E1E}"/>
              </a:ext>
            </a:extLst>
          </p:cNvPr>
          <p:cNvPicPr>
            <a:picLocks noChangeAspect="1"/>
          </p:cNvPicPr>
          <p:nvPr/>
        </p:nvPicPr>
        <p:blipFill>
          <a:blip r:embed="rId2"/>
          <a:stretch>
            <a:fillRect/>
          </a:stretch>
        </p:blipFill>
        <p:spPr>
          <a:xfrm>
            <a:off x="2894946" y="3429000"/>
            <a:ext cx="5476651" cy="2639606"/>
          </a:xfrm>
          <a:prstGeom prst="rect">
            <a:avLst/>
          </a:prstGeom>
        </p:spPr>
      </p:pic>
      <p:sp>
        <p:nvSpPr>
          <p:cNvPr id="7" name="Titre 1">
            <a:extLst>
              <a:ext uri="{FF2B5EF4-FFF2-40B4-BE49-F238E27FC236}">
                <a16:creationId xmlns:a16="http://schemas.microsoft.com/office/drawing/2014/main" id="{46754295-196A-43C2-879F-81D1DEBEAC24}"/>
              </a:ext>
            </a:extLst>
          </p:cNvPr>
          <p:cNvSpPr txBox="1">
            <a:spLocks/>
          </p:cNvSpPr>
          <p:nvPr/>
        </p:nvSpPr>
        <p:spPr>
          <a:xfrm>
            <a:off x="677334" y="62630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Model </a:t>
            </a:r>
            <a:r>
              <a:rPr lang="fr-FR" dirty="0" err="1"/>
              <a:t>evaluation</a:t>
            </a:r>
            <a:endParaRPr lang="fr-FR" dirty="0"/>
          </a:p>
        </p:txBody>
      </p:sp>
    </p:spTree>
    <p:extLst>
      <p:ext uri="{BB962C8B-B14F-4D97-AF65-F5344CB8AC3E}">
        <p14:creationId xmlns:p14="http://schemas.microsoft.com/office/powerpoint/2010/main" val="311299722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a:xfrm>
            <a:off x="8590663" y="6041362"/>
            <a:ext cx="683339" cy="365125"/>
          </a:xfrm>
        </p:spPr>
        <p:txBody>
          <a:bodyPr>
            <a:normAutofit/>
          </a:bodyPr>
          <a:lstStyle/>
          <a:p>
            <a:pPr>
              <a:spcAft>
                <a:spcPts val="600"/>
              </a:spcAft>
            </a:pPr>
            <a:fld id="{27C6CCC6-2BE5-4E42-96A4-D1E8E81A3D8E}" type="slidenum">
              <a:rPr lang="de-DE" smtClean="0"/>
              <a:pPr>
                <a:spcAft>
                  <a:spcPts val="600"/>
                </a:spcAft>
              </a:pPr>
              <a:t>11</a:t>
            </a:fld>
            <a:endParaRPr lang="de-DE"/>
          </a:p>
        </p:txBody>
      </p:sp>
      <p:sp>
        <p:nvSpPr>
          <p:cNvPr id="7" name="Titre 1">
            <a:extLst>
              <a:ext uri="{FF2B5EF4-FFF2-40B4-BE49-F238E27FC236}">
                <a16:creationId xmlns:a16="http://schemas.microsoft.com/office/drawing/2014/main" id="{46754295-196A-43C2-879F-81D1DEBEAC24}"/>
              </a:ext>
            </a:extLst>
          </p:cNvPr>
          <p:cNvSpPr txBox="1">
            <a:spLocks/>
          </p:cNvSpPr>
          <p:nvPr/>
        </p:nvSpPr>
        <p:spPr>
          <a:xfrm>
            <a:off x="677334" y="62630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err="1"/>
              <a:t>Results</a:t>
            </a:r>
            <a:r>
              <a:rPr lang="fr-FR" dirty="0"/>
              <a:t> and </a:t>
            </a:r>
            <a:r>
              <a:rPr lang="fr-FR" dirty="0" err="1"/>
              <a:t>Analysis</a:t>
            </a:r>
            <a:endParaRPr lang="fr-FR" dirty="0"/>
          </a:p>
        </p:txBody>
      </p:sp>
      <p:sp>
        <p:nvSpPr>
          <p:cNvPr id="10" name="Espace réservé du contenu 2">
            <a:extLst>
              <a:ext uri="{FF2B5EF4-FFF2-40B4-BE49-F238E27FC236}">
                <a16:creationId xmlns:a16="http://schemas.microsoft.com/office/drawing/2014/main" id="{DFB18D95-8757-4E7E-952B-AD8C99640156}"/>
              </a:ext>
            </a:extLst>
          </p:cNvPr>
          <p:cNvSpPr>
            <a:spLocks noGrp="1"/>
          </p:cNvSpPr>
          <p:nvPr>
            <p:ph sz="half" idx="1"/>
          </p:nvPr>
        </p:nvSpPr>
        <p:spPr>
          <a:xfrm>
            <a:off x="4062394" y="1751105"/>
            <a:ext cx="6873431" cy="1824365"/>
          </a:xfrm>
        </p:spPr>
        <p:txBody>
          <a:bodyPr vert="horz" lIns="91440" tIns="45720" rIns="91440" bIns="45720" rtlCol="0">
            <a:normAutofit fontScale="92500" lnSpcReduction="10000"/>
          </a:bodyPr>
          <a:lstStyle/>
          <a:p>
            <a:pPr>
              <a:lnSpc>
                <a:spcPct val="110000"/>
              </a:lnSpc>
            </a:pPr>
            <a:r>
              <a:rPr lang="en-US" sz="1400" b="1" u="sng" dirty="0">
                <a:solidFill>
                  <a:schemeClr val="accent6"/>
                </a:solidFill>
              </a:rPr>
              <a:t>MODEL 1</a:t>
            </a:r>
          </a:p>
          <a:p>
            <a:pPr lvl="1">
              <a:lnSpc>
                <a:spcPct val="110000"/>
              </a:lnSpc>
              <a:buFont typeface="Wingdings" panose="05000000000000000000" pitchFamily="2" charset="2"/>
              <a:buChar char="§"/>
            </a:pPr>
            <a:r>
              <a:rPr lang="en-US" sz="1200" i="1" dirty="0">
                <a:solidFill>
                  <a:schemeClr val="accent6">
                    <a:lumMod val="60000"/>
                    <a:lumOff val="40000"/>
                  </a:schemeClr>
                </a:solidFill>
              </a:rPr>
              <a:t>Accuracy:</a:t>
            </a:r>
            <a:r>
              <a:rPr lang="en-US" sz="1200" dirty="0"/>
              <a:t> Tweets correctly classified: 83.0%</a:t>
            </a:r>
          </a:p>
          <a:p>
            <a:pPr lvl="1">
              <a:lnSpc>
                <a:spcPct val="110000"/>
              </a:lnSpc>
              <a:buFont typeface="Wingdings" panose="05000000000000000000" pitchFamily="2" charset="2"/>
              <a:buChar char="§"/>
            </a:pPr>
            <a:r>
              <a:rPr lang="en-US" sz="1200" i="1" dirty="0">
                <a:solidFill>
                  <a:schemeClr val="accent6">
                    <a:lumMod val="60000"/>
                    <a:lumOff val="40000"/>
                  </a:schemeClr>
                </a:solidFill>
              </a:rPr>
              <a:t>Recall or sensitivity:</a:t>
            </a:r>
            <a:r>
              <a:rPr lang="en-US" sz="1200" dirty="0"/>
              <a:t> Tweets predicted "related" that are truly "related" to the disaster: 52.0%</a:t>
            </a:r>
          </a:p>
          <a:p>
            <a:pPr lvl="1">
              <a:lnSpc>
                <a:spcPct val="110000"/>
              </a:lnSpc>
              <a:buFont typeface="Wingdings" panose="05000000000000000000" pitchFamily="2" charset="2"/>
              <a:buChar char="§"/>
            </a:pPr>
            <a:r>
              <a:rPr lang="en-US" sz="1200" i="1" dirty="0">
                <a:solidFill>
                  <a:schemeClr val="accent6">
                    <a:lumMod val="60000"/>
                    <a:lumOff val="40000"/>
                  </a:schemeClr>
                </a:solidFill>
              </a:rPr>
              <a:t>Specificity: </a:t>
            </a:r>
            <a:r>
              <a:rPr lang="en-US" sz="1200" dirty="0"/>
              <a:t>Tweets predicted "not related" that are truly "not related" to the disaster: 93.0%</a:t>
            </a:r>
          </a:p>
          <a:p>
            <a:pPr lvl="1">
              <a:lnSpc>
                <a:spcPct val="110000"/>
              </a:lnSpc>
              <a:buFont typeface="Wingdings" panose="05000000000000000000" pitchFamily="2" charset="2"/>
              <a:buChar char="§"/>
            </a:pPr>
            <a:r>
              <a:rPr lang="en-US" sz="1200" i="1" dirty="0">
                <a:solidFill>
                  <a:schemeClr val="accent6">
                    <a:lumMod val="60000"/>
                    <a:lumOff val="40000"/>
                  </a:schemeClr>
                </a:solidFill>
              </a:rPr>
              <a:t>Precision:</a:t>
            </a:r>
            <a:r>
              <a:rPr lang="en-US" sz="1200" dirty="0"/>
              <a:t> Tweets truly "related" to the disaster that were correctly predicted: 70.0%</a:t>
            </a:r>
          </a:p>
          <a:p>
            <a:pPr lvl="1">
              <a:lnSpc>
                <a:spcPct val="110000"/>
              </a:lnSpc>
              <a:buFont typeface="Wingdings" panose="05000000000000000000" pitchFamily="2" charset="2"/>
              <a:buChar char="§"/>
            </a:pPr>
            <a:r>
              <a:rPr lang="en-US" sz="1200" i="1" dirty="0">
                <a:solidFill>
                  <a:schemeClr val="accent6">
                    <a:lumMod val="60000"/>
                    <a:lumOff val="40000"/>
                  </a:schemeClr>
                </a:solidFill>
              </a:rPr>
              <a:t>Negative predicted value:</a:t>
            </a:r>
            <a:r>
              <a:rPr lang="en-US" sz="1200" dirty="0"/>
              <a:t> Tweets truly "not related" that were correctly predicted: 86.0%</a:t>
            </a:r>
          </a:p>
        </p:txBody>
      </p:sp>
      <p:sp>
        <p:nvSpPr>
          <p:cNvPr id="11" name="Espace réservé du contenu 2">
            <a:extLst>
              <a:ext uri="{FF2B5EF4-FFF2-40B4-BE49-F238E27FC236}">
                <a16:creationId xmlns:a16="http://schemas.microsoft.com/office/drawing/2014/main" id="{82098482-F112-49A1-A643-17BDD98FA85B}"/>
              </a:ext>
            </a:extLst>
          </p:cNvPr>
          <p:cNvSpPr txBox="1">
            <a:spLocks/>
          </p:cNvSpPr>
          <p:nvPr/>
        </p:nvSpPr>
        <p:spPr>
          <a:xfrm>
            <a:off x="4062394" y="4218412"/>
            <a:ext cx="6873431" cy="182436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10000"/>
              </a:lnSpc>
            </a:pPr>
            <a:r>
              <a:rPr lang="en-US" sz="1400" b="1" u="sng" dirty="0">
                <a:solidFill>
                  <a:schemeClr val="accent6"/>
                </a:solidFill>
              </a:rPr>
              <a:t>MODEL 2</a:t>
            </a:r>
          </a:p>
          <a:p>
            <a:pPr lvl="1">
              <a:lnSpc>
                <a:spcPct val="110000"/>
              </a:lnSpc>
              <a:buFont typeface="Wingdings" panose="05000000000000000000" pitchFamily="2" charset="2"/>
              <a:buChar char="§"/>
            </a:pPr>
            <a:r>
              <a:rPr lang="en-US" sz="1200" i="1" dirty="0">
                <a:solidFill>
                  <a:schemeClr val="accent6">
                    <a:lumMod val="60000"/>
                    <a:lumOff val="40000"/>
                  </a:schemeClr>
                </a:solidFill>
              </a:rPr>
              <a:t>Accuracy:</a:t>
            </a:r>
            <a:r>
              <a:rPr lang="en-US" sz="1200" dirty="0"/>
              <a:t> Tweets correctly classified: 83.0%</a:t>
            </a:r>
          </a:p>
          <a:p>
            <a:pPr lvl="1">
              <a:lnSpc>
                <a:spcPct val="110000"/>
              </a:lnSpc>
              <a:buFont typeface="Wingdings" panose="05000000000000000000" pitchFamily="2" charset="2"/>
              <a:buChar char="§"/>
            </a:pPr>
            <a:r>
              <a:rPr lang="en-US" sz="1200" i="1" dirty="0">
                <a:solidFill>
                  <a:schemeClr val="accent6">
                    <a:lumMod val="60000"/>
                    <a:lumOff val="40000"/>
                  </a:schemeClr>
                </a:solidFill>
              </a:rPr>
              <a:t>Recall or sensitivity:</a:t>
            </a:r>
            <a:r>
              <a:rPr lang="en-US" sz="1200" dirty="0"/>
              <a:t> Tweets predicted "related" that are truly "related" to the disaster: 59.0%</a:t>
            </a:r>
          </a:p>
          <a:p>
            <a:pPr lvl="1">
              <a:lnSpc>
                <a:spcPct val="110000"/>
              </a:lnSpc>
              <a:buFont typeface="Wingdings" panose="05000000000000000000" pitchFamily="2" charset="2"/>
              <a:buChar char="§"/>
            </a:pPr>
            <a:r>
              <a:rPr lang="en-US" sz="1200" i="1" dirty="0">
                <a:solidFill>
                  <a:schemeClr val="accent6">
                    <a:lumMod val="60000"/>
                    <a:lumOff val="40000"/>
                  </a:schemeClr>
                </a:solidFill>
              </a:rPr>
              <a:t>Specificity:</a:t>
            </a:r>
            <a:r>
              <a:rPr lang="en-US" sz="1200" dirty="0"/>
              <a:t> Tweets predicted "not related" that are truly "not related" to the disaster: 91.0%</a:t>
            </a:r>
          </a:p>
          <a:p>
            <a:pPr lvl="1">
              <a:lnSpc>
                <a:spcPct val="110000"/>
              </a:lnSpc>
              <a:buFont typeface="Wingdings" panose="05000000000000000000" pitchFamily="2" charset="2"/>
              <a:buChar char="§"/>
            </a:pPr>
            <a:r>
              <a:rPr lang="en-US" sz="1200" i="1" dirty="0">
                <a:solidFill>
                  <a:schemeClr val="accent6">
                    <a:lumMod val="60000"/>
                    <a:lumOff val="40000"/>
                  </a:schemeClr>
                </a:solidFill>
              </a:rPr>
              <a:t>Precision: </a:t>
            </a:r>
            <a:r>
              <a:rPr lang="en-US" sz="1200" dirty="0"/>
              <a:t>Tweets truly "related" to the disaster that were correctly predicted: 66.0%</a:t>
            </a:r>
          </a:p>
          <a:p>
            <a:pPr lvl="1">
              <a:lnSpc>
                <a:spcPct val="110000"/>
              </a:lnSpc>
              <a:buFont typeface="Wingdings" panose="05000000000000000000" pitchFamily="2" charset="2"/>
              <a:buChar char="§"/>
            </a:pPr>
            <a:r>
              <a:rPr lang="en-US" sz="1200" i="1" dirty="0">
                <a:solidFill>
                  <a:schemeClr val="accent6">
                    <a:lumMod val="60000"/>
                    <a:lumOff val="40000"/>
                  </a:schemeClr>
                </a:solidFill>
              </a:rPr>
              <a:t>Negative predicted value: </a:t>
            </a:r>
            <a:r>
              <a:rPr lang="en-US" sz="1200" dirty="0"/>
              <a:t>Tweets truly "not related" that were correctly predicted: 88.0%</a:t>
            </a:r>
          </a:p>
        </p:txBody>
      </p:sp>
      <p:pic>
        <p:nvPicPr>
          <p:cNvPr id="13" name="Image 12">
            <a:extLst>
              <a:ext uri="{FF2B5EF4-FFF2-40B4-BE49-F238E27FC236}">
                <a16:creationId xmlns:a16="http://schemas.microsoft.com/office/drawing/2014/main" id="{47633765-E4F6-4BF2-B713-91920CA9C7D7}"/>
              </a:ext>
            </a:extLst>
          </p:cNvPr>
          <p:cNvPicPr>
            <a:picLocks noChangeAspect="1"/>
          </p:cNvPicPr>
          <p:nvPr/>
        </p:nvPicPr>
        <p:blipFill>
          <a:blip r:embed="rId2"/>
          <a:stretch>
            <a:fillRect/>
          </a:stretch>
        </p:blipFill>
        <p:spPr>
          <a:xfrm>
            <a:off x="677334" y="1751105"/>
            <a:ext cx="3144597" cy="2322790"/>
          </a:xfrm>
          <a:prstGeom prst="rect">
            <a:avLst/>
          </a:prstGeom>
        </p:spPr>
      </p:pic>
      <p:pic>
        <p:nvPicPr>
          <p:cNvPr id="15" name="Image 14">
            <a:extLst>
              <a:ext uri="{FF2B5EF4-FFF2-40B4-BE49-F238E27FC236}">
                <a16:creationId xmlns:a16="http://schemas.microsoft.com/office/drawing/2014/main" id="{1806273B-AACD-45CD-8F9A-38983C0C31CB}"/>
              </a:ext>
            </a:extLst>
          </p:cNvPr>
          <p:cNvPicPr>
            <a:picLocks noChangeAspect="1"/>
          </p:cNvPicPr>
          <p:nvPr/>
        </p:nvPicPr>
        <p:blipFill>
          <a:blip r:embed="rId3"/>
          <a:stretch>
            <a:fillRect/>
          </a:stretch>
        </p:blipFill>
        <p:spPr>
          <a:xfrm>
            <a:off x="697947" y="4218412"/>
            <a:ext cx="3123984" cy="2322790"/>
          </a:xfrm>
          <a:prstGeom prst="rect">
            <a:avLst/>
          </a:prstGeom>
        </p:spPr>
      </p:pic>
    </p:spTree>
    <p:extLst>
      <p:ext uri="{BB962C8B-B14F-4D97-AF65-F5344CB8AC3E}">
        <p14:creationId xmlns:p14="http://schemas.microsoft.com/office/powerpoint/2010/main" val="28886096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677334" y="1838326"/>
            <a:ext cx="8999234" cy="4691866"/>
          </a:xfrm>
        </p:spPr>
        <p:txBody>
          <a:bodyPr vert="horz" lIns="91440" tIns="45720" rIns="91440" bIns="45720" rtlCol="0" anchor="t">
            <a:normAutofit/>
          </a:bodyPr>
          <a:lstStyle/>
          <a:p>
            <a:pPr algn="just"/>
            <a:r>
              <a:rPr lang="en-US" sz="1600">
                <a:ea typeface="+mn-lt"/>
                <a:cs typeface="+mn-lt"/>
              </a:rPr>
              <a:t>We </a:t>
            </a:r>
            <a:r>
              <a:rPr lang="en-US" sz="1600" dirty="0">
                <a:ea typeface="+mn-lt"/>
                <a:cs typeface="+mn-lt"/>
              </a:rPr>
              <a:t>have a good accuracy for </a:t>
            </a:r>
            <a:r>
              <a:rPr lang="en-US" sz="1600">
                <a:ea typeface="+mn-lt"/>
                <a:cs typeface="+mn-lt"/>
              </a:rPr>
              <a:t>both models </a:t>
            </a:r>
            <a:r>
              <a:rPr lang="en-US" sz="1600" dirty="0">
                <a:ea typeface="+mn-lt"/>
                <a:cs typeface="+mn-lt"/>
              </a:rPr>
              <a:t>but we must be careful about overfitting because the</a:t>
            </a:r>
            <a:r>
              <a:rPr lang="en-US" sz="1600" dirty="0">
                <a:ea typeface="+mn-lt"/>
                <a:cs typeface="+mn-lt"/>
                <a:sym typeface="Wingdings" panose="05000000000000000000" pitchFamily="2" charset="2"/>
              </a:rPr>
              <a:t> accuracy is 97% for train versus 83% for test. As</a:t>
            </a:r>
            <a:r>
              <a:rPr lang="en-US" sz="1600" dirty="0">
                <a:solidFill>
                  <a:srgbClr val="404040"/>
                </a:solidFill>
                <a:ea typeface="+mn-lt"/>
                <a:cs typeface="+mn-lt"/>
                <a:sym typeface="Wingdings" panose="05000000000000000000" pitchFamily="2" charset="2"/>
              </a:rPr>
              <a:t> our model was already great before we define hyperparameter, we cannot assure that the hyperparameter had an important impact on it. </a:t>
            </a:r>
            <a:endParaRPr lang="en-US" sz="1600" dirty="0">
              <a:solidFill>
                <a:srgbClr val="404040"/>
              </a:solidFill>
              <a:ea typeface="+mn-lt"/>
              <a:cs typeface="+mn-lt"/>
            </a:endParaRPr>
          </a:p>
          <a:p>
            <a:pPr algn="just"/>
            <a:r>
              <a:rPr lang="en-US" sz="1600" dirty="0">
                <a:ea typeface="+mn-lt"/>
                <a:cs typeface="+mn-lt"/>
              </a:rPr>
              <a:t>Both our models seem strong, they recognize not related tweets (93%, 10%), and even False Positive are lower than 10% (9%, 6%), which is great, especially since we had an imbalanced dataset: 81% of the tweets are not related to the disaster </a:t>
            </a:r>
            <a:r>
              <a:rPr lang="en-US" sz="1400" i="1" dirty="0">
                <a:ea typeface="+mn-lt"/>
                <a:cs typeface="+mn-lt"/>
              </a:rPr>
              <a:t>(Cf Slide 1)</a:t>
            </a:r>
            <a:r>
              <a:rPr lang="en-US" sz="1600" dirty="0">
                <a:ea typeface="+mn-lt"/>
                <a:cs typeface="+mn-lt"/>
              </a:rPr>
              <a:t>. It would be interesting having a train with a larger and balanced dataset… The objective would be a better train the models to identify disaster-related tweets </a:t>
            </a:r>
            <a:r>
              <a:rPr lang="en-US" sz="1400" i="1" dirty="0">
                <a:ea typeface="+mn-lt"/>
                <a:cs typeface="+mn-lt"/>
              </a:rPr>
              <a:t>(i.e. target = 1)</a:t>
            </a:r>
            <a:r>
              <a:rPr lang="en-US" sz="1600" dirty="0">
                <a:ea typeface="+mn-lt"/>
                <a:cs typeface="+mn-lt"/>
              </a:rPr>
              <a:t>.</a:t>
            </a:r>
          </a:p>
          <a:p>
            <a:pPr algn="just"/>
            <a:r>
              <a:rPr lang="en-US" sz="1600" dirty="0">
                <a:ea typeface="+mn-lt"/>
                <a:cs typeface="+mn-lt"/>
              </a:rPr>
              <a:t>The weaknesses of our models are predicting disaster-related tweets </a:t>
            </a:r>
            <a:r>
              <a:rPr lang="en-US" sz="1600" dirty="0">
                <a:ea typeface="+mn-lt"/>
                <a:cs typeface="+mn-lt"/>
                <a:sym typeface="Wingdings" panose="05000000000000000000" pitchFamily="2" charset="2"/>
              </a:rPr>
              <a:t> </a:t>
            </a:r>
            <a:r>
              <a:rPr lang="en-US" sz="1600" dirty="0">
                <a:ea typeface="+mn-lt"/>
                <a:cs typeface="+mn-lt"/>
              </a:rPr>
              <a:t>True Positive (52%, 59%)… This is quite negative since our goal was to recognize tweets related to the disaster… We really struggle to identify related tweets and make many errors </a:t>
            </a:r>
            <a:r>
              <a:rPr lang="en-US" sz="1600" dirty="0">
                <a:ea typeface="+mn-lt"/>
                <a:cs typeface="+mn-lt"/>
                <a:sym typeface="Wingdings" panose="05000000000000000000" pitchFamily="2" charset="2"/>
              </a:rPr>
              <a:t> </a:t>
            </a:r>
            <a:r>
              <a:rPr lang="en-US" sz="1600" dirty="0">
                <a:ea typeface="+mn-lt"/>
                <a:cs typeface="+mn-lt"/>
              </a:rPr>
              <a:t>False Negative (48%, 41%), even when trying to improve our model… That means our predictions excluded a lot of tweets that were related to the disaster.</a:t>
            </a:r>
          </a:p>
          <a:p>
            <a:pPr algn="just"/>
            <a:r>
              <a:rPr lang="en-US" sz="1600" dirty="0">
                <a:ea typeface="+mn-lt"/>
                <a:cs typeface="+mn-lt"/>
              </a:rPr>
              <a:t>A good model must be both sensitive and specific. Model 2 seems here to be quite better.</a:t>
            </a:r>
          </a:p>
          <a:p>
            <a:pPr algn="just"/>
            <a:endParaRPr lang="en-US" sz="1600" dirty="0"/>
          </a:p>
          <a:p>
            <a:pPr algn="just"/>
            <a:endParaRPr lang="en-US" sz="1600" dirty="0"/>
          </a:p>
          <a:p>
            <a:pPr algn="just"/>
            <a:endParaRPr lang="en-US" sz="1600" dirty="0"/>
          </a:p>
          <a:p>
            <a:pPr marL="0" indent="0" algn="ctr">
              <a:buNone/>
            </a:pPr>
            <a:endParaRPr lang="en-US" sz="1500" b="1" dirty="0"/>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p:txBody>
          <a:bodyPr/>
          <a:lstStyle/>
          <a:p>
            <a:fld id="{27C6CCC6-2BE5-4E42-96A4-D1E8E81A3D8E}" type="slidenum">
              <a:rPr lang="de-DE" smtClean="0"/>
              <a:t>12</a:t>
            </a:fld>
            <a:endParaRPr lang="de-DE"/>
          </a:p>
        </p:txBody>
      </p:sp>
      <p:sp>
        <p:nvSpPr>
          <p:cNvPr id="7" name="Titre 1">
            <a:extLst>
              <a:ext uri="{FF2B5EF4-FFF2-40B4-BE49-F238E27FC236}">
                <a16:creationId xmlns:a16="http://schemas.microsoft.com/office/drawing/2014/main" id="{02736451-4E43-4694-8FD9-40F5B9791D5F}"/>
              </a:ext>
            </a:extLst>
          </p:cNvPr>
          <p:cNvSpPr txBox="1">
            <a:spLocks/>
          </p:cNvSpPr>
          <p:nvPr/>
        </p:nvSpPr>
        <p:spPr>
          <a:xfrm>
            <a:off x="677334" y="62630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err="1"/>
              <a:t>Results</a:t>
            </a:r>
            <a:r>
              <a:rPr lang="fr-FR" dirty="0"/>
              <a:t> and </a:t>
            </a:r>
            <a:r>
              <a:rPr lang="fr-FR" dirty="0" err="1"/>
              <a:t>Analysis</a:t>
            </a:r>
            <a:endParaRPr lang="fr-FR" dirty="0"/>
          </a:p>
        </p:txBody>
      </p:sp>
    </p:spTree>
    <p:extLst>
      <p:ext uri="{BB962C8B-B14F-4D97-AF65-F5344CB8AC3E}">
        <p14:creationId xmlns:p14="http://schemas.microsoft.com/office/powerpoint/2010/main" val="358344913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B11147-C7C4-4BDF-81DE-77AE21B11A79}"/>
              </a:ext>
            </a:extLst>
          </p:cNvPr>
          <p:cNvSpPr>
            <a:spLocks noGrp="1"/>
          </p:cNvSpPr>
          <p:nvPr>
            <p:ph type="title"/>
          </p:nvPr>
        </p:nvSpPr>
        <p:spPr>
          <a:xfrm>
            <a:off x="1286933" y="609600"/>
            <a:ext cx="10197494" cy="1099457"/>
          </a:xfrm>
        </p:spPr>
        <p:txBody>
          <a:bodyPr>
            <a:normAutofit/>
          </a:bodyPr>
          <a:lstStyle/>
          <a:p>
            <a:r>
              <a:rPr lang="fr-FR" dirty="0"/>
              <a:t>Content </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a:xfrm>
            <a:off x="9894532" y="6182876"/>
            <a:ext cx="683339" cy="365125"/>
          </a:xfrm>
        </p:spPr>
        <p:txBody>
          <a:bodyPr>
            <a:normAutofit/>
          </a:bodyPr>
          <a:lstStyle/>
          <a:p>
            <a:pPr>
              <a:spcAft>
                <a:spcPts val="600"/>
              </a:spcAft>
            </a:pPr>
            <a:fld id="{27C6CCC6-2BE5-4E42-96A4-D1E8E81A3D8E}" type="slidenum">
              <a:rPr lang="de-DE" smtClean="0"/>
              <a:pPr>
                <a:spcAft>
                  <a:spcPts val="600"/>
                </a:spcAft>
              </a:pPr>
              <a:t>2</a:t>
            </a:fld>
            <a:endParaRPr lang="de-DE"/>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Espace réservé du contenu 2">
            <a:extLst>
              <a:ext uri="{FF2B5EF4-FFF2-40B4-BE49-F238E27FC236}">
                <a16:creationId xmlns:a16="http://schemas.microsoft.com/office/drawing/2014/main" id="{9EADA1BF-5511-4B22-A62C-6C8427F8611F}"/>
              </a:ext>
            </a:extLst>
          </p:cNvPr>
          <p:cNvGraphicFramePr>
            <a:graphicFrameLocks noGrp="1"/>
          </p:cNvGraphicFramePr>
          <p:nvPr>
            <p:ph idx="1"/>
            <p:extLst>
              <p:ext uri="{D42A27DB-BD31-4B8C-83A1-F6EECF244321}">
                <p14:modId xmlns:p14="http://schemas.microsoft.com/office/powerpoint/2010/main" val="153215577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4151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11147-C7C4-4BDF-81DE-77AE21B11A79}"/>
              </a:ext>
            </a:extLst>
          </p:cNvPr>
          <p:cNvSpPr>
            <a:spLocks noGrp="1"/>
          </p:cNvSpPr>
          <p:nvPr>
            <p:ph type="title"/>
          </p:nvPr>
        </p:nvSpPr>
        <p:spPr/>
        <p:txBody>
          <a:bodyPr/>
          <a:lstStyle/>
          <a:p>
            <a:r>
              <a:rPr lang="fr-FR" dirty="0"/>
              <a:t>Data </a:t>
            </a:r>
            <a:r>
              <a:rPr lang="fr-FR" err="1"/>
              <a:t>preparation</a:t>
            </a:r>
          </a:p>
        </p:txBody>
      </p:sp>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677334" y="1441721"/>
            <a:ext cx="4778586" cy="4599641"/>
          </a:xfrm>
        </p:spPr>
        <p:txBody>
          <a:bodyPr vert="horz" lIns="91440" tIns="45720" rIns="91440" bIns="45720" rtlCol="0" anchor="t">
            <a:normAutofit/>
          </a:bodyPr>
          <a:lstStyle/>
          <a:p>
            <a:pPr algn="just"/>
            <a:r>
              <a:rPr lang="en-US" sz="1400" b="1" u="sng" dirty="0">
                <a:solidFill>
                  <a:schemeClr val="accent6"/>
                </a:solidFill>
              </a:rPr>
              <a:t>IMPORT</a:t>
            </a:r>
          </a:p>
          <a:p>
            <a:pPr marL="0" indent="0" algn="just">
              <a:buNone/>
            </a:pPr>
            <a:r>
              <a:rPr lang="en-US" sz="1400" dirty="0"/>
              <a:t>We started by </a:t>
            </a:r>
            <a:r>
              <a:rPr lang="en-US" sz="1400" b="1" dirty="0"/>
              <a:t>importing the necessary modules as well as the dataset</a:t>
            </a:r>
            <a:r>
              <a:rPr lang="en-US" sz="1400" dirty="0"/>
              <a:t>. There are 11370 rows and 5 variables : id, keyword, location, text and target, but we only kept </a:t>
            </a:r>
            <a:r>
              <a:rPr lang="en-US" sz="1400" i="1" dirty="0">
                <a:solidFill>
                  <a:schemeClr val="accent6">
                    <a:lumMod val="60000"/>
                    <a:lumOff val="40000"/>
                  </a:schemeClr>
                </a:solidFill>
              </a:rPr>
              <a:t>text </a:t>
            </a:r>
            <a:r>
              <a:rPr lang="en-US" sz="1400" dirty="0"/>
              <a:t>and </a:t>
            </a:r>
            <a:r>
              <a:rPr lang="en-US" sz="1400" i="1" dirty="0">
                <a:solidFill>
                  <a:schemeClr val="accent6">
                    <a:lumMod val="60000"/>
                    <a:lumOff val="40000"/>
                  </a:schemeClr>
                </a:solidFill>
              </a:rPr>
              <a:t>target </a:t>
            </a:r>
            <a:r>
              <a:rPr lang="en-US" sz="1400" dirty="0"/>
              <a:t>to create our text classification models since they contain the main information. </a:t>
            </a:r>
          </a:p>
          <a:p>
            <a:pPr marL="0" indent="0" algn="just">
              <a:buNone/>
            </a:pPr>
            <a:r>
              <a:rPr lang="en-US" sz="1400" dirty="0"/>
              <a:t>However, the dataset is very imbalanced, 81% of the tweets are not related to the dataset and only 19% are.</a:t>
            </a:r>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p:txBody>
          <a:bodyPr/>
          <a:lstStyle/>
          <a:p>
            <a:fld id="{27C6CCC6-2BE5-4E42-96A4-D1E8E81A3D8E}" type="slidenum">
              <a:rPr lang="de-DE" smtClean="0"/>
              <a:t>3</a:t>
            </a:fld>
            <a:endParaRPr lang="de-DE"/>
          </a:p>
        </p:txBody>
      </p:sp>
      <p:pic>
        <p:nvPicPr>
          <p:cNvPr id="5" name="Picture 5" descr="Text&#10;&#10;Description automatically generated">
            <a:extLst>
              <a:ext uri="{FF2B5EF4-FFF2-40B4-BE49-F238E27FC236}">
                <a16:creationId xmlns:a16="http://schemas.microsoft.com/office/drawing/2014/main" id="{391BAEDC-7EBE-46D2-BD30-60A60CB066C7}"/>
              </a:ext>
            </a:extLst>
          </p:cNvPr>
          <p:cNvPicPr>
            <a:picLocks noChangeAspect="1"/>
          </p:cNvPicPr>
          <p:nvPr/>
        </p:nvPicPr>
        <p:blipFill>
          <a:blip r:embed="rId2"/>
          <a:stretch>
            <a:fillRect/>
          </a:stretch>
        </p:blipFill>
        <p:spPr>
          <a:xfrm>
            <a:off x="969992" y="3741541"/>
            <a:ext cx="4248893" cy="2571735"/>
          </a:xfrm>
          <a:prstGeom prst="rect">
            <a:avLst/>
          </a:prstGeom>
        </p:spPr>
      </p:pic>
      <p:sp>
        <p:nvSpPr>
          <p:cNvPr id="14" name="Espace réservé du contenu 2">
            <a:extLst>
              <a:ext uri="{FF2B5EF4-FFF2-40B4-BE49-F238E27FC236}">
                <a16:creationId xmlns:a16="http://schemas.microsoft.com/office/drawing/2014/main" id="{EEE7ED0D-F836-4BDA-AD9D-75B30A0C33C9}"/>
              </a:ext>
            </a:extLst>
          </p:cNvPr>
          <p:cNvSpPr txBox="1">
            <a:spLocks/>
          </p:cNvSpPr>
          <p:nvPr/>
        </p:nvSpPr>
        <p:spPr>
          <a:xfrm>
            <a:off x="6096000" y="1441721"/>
            <a:ext cx="4778586" cy="459964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u="sng" dirty="0">
                <a:solidFill>
                  <a:schemeClr val="accent6"/>
                </a:solidFill>
              </a:rPr>
              <a:t>CLEAN</a:t>
            </a:r>
          </a:p>
          <a:p>
            <a:pPr marL="0" indent="0" algn="just">
              <a:buNone/>
            </a:pPr>
            <a:r>
              <a:rPr lang="en-US" sz="1400" dirty="0"/>
              <a:t>The next step was to clean the data. First, we created functions that helped us remove emojis, URLs, digits, foreign characters, stop words and punctuation. Since we are doing a text classification, these are not useful, nor welcomed. We also removed the useless variables as stated before: id, keyword, and location.</a:t>
            </a:r>
          </a:p>
          <a:p>
            <a:pPr algn="just"/>
            <a:endParaRPr lang="en-US" sz="1400" dirty="0"/>
          </a:p>
          <a:p>
            <a:pPr algn="just"/>
            <a:endParaRPr lang="en-US" sz="1400" dirty="0"/>
          </a:p>
          <a:p>
            <a:pPr algn="just"/>
            <a:endParaRPr lang="en-US" sz="1400" dirty="0"/>
          </a:p>
          <a:p>
            <a:pPr algn="just"/>
            <a:endParaRPr lang="en-US" sz="1400" dirty="0"/>
          </a:p>
        </p:txBody>
      </p:sp>
      <p:pic>
        <p:nvPicPr>
          <p:cNvPr id="16" name="Image 15">
            <a:extLst>
              <a:ext uri="{FF2B5EF4-FFF2-40B4-BE49-F238E27FC236}">
                <a16:creationId xmlns:a16="http://schemas.microsoft.com/office/drawing/2014/main" id="{67FA998E-06A0-4651-AA8B-C7346479AC82}"/>
              </a:ext>
            </a:extLst>
          </p:cNvPr>
          <p:cNvPicPr>
            <a:picLocks noChangeAspect="1"/>
          </p:cNvPicPr>
          <p:nvPr/>
        </p:nvPicPr>
        <p:blipFill>
          <a:blip r:embed="rId3"/>
          <a:stretch>
            <a:fillRect/>
          </a:stretch>
        </p:blipFill>
        <p:spPr>
          <a:xfrm>
            <a:off x="6341966" y="4181234"/>
            <a:ext cx="4286653" cy="1492733"/>
          </a:xfrm>
          <a:prstGeom prst="rect">
            <a:avLst/>
          </a:prstGeom>
        </p:spPr>
      </p:pic>
    </p:spTree>
    <p:extLst>
      <p:ext uri="{BB962C8B-B14F-4D97-AF65-F5344CB8AC3E}">
        <p14:creationId xmlns:p14="http://schemas.microsoft.com/office/powerpoint/2010/main" val="302378653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11147-C7C4-4BDF-81DE-77AE21B11A79}"/>
              </a:ext>
            </a:extLst>
          </p:cNvPr>
          <p:cNvSpPr>
            <a:spLocks noGrp="1"/>
          </p:cNvSpPr>
          <p:nvPr>
            <p:ph type="title"/>
          </p:nvPr>
        </p:nvSpPr>
        <p:spPr/>
        <p:txBody>
          <a:bodyPr/>
          <a:lstStyle/>
          <a:p>
            <a:pPr lvl="0" rtl="0"/>
            <a:r>
              <a:rPr lang="en-US" dirty="0">
                <a:latin typeface="Trebuchet MS" panose="020B0603020202020204"/>
              </a:rPr>
              <a:t>Model building &amp; Training</a:t>
            </a:r>
            <a:endParaRPr lang="en-US" dirty="0"/>
          </a:p>
        </p:txBody>
      </p:sp>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677334" y="1398589"/>
            <a:ext cx="8999234" cy="5131603"/>
          </a:xfrm>
        </p:spPr>
        <p:txBody>
          <a:bodyPr vert="horz" lIns="91440" tIns="45720" rIns="91440" bIns="45720" rtlCol="0" anchor="t">
            <a:normAutofit/>
          </a:bodyPr>
          <a:lstStyle/>
          <a:p>
            <a:pPr marL="0" indent="0" algn="just">
              <a:buNone/>
            </a:pPr>
            <a:r>
              <a:rPr lang="en-US" sz="1500" b="1" u="sng" dirty="0">
                <a:solidFill>
                  <a:schemeClr val="accent6"/>
                </a:solidFill>
                <a:ea typeface="+mn-lt"/>
                <a:cs typeface="+mn-lt"/>
              </a:rPr>
              <a:t>CREATE THE TEST/TRAIN SETS</a:t>
            </a:r>
          </a:p>
          <a:p>
            <a:pPr algn="just"/>
            <a:r>
              <a:rPr lang="en-US" sz="1500" dirty="0">
                <a:ea typeface="+mn-lt"/>
                <a:cs typeface="+mn-lt"/>
              </a:rPr>
              <a:t>After cleaning the data, we created a train and a test sets using the 80/20 rule. We used the </a:t>
            </a:r>
            <a:r>
              <a:rPr lang="en-US" sz="1500" b="1" i="1" dirty="0">
                <a:solidFill>
                  <a:schemeClr val="accent6">
                    <a:lumMod val="60000"/>
                    <a:lumOff val="40000"/>
                  </a:schemeClr>
                </a:solidFill>
                <a:ea typeface="+mn-lt"/>
                <a:cs typeface="+mn-lt"/>
              </a:rPr>
              <a:t>copy() </a:t>
            </a:r>
            <a:r>
              <a:rPr lang="en-US" sz="1500" dirty="0">
                <a:ea typeface="+mn-lt"/>
                <a:cs typeface="+mn-lt"/>
              </a:rPr>
              <a:t>function to create them in order not to alter the original dataset when making changes in them. Before starting building the model, we made sure to keep the same proportions of the target variable as in the original dataset i.e., 81% of 0 (not related to the disaster) and 19% of 1 (related to the disaster). </a:t>
            </a:r>
          </a:p>
          <a:p>
            <a:pPr algn="just"/>
            <a:endParaRPr lang="en-US" sz="1500" dirty="0">
              <a:ea typeface="+mn-lt"/>
              <a:cs typeface="+mn-lt"/>
            </a:endParaRPr>
          </a:p>
          <a:p>
            <a:pPr algn="just"/>
            <a:endParaRPr lang="en-US" sz="1500" dirty="0">
              <a:ea typeface="+mn-lt"/>
              <a:cs typeface="+mn-lt"/>
            </a:endParaRPr>
          </a:p>
          <a:p>
            <a:pPr algn="just"/>
            <a:endParaRPr lang="en-US" sz="1500" dirty="0">
              <a:ea typeface="+mn-lt"/>
              <a:cs typeface="+mn-lt"/>
            </a:endParaRPr>
          </a:p>
          <a:p>
            <a:pPr algn="just"/>
            <a:endParaRPr lang="en-US" sz="1500" dirty="0">
              <a:ea typeface="+mn-lt"/>
              <a:cs typeface="+mn-lt"/>
            </a:endParaRPr>
          </a:p>
          <a:p>
            <a:pPr algn="just"/>
            <a:endParaRPr lang="en-US" sz="1500" dirty="0">
              <a:ea typeface="+mn-lt"/>
              <a:cs typeface="+mn-lt"/>
            </a:endParaRPr>
          </a:p>
          <a:p>
            <a:pPr marL="0" indent="0" algn="just">
              <a:buNone/>
            </a:pPr>
            <a:endParaRPr lang="en-US" sz="1500" dirty="0">
              <a:ea typeface="+mn-lt"/>
              <a:cs typeface="+mn-lt"/>
            </a:endParaRPr>
          </a:p>
          <a:p>
            <a:pPr algn="just"/>
            <a:r>
              <a:rPr lang="en-US" sz="1500" dirty="0">
                <a:ea typeface="+mn-lt"/>
                <a:cs typeface="+mn-lt"/>
              </a:rPr>
              <a:t>After that, we were able to start defining X and Y and start building the model. The outcome variable (Y) is target, and the explanatory variable (X) is text. We checked the number of tweets in both train and test set (which is respectively 9096 and 2274), and then split the tweets into words using the </a:t>
            </a:r>
            <a:r>
              <a:rPr lang="en-US" sz="1500" b="1" i="1" dirty="0">
                <a:solidFill>
                  <a:schemeClr val="accent6">
                    <a:lumMod val="60000"/>
                    <a:lumOff val="40000"/>
                  </a:schemeClr>
                </a:solidFill>
                <a:ea typeface="+mn-lt"/>
                <a:cs typeface="+mn-lt"/>
              </a:rPr>
              <a:t>split() </a:t>
            </a:r>
            <a:r>
              <a:rPr lang="en-US" sz="1500" dirty="0">
                <a:ea typeface="+mn-lt"/>
                <a:cs typeface="+mn-lt"/>
              </a:rPr>
              <a:t>function.</a:t>
            </a:r>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p:txBody>
          <a:bodyPr/>
          <a:lstStyle/>
          <a:p>
            <a:fld id="{27C6CCC6-2BE5-4E42-96A4-D1E8E81A3D8E}" type="slidenum">
              <a:rPr lang="de-DE" smtClean="0"/>
              <a:t>4</a:t>
            </a:fld>
            <a:endParaRPr lang="de-DE"/>
          </a:p>
        </p:txBody>
      </p:sp>
      <p:pic>
        <p:nvPicPr>
          <p:cNvPr id="6" name="Picture 6" descr="Graphical user interface, text, website&#10;&#10;Description automatically generated">
            <a:extLst>
              <a:ext uri="{FF2B5EF4-FFF2-40B4-BE49-F238E27FC236}">
                <a16:creationId xmlns:a16="http://schemas.microsoft.com/office/drawing/2014/main" id="{77545E7A-A202-4D0D-B264-9AB207240340}"/>
              </a:ext>
            </a:extLst>
          </p:cNvPr>
          <p:cNvPicPr>
            <a:picLocks noChangeAspect="1"/>
          </p:cNvPicPr>
          <p:nvPr/>
        </p:nvPicPr>
        <p:blipFill>
          <a:blip r:embed="rId2"/>
          <a:stretch>
            <a:fillRect/>
          </a:stretch>
        </p:blipFill>
        <p:spPr>
          <a:xfrm>
            <a:off x="3417162" y="3047713"/>
            <a:ext cx="3519578" cy="1833353"/>
          </a:xfrm>
          <a:prstGeom prst="rect">
            <a:avLst/>
          </a:prstGeom>
        </p:spPr>
      </p:pic>
    </p:spTree>
    <p:extLst>
      <p:ext uri="{BB962C8B-B14F-4D97-AF65-F5344CB8AC3E}">
        <p14:creationId xmlns:p14="http://schemas.microsoft.com/office/powerpoint/2010/main" val="33958325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11147-C7C4-4BDF-81DE-77AE21B11A79}"/>
              </a:ext>
            </a:extLst>
          </p:cNvPr>
          <p:cNvSpPr>
            <a:spLocks noGrp="1"/>
          </p:cNvSpPr>
          <p:nvPr>
            <p:ph type="title"/>
          </p:nvPr>
        </p:nvSpPr>
        <p:spPr/>
        <p:txBody>
          <a:bodyPr/>
          <a:lstStyle/>
          <a:p>
            <a:pPr lvl="0" rtl="0"/>
            <a:r>
              <a:rPr lang="en-US" dirty="0">
                <a:latin typeface="Trebuchet MS" panose="020B0603020202020204"/>
              </a:rPr>
              <a:t>Model building &amp; Training</a:t>
            </a:r>
            <a:endParaRPr lang="en-US" dirty="0"/>
          </a:p>
        </p:txBody>
      </p:sp>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677334" y="1398589"/>
            <a:ext cx="8999234" cy="5131603"/>
          </a:xfrm>
        </p:spPr>
        <p:txBody>
          <a:bodyPr vert="horz" lIns="91440" tIns="45720" rIns="91440" bIns="45720" rtlCol="0" anchor="t">
            <a:normAutofit/>
          </a:bodyPr>
          <a:lstStyle/>
          <a:p>
            <a:pPr marL="0" indent="0" algn="just">
              <a:buNone/>
            </a:pPr>
            <a:r>
              <a:rPr lang="en-US" sz="1500" b="1" u="sng" dirty="0">
                <a:solidFill>
                  <a:schemeClr val="accent6"/>
                </a:solidFill>
                <a:ea typeface="+mn-lt"/>
                <a:cs typeface="+mn-lt"/>
              </a:rPr>
              <a:t>CHOOSE A METHOD</a:t>
            </a:r>
          </a:p>
          <a:p>
            <a:pPr algn="just"/>
            <a:r>
              <a:rPr lang="en-US" sz="1500" dirty="0">
                <a:ea typeface="+mn-lt"/>
                <a:cs typeface="+mn-lt"/>
              </a:rPr>
              <a:t>The </a:t>
            </a:r>
            <a:r>
              <a:rPr lang="en-US" sz="1500" i="1" dirty="0">
                <a:solidFill>
                  <a:schemeClr val="accent6">
                    <a:lumMod val="60000"/>
                    <a:lumOff val="40000"/>
                  </a:schemeClr>
                </a:solidFill>
                <a:ea typeface="+mn-lt"/>
                <a:cs typeface="+mn-lt"/>
              </a:rPr>
              <a:t>Global Vectors for Words Representation</a:t>
            </a:r>
            <a:r>
              <a:rPr lang="en-US" sz="1500" dirty="0">
                <a:ea typeface="+mn-lt"/>
                <a:cs typeface="+mn-lt"/>
              </a:rPr>
              <a:t> technique (</a:t>
            </a:r>
            <a:r>
              <a:rPr lang="en-US" sz="1500" dirty="0" err="1">
                <a:ea typeface="+mn-lt"/>
                <a:cs typeface="+mn-lt"/>
              </a:rPr>
              <a:t>GloVe</a:t>
            </a:r>
            <a:r>
              <a:rPr lang="en-US" sz="1500" dirty="0">
                <a:ea typeface="+mn-lt"/>
                <a:cs typeface="+mn-lt"/>
              </a:rPr>
              <a:t> word embeddings) has been used because when it comes to classify tweets, the most important thing is to succeed in capturing the semantic relationship between associated words. In fact, in the previous step, we split the tweets into words, but that is not enough to get the meaning of them. </a:t>
            </a:r>
          </a:p>
          <a:p>
            <a:pPr algn="just"/>
            <a:r>
              <a:rPr lang="en-US" sz="1500" dirty="0">
                <a:ea typeface="+mn-lt"/>
                <a:cs typeface="+mn-lt"/>
              </a:rPr>
              <a:t>Thus, we went to look for a file directly on the internet to get all </a:t>
            </a:r>
            <a:r>
              <a:rPr lang="en-US" sz="1500" dirty="0" err="1">
                <a:ea typeface="+mn-lt"/>
                <a:cs typeface="+mn-lt"/>
              </a:rPr>
              <a:t>GloVe</a:t>
            </a:r>
            <a:r>
              <a:rPr lang="en-US" sz="1500" dirty="0">
                <a:ea typeface="+mn-lt"/>
                <a:cs typeface="+mn-lt"/>
              </a:rPr>
              <a:t> embeddings, using the </a:t>
            </a:r>
            <a:r>
              <a:rPr lang="en-US" sz="1500" i="1" dirty="0" err="1">
                <a:solidFill>
                  <a:schemeClr val="accent6">
                    <a:lumMod val="60000"/>
                    <a:lumOff val="40000"/>
                  </a:schemeClr>
                </a:solidFill>
                <a:ea typeface="+mn-lt"/>
                <a:cs typeface="+mn-lt"/>
              </a:rPr>
              <a:t>request.urlretrieve</a:t>
            </a:r>
            <a:r>
              <a:rPr lang="en-US" sz="1500" i="1" dirty="0">
                <a:solidFill>
                  <a:schemeClr val="accent6">
                    <a:lumMod val="60000"/>
                    <a:lumOff val="40000"/>
                  </a:schemeClr>
                </a:solidFill>
                <a:ea typeface="+mn-lt"/>
                <a:cs typeface="+mn-lt"/>
              </a:rPr>
              <a:t>()</a:t>
            </a:r>
            <a:r>
              <a:rPr lang="en-US" sz="1500" dirty="0">
                <a:ea typeface="+mn-lt"/>
                <a:cs typeface="+mn-lt"/>
              </a:rPr>
              <a:t> function in the </a:t>
            </a:r>
            <a:r>
              <a:rPr lang="en-US" sz="1500" b="1" i="1" dirty="0" err="1">
                <a:solidFill>
                  <a:schemeClr val="accent6">
                    <a:lumMod val="60000"/>
                    <a:lumOff val="40000"/>
                  </a:schemeClr>
                </a:solidFill>
                <a:ea typeface="+mn-lt"/>
                <a:cs typeface="+mn-lt"/>
              </a:rPr>
              <a:t>urllib</a:t>
            </a:r>
            <a:r>
              <a:rPr lang="en-US" sz="1500" b="1" i="1" dirty="0">
                <a:solidFill>
                  <a:schemeClr val="accent6">
                    <a:lumMod val="60000"/>
                    <a:lumOff val="40000"/>
                  </a:schemeClr>
                </a:solidFill>
                <a:ea typeface="+mn-lt"/>
                <a:cs typeface="+mn-lt"/>
              </a:rPr>
              <a:t> </a:t>
            </a:r>
            <a:r>
              <a:rPr lang="en-US" sz="1500" dirty="0">
                <a:ea typeface="+mn-lt"/>
                <a:cs typeface="+mn-lt"/>
              </a:rPr>
              <a:t>package. The pre-trained word vectors we selected to train our model was finally the 50-dimensional </a:t>
            </a:r>
            <a:r>
              <a:rPr lang="en-US" sz="1500" dirty="0" err="1">
                <a:ea typeface="+mn-lt"/>
                <a:cs typeface="+mn-lt"/>
              </a:rPr>
              <a:t>GloVe</a:t>
            </a:r>
            <a:r>
              <a:rPr lang="en-US" sz="1500" dirty="0">
                <a:ea typeface="+mn-lt"/>
                <a:cs typeface="+mn-lt"/>
              </a:rPr>
              <a:t> of 400k words.</a:t>
            </a:r>
          </a:p>
          <a:p>
            <a:pPr marL="0" indent="0" algn="just">
              <a:buNone/>
            </a:pPr>
            <a:endParaRPr lang="en-US" sz="1500" dirty="0">
              <a:ea typeface="+mn-lt"/>
              <a:cs typeface="+mn-lt"/>
            </a:endParaRPr>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p:txBody>
          <a:bodyPr/>
          <a:lstStyle/>
          <a:p>
            <a:fld id="{27C6CCC6-2BE5-4E42-96A4-D1E8E81A3D8E}" type="slidenum">
              <a:rPr lang="de-DE" smtClean="0"/>
              <a:t>5</a:t>
            </a:fld>
            <a:endParaRPr lang="de-DE"/>
          </a:p>
        </p:txBody>
      </p:sp>
      <p:pic>
        <p:nvPicPr>
          <p:cNvPr id="7" name="Image 6">
            <a:extLst>
              <a:ext uri="{FF2B5EF4-FFF2-40B4-BE49-F238E27FC236}">
                <a16:creationId xmlns:a16="http://schemas.microsoft.com/office/drawing/2014/main" id="{9076D246-3EA3-493F-AEC0-7214F50B6DE5}"/>
              </a:ext>
            </a:extLst>
          </p:cNvPr>
          <p:cNvPicPr>
            <a:picLocks noChangeAspect="1"/>
          </p:cNvPicPr>
          <p:nvPr/>
        </p:nvPicPr>
        <p:blipFill>
          <a:blip r:embed="rId2"/>
          <a:stretch>
            <a:fillRect/>
          </a:stretch>
        </p:blipFill>
        <p:spPr>
          <a:xfrm>
            <a:off x="2128951" y="3810289"/>
            <a:ext cx="6096000" cy="1890623"/>
          </a:xfrm>
          <a:prstGeom prst="rect">
            <a:avLst/>
          </a:prstGeom>
        </p:spPr>
      </p:pic>
    </p:spTree>
    <p:extLst>
      <p:ext uri="{BB962C8B-B14F-4D97-AF65-F5344CB8AC3E}">
        <p14:creationId xmlns:p14="http://schemas.microsoft.com/office/powerpoint/2010/main" val="305372460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11147-C7C4-4BDF-81DE-77AE21B11A79}"/>
              </a:ext>
            </a:extLst>
          </p:cNvPr>
          <p:cNvSpPr>
            <a:spLocks noGrp="1"/>
          </p:cNvSpPr>
          <p:nvPr>
            <p:ph type="title"/>
          </p:nvPr>
        </p:nvSpPr>
        <p:spPr/>
        <p:txBody>
          <a:bodyPr/>
          <a:lstStyle/>
          <a:p>
            <a:pPr lvl="0" rtl="0"/>
            <a:r>
              <a:rPr lang="en-US" dirty="0">
                <a:latin typeface="Trebuchet MS" panose="020B0603020202020204"/>
              </a:rPr>
              <a:t>Model building &amp; Training</a:t>
            </a:r>
            <a:endParaRPr lang="en-US" dirty="0"/>
          </a:p>
        </p:txBody>
      </p:sp>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677334" y="1398590"/>
            <a:ext cx="8999234" cy="2466110"/>
          </a:xfrm>
        </p:spPr>
        <p:txBody>
          <a:bodyPr vert="horz" lIns="91440" tIns="45720" rIns="91440" bIns="45720" rtlCol="0" anchor="t">
            <a:normAutofit/>
          </a:bodyPr>
          <a:lstStyle/>
          <a:p>
            <a:pPr marL="0" indent="0" algn="just">
              <a:buNone/>
            </a:pPr>
            <a:r>
              <a:rPr lang="en-US" sz="1500" b="1" u="sng" dirty="0">
                <a:solidFill>
                  <a:schemeClr val="accent6"/>
                </a:solidFill>
                <a:ea typeface="+mn-lt"/>
                <a:cs typeface="+mn-lt"/>
              </a:rPr>
              <a:t>CREATE AN EMBEDDING MATRIX FOR BOTH SETS</a:t>
            </a:r>
            <a:endParaRPr lang="en-US" sz="1500" dirty="0">
              <a:ea typeface="+mn-lt"/>
              <a:cs typeface="+mn-lt"/>
            </a:endParaRPr>
          </a:p>
          <a:p>
            <a:pPr algn="just"/>
            <a:r>
              <a:rPr lang="en-US" sz="1500" dirty="0">
                <a:ea typeface="+mn-lt"/>
                <a:cs typeface="+mn-lt"/>
              </a:rPr>
              <a:t>The creation of these embedding matrix required three steps:</a:t>
            </a:r>
            <a:endParaRPr lang="en-US" sz="1300" dirty="0">
              <a:ea typeface="+mn-lt"/>
              <a:cs typeface="+mn-lt"/>
            </a:endParaRPr>
          </a:p>
          <a:p>
            <a:pPr lvl="1" algn="just">
              <a:buFont typeface="+mj-lt"/>
              <a:buAutoNum type="arabicPeriod"/>
            </a:pPr>
            <a:r>
              <a:rPr lang="en-US" sz="1300" u="sng" dirty="0">
                <a:solidFill>
                  <a:schemeClr val="accent6">
                    <a:lumMod val="60000"/>
                    <a:lumOff val="40000"/>
                  </a:schemeClr>
                </a:solidFill>
                <a:ea typeface="+mn-lt"/>
                <a:cs typeface="+mn-lt"/>
              </a:rPr>
              <a:t>Compute an index mapping words:</a:t>
            </a:r>
            <a:r>
              <a:rPr lang="en-US" sz="1300" dirty="0">
                <a:solidFill>
                  <a:schemeClr val="accent6">
                    <a:lumMod val="60000"/>
                    <a:lumOff val="40000"/>
                  </a:schemeClr>
                </a:solidFill>
                <a:ea typeface="+mn-lt"/>
                <a:cs typeface="+mn-lt"/>
              </a:rPr>
              <a:t> </a:t>
            </a:r>
            <a:r>
              <a:rPr lang="en-US" sz="1300" dirty="0">
                <a:ea typeface="+mn-lt"/>
                <a:cs typeface="+mn-lt"/>
              </a:rPr>
              <a:t>We used the chosen </a:t>
            </a:r>
            <a:r>
              <a:rPr lang="en-US" sz="1300" dirty="0" err="1">
                <a:ea typeface="+mn-lt"/>
                <a:cs typeface="+mn-lt"/>
              </a:rPr>
              <a:t>GloVe</a:t>
            </a:r>
            <a:r>
              <a:rPr lang="en-US" sz="1300" dirty="0">
                <a:ea typeface="+mn-lt"/>
                <a:cs typeface="+mn-lt"/>
              </a:rPr>
              <a:t> (glove.6B.50d.txt) to map words that had known embeddings: that is to say, words existing in the </a:t>
            </a:r>
            <a:r>
              <a:rPr lang="en-US" sz="1300" dirty="0" err="1">
                <a:ea typeface="+mn-lt"/>
                <a:cs typeface="+mn-lt"/>
              </a:rPr>
              <a:t>GloVe</a:t>
            </a:r>
            <a:r>
              <a:rPr lang="en-US" sz="1300" dirty="0">
                <a:ea typeface="+mn-lt"/>
                <a:cs typeface="+mn-lt"/>
              </a:rPr>
              <a:t> that were also present in our tweets. For words found in the tweets that unfortunately had no corresponding in the </a:t>
            </a:r>
            <a:r>
              <a:rPr lang="en-US" sz="1300" dirty="0" err="1">
                <a:ea typeface="+mn-lt"/>
                <a:cs typeface="+mn-lt"/>
              </a:rPr>
              <a:t>GloVe</a:t>
            </a:r>
            <a:r>
              <a:rPr lang="en-US" sz="1300" dirty="0">
                <a:ea typeface="+mn-lt"/>
                <a:cs typeface="+mn-lt"/>
              </a:rPr>
              <a:t>, we tackled them in the 3</a:t>
            </a:r>
            <a:r>
              <a:rPr lang="en-US" sz="1300" baseline="30000" dirty="0">
                <a:ea typeface="+mn-lt"/>
                <a:cs typeface="+mn-lt"/>
              </a:rPr>
              <a:t>rd</a:t>
            </a:r>
            <a:r>
              <a:rPr lang="en-US" sz="1300" dirty="0">
                <a:ea typeface="+mn-lt"/>
                <a:cs typeface="+mn-lt"/>
              </a:rPr>
              <a:t> step.</a:t>
            </a:r>
          </a:p>
          <a:p>
            <a:pPr lvl="1" algn="just">
              <a:buFont typeface="+mj-lt"/>
              <a:buAutoNum type="arabicPeriod"/>
            </a:pPr>
            <a:r>
              <a:rPr lang="en-US" sz="1300" u="sng" dirty="0">
                <a:solidFill>
                  <a:schemeClr val="accent6">
                    <a:lumMod val="60000"/>
                    <a:lumOff val="40000"/>
                  </a:schemeClr>
                </a:solidFill>
                <a:ea typeface="+mn-lt"/>
                <a:cs typeface="+mn-lt"/>
              </a:rPr>
              <a:t>Pick a dimensionality of meaning:</a:t>
            </a:r>
            <a:r>
              <a:rPr lang="en-US" sz="1300" dirty="0">
                <a:solidFill>
                  <a:schemeClr val="accent6">
                    <a:lumMod val="60000"/>
                    <a:lumOff val="40000"/>
                  </a:schemeClr>
                </a:solidFill>
                <a:ea typeface="+mn-lt"/>
                <a:cs typeface="+mn-lt"/>
              </a:rPr>
              <a:t> </a:t>
            </a:r>
            <a:r>
              <a:rPr lang="en-US" sz="1300" dirty="0">
                <a:ea typeface="+mn-lt"/>
                <a:cs typeface="+mn-lt"/>
              </a:rPr>
              <a:t>The dimension we had to pick was the 2</a:t>
            </a:r>
            <a:r>
              <a:rPr lang="en-US" sz="1300" baseline="30000" dirty="0">
                <a:ea typeface="+mn-lt"/>
                <a:cs typeface="+mn-lt"/>
              </a:rPr>
              <a:t>nd</a:t>
            </a:r>
            <a:r>
              <a:rPr lang="en-US" sz="1300" dirty="0">
                <a:ea typeface="+mn-lt"/>
                <a:cs typeface="+mn-lt"/>
              </a:rPr>
              <a:t> one. We first tried with 10, then 30 but it seemed like these were not enough to fill the embedding matrix (3</a:t>
            </a:r>
            <a:r>
              <a:rPr lang="en-US" sz="1300" baseline="30000" dirty="0">
                <a:ea typeface="+mn-lt"/>
                <a:cs typeface="+mn-lt"/>
              </a:rPr>
              <a:t>rd</a:t>
            </a:r>
            <a:r>
              <a:rPr lang="en-US" sz="1300" dirty="0">
                <a:ea typeface="+mn-lt"/>
                <a:cs typeface="+mn-lt"/>
              </a:rPr>
              <a:t> step). 35 is fine.</a:t>
            </a:r>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p:txBody>
          <a:bodyPr/>
          <a:lstStyle/>
          <a:p>
            <a:fld id="{27C6CCC6-2BE5-4E42-96A4-D1E8E81A3D8E}" type="slidenum">
              <a:rPr lang="de-DE" smtClean="0"/>
              <a:t>6</a:t>
            </a:fld>
            <a:endParaRPr lang="de-DE"/>
          </a:p>
        </p:txBody>
      </p:sp>
      <p:pic>
        <p:nvPicPr>
          <p:cNvPr id="5" name="Picture 5">
            <a:extLst>
              <a:ext uri="{FF2B5EF4-FFF2-40B4-BE49-F238E27FC236}">
                <a16:creationId xmlns:a16="http://schemas.microsoft.com/office/drawing/2014/main" id="{7A890017-2611-4FBA-9CA3-B0D79D580847}"/>
              </a:ext>
            </a:extLst>
          </p:cNvPr>
          <p:cNvPicPr>
            <a:picLocks noChangeAspect="1"/>
          </p:cNvPicPr>
          <p:nvPr/>
        </p:nvPicPr>
        <p:blipFill>
          <a:blip r:embed="rId2"/>
          <a:stretch>
            <a:fillRect/>
          </a:stretch>
        </p:blipFill>
        <p:spPr>
          <a:xfrm>
            <a:off x="3079637" y="3646850"/>
            <a:ext cx="4194628" cy="435699"/>
          </a:xfrm>
          <a:prstGeom prst="rect">
            <a:avLst/>
          </a:prstGeom>
        </p:spPr>
      </p:pic>
      <p:pic>
        <p:nvPicPr>
          <p:cNvPr id="6" name="Picture 7" descr="Text&#10;&#10;Description automatically generated">
            <a:extLst>
              <a:ext uri="{FF2B5EF4-FFF2-40B4-BE49-F238E27FC236}">
                <a16:creationId xmlns:a16="http://schemas.microsoft.com/office/drawing/2014/main" id="{7392019A-316F-45C0-A363-4DAE1E17017A}"/>
              </a:ext>
            </a:extLst>
          </p:cNvPr>
          <p:cNvPicPr>
            <a:picLocks noChangeAspect="1"/>
          </p:cNvPicPr>
          <p:nvPr/>
        </p:nvPicPr>
        <p:blipFill>
          <a:blip r:embed="rId3"/>
          <a:stretch>
            <a:fillRect/>
          </a:stretch>
        </p:blipFill>
        <p:spPr>
          <a:xfrm>
            <a:off x="5700775" y="4283470"/>
            <a:ext cx="3146980" cy="1642140"/>
          </a:xfrm>
          <a:prstGeom prst="rect">
            <a:avLst/>
          </a:prstGeom>
        </p:spPr>
      </p:pic>
      <p:sp>
        <p:nvSpPr>
          <p:cNvPr id="7" name="Espace réservé du contenu 2">
            <a:extLst>
              <a:ext uri="{FF2B5EF4-FFF2-40B4-BE49-F238E27FC236}">
                <a16:creationId xmlns:a16="http://schemas.microsoft.com/office/drawing/2014/main" id="{EBD6DAFE-C303-47BA-AA19-942D41928613}"/>
              </a:ext>
            </a:extLst>
          </p:cNvPr>
          <p:cNvSpPr txBox="1">
            <a:spLocks/>
          </p:cNvSpPr>
          <p:nvPr/>
        </p:nvSpPr>
        <p:spPr>
          <a:xfrm>
            <a:off x="677334" y="4283470"/>
            <a:ext cx="4329495" cy="1603272"/>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800100" lvl="1" indent="-342900" algn="just">
              <a:buFont typeface="+mj-lt"/>
              <a:buAutoNum type="arabicPeriod" startAt="3"/>
            </a:pPr>
            <a:r>
              <a:rPr lang="en-US" sz="1300" u="sng" dirty="0">
                <a:solidFill>
                  <a:schemeClr val="accent6">
                    <a:lumMod val="60000"/>
                    <a:lumOff val="40000"/>
                  </a:schemeClr>
                </a:solidFill>
                <a:ea typeface="+mn-lt"/>
                <a:cs typeface="+mn-lt"/>
              </a:rPr>
              <a:t>Fill the embedding matrix:</a:t>
            </a:r>
            <a:r>
              <a:rPr lang="en-US" sz="1300" dirty="0">
                <a:ea typeface="+mn-lt"/>
                <a:cs typeface="+mn-lt"/>
              </a:rPr>
              <a:t> For existing words in the </a:t>
            </a:r>
            <a:r>
              <a:rPr lang="en-US" sz="1300" dirty="0" err="1">
                <a:ea typeface="+mn-lt"/>
                <a:cs typeface="+mn-lt"/>
              </a:rPr>
              <a:t>GloVe</a:t>
            </a:r>
            <a:r>
              <a:rPr lang="en-US" sz="1300" dirty="0">
                <a:ea typeface="+mn-lt"/>
                <a:cs typeface="+mn-lt"/>
              </a:rPr>
              <a:t>, there were no problem since they have been indexed (step 1). For Out of Vocabulary words (OOV), however, we kept receiving error messages. Our solution to deal with them was replacing their index by zeros. </a:t>
            </a:r>
          </a:p>
        </p:txBody>
      </p:sp>
      <p:sp>
        <p:nvSpPr>
          <p:cNvPr id="8" name="Espace réservé du contenu 2">
            <a:extLst>
              <a:ext uri="{FF2B5EF4-FFF2-40B4-BE49-F238E27FC236}">
                <a16:creationId xmlns:a16="http://schemas.microsoft.com/office/drawing/2014/main" id="{61F1E197-82DC-47B9-B76F-DCDC5A1DF1AE}"/>
              </a:ext>
            </a:extLst>
          </p:cNvPr>
          <p:cNvSpPr txBox="1">
            <a:spLocks/>
          </p:cNvSpPr>
          <p:nvPr/>
        </p:nvSpPr>
        <p:spPr>
          <a:xfrm>
            <a:off x="677334" y="6087663"/>
            <a:ext cx="8999234" cy="501707"/>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800100" lvl="1" indent="-342900" algn="just">
              <a:buFont typeface="+mj-lt"/>
              <a:buAutoNum type="arabicPeriod" startAt="4"/>
            </a:pPr>
            <a:r>
              <a:rPr lang="en-US" sz="1300" u="sng" dirty="0">
                <a:solidFill>
                  <a:schemeClr val="accent6">
                    <a:lumMod val="60000"/>
                    <a:lumOff val="40000"/>
                  </a:schemeClr>
                </a:solidFill>
                <a:ea typeface="+mn-lt"/>
                <a:cs typeface="+mn-lt"/>
              </a:rPr>
              <a:t>Check that all words has their corresponding embeddings:</a:t>
            </a:r>
            <a:r>
              <a:rPr lang="en-US" sz="1300" dirty="0">
                <a:solidFill>
                  <a:schemeClr val="accent6">
                    <a:lumMod val="60000"/>
                    <a:lumOff val="40000"/>
                  </a:schemeClr>
                </a:solidFill>
                <a:ea typeface="+mn-lt"/>
                <a:cs typeface="+mn-lt"/>
              </a:rPr>
              <a:t> </a:t>
            </a:r>
            <a:r>
              <a:rPr lang="en-US" sz="1400" dirty="0"/>
              <a:t>At the end, we checked the existing words, as well as the out of vocabulary words and it was working well.</a:t>
            </a:r>
            <a:endParaRPr lang="en-US" sz="1300" u="sng" dirty="0">
              <a:solidFill>
                <a:schemeClr val="accent6">
                  <a:lumMod val="60000"/>
                  <a:lumOff val="40000"/>
                </a:schemeClr>
              </a:solidFill>
              <a:ea typeface="+mn-lt"/>
              <a:cs typeface="+mn-lt"/>
            </a:endParaRPr>
          </a:p>
        </p:txBody>
      </p:sp>
    </p:spTree>
    <p:extLst>
      <p:ext uri="{BB962C8B-B14F-4D97-AF65-F5344CB8AC3E}">
        <p14:creationId xmlns:p14="http://schemas.microsoft.com/office/powerpoint/2010/main" val="4052835414"/>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11147-C7C4-4BDF-81DE-77AE21B11A79}"/>
              </a:ext>
            </a:extLst>
          </p:cNvPr>
          <p:cNvSpPr>
            <a:spLocks noGrp="1"/>
          </p:cNvSpPr>
          <p:nvPr>
            <p:ph type="title"/>
          </p:nvPr>
        </p:nvSpPr>
        <p:spPr/>
        <p:txBody>
          <a:bodyPr/>
          <a:lstStyle/>
          <a:p>
            <a:r>
              <a:rPr lang="fr-FR" dirty="0"/>
              <a:t>Model building &amp; Training</a:t>
            </a:r>
          </a:p>
        </p:txBody>
      </p:sp>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677334" y="1534931"/>
            <a:ext cx="4778586" cy="4599641"/>
          </a:xfrm>
        </p:spPr>
        <p:txBody>
          <a:bodyPr vert="horz" lIns="91440" tIns="45720" rIns="91440" bIns="45720" rtlCol="0" anchor="t">
            <a:normAutofit/>
          </a:bodyPr>
          <a:lstStyle/>
          <a:p>
            <a:pPr algn="just"/>
            <a:r>
              <a:rPr lang="en-US" sz="1400" b="1" u="sng" dirty="0">
                <a:solidFill>
                  <a:schemeClr val="accent6"/>
                </a:solidFill>
              </a:rPr>
              <a:t>MODEL 1</a:t>
            </a:r>
          </a:p>
          <a:p>
            <a:pPr marL="0" indent="0" algn="just">
              <a:buNone/>
            </a:pPr>
            <a:r>
              <a:rPr lang="en-US" sz="1300" dirty="0"/>
              <a:t>The first model is sequential and has 3 LSTM layers. We opted for the sigmoid activation function because the outcome variable (target) is binary. After compiling, we fitted the model against the embedding train matrix. We decided to train this model with 7 epochs at first, then gradually increased it to 20 noticing how the accuracy was skyrocketing until even reaching 97% of accuracy. This result may be due to the use of a recurrent dropout of 0.5 within the first layer.</a:t>
            </a:r>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p:txBody>
          <a:bodyPr/>
          <a:lstStyle/>
          <a:p>
            <a:fld id="{27C6CCC6-2BE5-4E42-96A4-D1E8E81A3D8E}" type="slidenum">
              <a:rPr lang="de-DE" smtClean="0"/>
              <a:t>7</a:t>
            </a:fld>
            <a:endParaRPr lang="de-DE"/>
          </a:p>
        </p:txBody>
      </p:sp>
      <p:sp>
        <p:nvSpPr>
          <p:cNvPr id="14" name="Espace réservé du contenu 2">
            <a:extLst>
              <a:ext uri="{FF2B5EF4-FFF2-40B4-BE49-F238E27FC236}">
                <a16:creationId xmlns:a16="http://schemas.microsoft.com/office/drawing/2014/main" id="{EEE7ED0D-F836-4BDA-AD9D-75B30A0C33C9}"/>
              </a:ext>
            </a:extLst>
          </p:cNvPr>
          <p:cNvSpPr txBox="1">
            <a:spLocks/>
          </p:cNvSpPr>
          <p:nvPr/>
        </p:nvSpPr>
        <p:spPr>
          <a:xfrm>
            <a:off x="6096000" y="1534931"/>
            <a:ext cx="4778586" cy="459964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b="1" u="sng" dirty="0">
                <a:solidFill>
                  <a:schemeClr val="accent6"/>
                </a:solidFill>
              </a:rPr>
              <a:t>MODEL 2</a:t>
            </a:r>
          </a:p>
          <a:p>
            <a:pPr marL="0" indent="0" algn="just">
              <a:buNone/>
            </a:pPr>
            <a:r>
              <a:rPr lang="en-US" sz="1300" dirty="0"/>
              <a:t>The second model is also sequential but has 2 LSTM layers. The main differences are the absence of the additional layer containing 40 neurons as well as the removal of the recurrent dropout. Another difference is that the sigmoid activation function was added outside the Dense. The results of the training were also good : 98% of accuracy and 9% of loss. </a:t>
            </a:r>
          </a:p>
          <a:p>
            <a:pPr algn="just"/>
            <a:endParaRPr lang="en-US" sz="1400" dirty="0"/>
          </a:p>
          <a:p>
            <a:pPr algn="just"/>
            <a:endParaRPr lang="en-US" sz="1400" dirty="0"/>
          </a:p>
          <a:p>
            <a:pPr algn="just"/>
            <a:endParaRPr lang="en-US" sz="1400" dirty="0"/>
          </a:p>
          <a:p>
            <a:pPr algn="just"/>
            <a:endParaRPr lang="en-US" sz="1400" dirty="0"/>
          </a:p>
        </p:txBody>
      </p:sp>
      <p:pic>
        <p:nvPicPr>
          <p:cNvPr id="7" name="Image 6">
            <a:extLst>
              <a:ext uri="{FF2B5EF4-FFF2-40B4-BE49-F238E27FC236}">
                <a16:creationId xmlns:a16="http://schemas.microsoft.com/office/drawing/2014/main" id="{2435B2E5-A24D-4ED7-B288-C5F2C9F4CCB6}"/>
              </a:ext>
            </a:extLst>
          </p:cNvPr>
          <p:cNvPicPr>
            <a:picLocks noChangeAspect="1"/>
          </p:cNvPicPr>
          <p:nvPr/>
        </p:nvPicPr>
        <p:blipFill>
          <a:blip r:embed="rId2"/>
          <a:stretch>
            <a:fillRect/>
          </a:stretch>
        </p:blipFill>
        <p:spPr>
          <a:xfrm>
            <a:off x="6294838" y="3560543"/>
            <a:ext cx="4380909" cy="2845944"/>
          </a:xfrm>
          <a:prstGeom prst="rect">
            <a:avLst/>
          </a:prstGeom>
        </p:spPr>
      </p:pic>
      <p:pic>
        <p:nvPicPr>
          <p:cNvPr id="9" name="Image 8">
            <a:extLst>
              <a:ext uri="{FF2B5EF4-FFF2-40B4-BE49-F238E27FC236}">
                <a16:creationId xmlns:a16="http://schemas.microsoft.com/office/drawing/2014/main" id="{D99617B0-744D-4F60-8CA0-6444B81A476F}"/>
              </a:ext>
            </a:extLst>
          </p:cNvPr>
          <p:cNvPicPr>
            <a:picLocks noChangeAspect="1"/>
          </p:cNvPicPr>
          <p:nvPr/>
        </p:nvPicPr>
        <p:blipFill>
          <a:blip r:embed="rId3"/>
          <a:stretch>
            <a:fillRect/>
          </a:stretch>
        </p:blipFill>
        <p:spPr>
          <a:xfrm>
            <a:off x="856382" y="3571321"/>
            <a:ext cx="4420490" cy="2835166"/>
          </a:xfrm>
          <a:prstGeom prst="rect">
            <a:avLst/>
          </a:prstGeom>
        </p:spPr>
      </p:pic>
    </p:spTree>
    <p:extLst>
      <p:ext uri="{BB962C8B-B14F-4D97-AF65-F5344CB8AC3E}">
        <p14:creationId xmlns:p14="http://schemas.microsoft.com/office/powerpoint/2010/main" val="13554426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476928" y="1560382"/>
            <a:ext cx="9197997" cy="1038878"/>
          </a:xfrm>
        </p:spPr>
        <p:txBody>
          <a:bodyPr vert="horz" lIns="91440" tIns="45720" rIns="91440" bIns="45720" rtlCol="0" anchor="t">
            <a:noAutofit/>
          </a:bodyPr>
          <a:lstStyle/>
          <a:p>
            <a:pPr algn="just"/>
            <a:r>
              <a:rPr lang="en-US" sz="1600" dirty="0"/>
              <a:t>After the training, we went onto the step of evaluation of the models. To do that, we compared the prediction results and the real tweets in the testing set. Our 1st model has 1895 </a:t>
            </a:r>
            <a:r>
              <a:rPr lang="en-US" sz="1600" dirty="0">
                <a:ea typeface="+mn-lt"/>
                <a:cs typeface="+mn-lt"/>
              </a:rPr>
              <a:t>correct tested prediction and the 2nd one has 1890. </a:t>
            </a:r>
            <a:endParaRPr lang="en-US" sz="1600" dirty="0"/>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a:xfrm>
            <a:off x="8590663" y="6041362"/>
            <a:ext cx="683339" cy="365125"/>
          </a:xfrm>
        </p:spPr>
        <p:txBody>
          <a:bodyPr>
            <a:normAutofit/>
          </a:bodyPr>
          <a:lstStyle/>
          <a:p>
            <a:pPr>
              <a:spcAft>
                <a:spcPts val="600"/>
              </a:spcAft>
            </a:pPr>
            <a:fld id="{27C6CCC6-2BE5-4E42-96A4-D1E8E81A3D8E}" type="slidenum">
              <a:rPr lang="de-DE" smtClean="0"/>
              <a:pPr>
                <a:spcAft>
                  <a:spcPts val="600"/>
                </a:spcAft>
              </a:pPr>
              <a:t>8</a:t>
            </a:fld>
            <a:endParaRPr lang="de-DE"/>
          </a:p>
        </p:txBody>
      </p:sp>
      <p:sp>
        <p:nvSpPr>
          <p:cNvPr id="10" name="Titre 1">
            <a:extLst>
              <a:ext uri="{FF2B5EF4-FFF2-40B4-BE49-F238E27FC236}">
                <a16:creationId xmlns:a16="http://schemas.microsoft.com/office/drawing/2014/main" id="{F8781F43-0F35-4B33-8C4B-A9C5334FA0BD}"/>
              </a:ext>
            </a:extLst>
          </p:cNvPr>
          <p:cNvSpPr txBox="1">
            <a:spLocks/>
          </p:cNvSpPr>
          <p:nvPr/>
        </p:nvSpPr>
        <p:spPr>
          <a:xfrm>
            <a:off x="677334" y="626301"/>
            <a:ext cx="8585463" cy="6820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Model </a:t>
            </a:r>
            <a:r>
              <a:rPr lang="fr-FR" dirty="0" err="1"/>
              <a:t>evaluation</a:t>
            </a:r>
            <a:endParaRPr lang="fr-FR" dirty="0"/>
          </a:p>
        </p:txBody>
      </p:sp>
      <p:sp>
        <p:nvSpPr>
          <p:cNvPr id="11" name="Espace réservé du contenu 2">
            <a:extLst>
              <a:ext uri="{FF2B5EF4-FFF2-40B4-BE49-F238E27FC236}">
                <a16:creationId xmlns:a16="http://schemas.microsoft.com/office/drawing/2014/main" id="{25D2D970-BDF6-459B-A1DC-D2A76A6C73CE}"/>
              </a:ext>
            </a:extLst>
          </p:cNvPr>
          <p:cNvSpPr txBox="1">
            <a:spLocks/>
          </p:cNvSpPr>
          <p:nvPr/>
        </p:nvSpPr>
        <p:spPr>
          <a:xfrm>
            <a:off x="415073" y="3708860"/>
            <a:ext cx="9259853" cy="252283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dirty="0"/>
              <a:t>Here are </a:t>
            </a:r>
            <a:r>
              <a:rPr lang="en-US" sz="1600" dirty="0">
                <a:ea typeface="+mn-lt"/>
                <a:cs typeface="+mn-lt"/>
              </a:rPr>
              <a:t>some examples of tweets related to the disaster that were well predicted by both models:</a:t>
            </a:r>
          </a:p>
          <a:p>
            <a:pPr algn="just"/>
            <a:endParaRPr lang="en-US" sz="1600" dirty="0"/>
          </a:p>
        </p:txBody>
      </p:sp>
      <p:pic>
        <p:nvPicPr>
          <p:cNvPr id="13" name="Image 12">
            <a:extLst>
              <a:ext uri="{FF2B5EF4-FFF2-40B4-BE49-F238E27FC236}">
                <a16:creationId xmlns:a16="http://schemas.microsoft.com/office/drawing/2014/main" id="{AFA7EC4A-6971-4AB7-8C14-832DDA2C8D67}"/>
              </a:ext>
            </a:extLst>
          </p:cNvPr>
          <p:cNvPicPr>
            <a:picLocks noChangeAspect="1"/>
          </p:cNvPicPr>
          <p:nvPr/>
        </p:nvPicPr>
        <p:blipFill>
          <a:blip r:embed="rId2"/>
          <a:stretch>
            <a:fillRect/>
          </a:stretch>
        </p:blipFill>
        <p:spPr>
          <a:xfrm>
            <a:off x="896409" y="4272571"/>
            <a:ext cx="6553197" cy="1041491"/>
          </a:xfrm>
          <a:prstGeom prst="rect">
            <a:avLst/>
          </a:prstGeom>
        </p:spPr>
      </p:pic>
      <p:pic>
        <p:nvPicPr>
          <p:cNvPr id="2" name="Picture 4" descr="Text&#10;&#10;Description automatically generated">
            <a:extLst>
              <a:ext uri="{FF2B5EF4-FFF2-40B4-BE49-F238E27FC236}">
                <a16:creationId xmlns:a16="http://schemas.microsoft.com/office/drawing/2014/main" id="{6A5191CD-3972-4960-AE79-F874FA25AD62}"/>
              </a:ext>
            </a:extLst>
          </p:cNvPr>
          <p:cNvPicPr>
            <a:picLocks noChangeAspect="1"/>
          </p:cNvPicPr>
          <p:nvPr/>
        </p:nvPicPr>
        <p:blipFill>
          <a:blip r:embed="rId3"/>
          <a:stretch>
            <a:fillRect/>
          </a:stretch>
        </p:blipFill>
        <p:spPr>
          <a:xfrm>
            <a:off x="3088342" y="2469068"/>
            <a:ext cx="3774141" cy="1101836"/>
          </a:xfrm>
          <a:prstGeom prst="rect">
            <a:avLst/>
          </a:prstGeom>
        </p:spPr>
      </p:pic>
      <p:pic>
        <p:nvPicPr>
          <p:cNvPr id="5" name="Picture 5" descr="Text&#10;&#10;Description automatically generated">
            <a:extLst>
              <a:ext uri="{FF2B5EF4-FFF2-40B4-BE49-F238E27FC236}">
                <a16:creationId xmlns:a16="http://schemas.microsoft.com/office/drawing/2014/main" id="{3986B621-6446-428A-BAF2-2EB4ADB1ED2F}"/>
              </a:ext>
            </a:extLst>
          </p:cNvPr>
          <p:cNvPicPr>
            <a:picLocks noChangeAspect="1"/>
          </p:cNvPicPr>
          <p:nvPr/>
        </p:nvPicPr>
        <p:blipFill>
          <a:blip r:embed="rId4"/>
          <a:stretch>
            <a:fillRect/>
          </a:stretch>
        </p:blipFill>
        <p:spPr>
          <a:xfrm>
            <a:off x="2439521" y="5452018"/>
            <a:ext cx="6564405" cy="954469"/>
          </a:xfrm>
          <a:prstGeom prst="rect">
            <a:avLst/>
          </a:prstGeom>
        </p:spPr>
      </p:pic>
    </p:spTree>
    <p:extLst>
      <p:ext uri="{BB962C8B-B14F-4D97-AF65-F5344CB8AC3E}">
        <p14:creationId xmlns:p14="http://schemas.microsoft.com/office/powerpoint/2010/main" val="124933168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53164C-8546-4B33-A606-58876CA92451}"/>
              </a:ext>
            </a:extLst>
          </p:cNvPr>
          <p:cNvSpPr>
            <a:spLocks noGrp="1"/>
          </p:cNvSpPr>
          <p:nvPr>
            <p:ph idx="1"/>
          </p:nvPr>
        </p:nvSpPr>
        <p:spPr>
          <a:xfrm>
            <a:off x="360795" y="1645920"/>
            <a:ext cx="8913208" cy="4585779"/>
          </a:xfrm>
        </p:spPr>
        <p:txBody>
          <a:bodyPr vert="horz" lIns="91440" tIns="45720" rIns="91440" bIns="45720" rtlCol="0" anchor="t">
            <a:noAutofit/>
          </a:bodyPr>
          <a:lstStyle/>
          <a:p>
            <a:pPr algn="just"/>
            <a:r>
              <a:rPr lang="en-US" sz="1600" dirty="0">
                <a:ea typeface="+mn-lt"/>
                <a:cs typeface="+mn-lt"/>
              </a:rPr>
              <a:t>As already noticed in the previous slide, we barely see the difference between the two models. </a:t>
            </a:r>
            <a:r>
              <a:rPr lang="en-US" sz="1600" dirty="0"/>
              <a:t>It seems like they have the same </a:t>
            </a:r>
            <a:r>
              <a:rPr lang="en-US" sz="1600" i="1" dirty="0">
                <a:solidFill>
                  <a:schemeClr val="accent6">
                    <a:lumMod val="60000"/>
                    <a:lumOff val="40000"/>
                  </a:schemeClr>
                </a:solidFill>
              </a:rPr>
              <a:t>accuracy</a:t>
            </a:r>
            <a:r>
              <a:rPr lang="en-US" sz="1600" dirty="0">
                <a:ea typeface="+mn-lt"/>
                <a:cs typeface="+mn-lt"/>
              </a:rPr>
              <a:t>, still, we will use other metrics (</a:t>
            </a:r>
            <a:r>
              <a:rPr lang="en-US" sz="1600" i="1" dirty="0">
                <a:solidFill>
                  <a:schemeClr val="accent6">
                    <a:lumMod val="60000"/>
                    <a:lumOff val="40000"/>
                  </a:schemeClr>
                </a:solidFill>
                <a:ea typeface="+mn-lt"/>
                <a:cs typeface="+mn-lt"/>
              </a:rPr>
              <a:t>precision, recall, F1-score</a:t>
            </a:r>
            <a:r>
              <a:rPr lang="en-US" sz="1600" dirty="0">
                <a:ea typeface="+mn-lt"/>
                <a:cs typeface="+mn-lt"/>
              </a:rPr>
              <a:t>) to conclude and select the best one of them.</a:t>
            </a:r>
            <a:endParaRPr lang="en-US" sz="1600" i="1" dirty="0">
              <a:ea typeface="+mn-lt"/>
              <a:cs typeface="+mn-lt"/>
            </a:endParaRPr>
          </a:p>
          <a:p>
            <a:pPr marL="0" indent="0" algn="just">
              <a:buNone/>
            </a:pPr>
            <a:endParaRPr lang="en-US" sz="1600" dirty="0">
              <a:ea typeface="+mn-lt"/>
              <a:cs typeface="+mn-lt"/>
            </a:endParaRPr>
          </a:p>
          <a:p>
            <a:pPr algn="just"/>
            <a:endParaRPr lang="en-US" sz="1600" dirty="0">
              <a:ea typeface="+mn-lt"/>
              <a:cs typeface="+mn-lt"/>
            </a:endParaRPr>
          </a:p>
          <a:p>
            <a:pPr algn="just"/>
            <a:endParaRPr lang="en-US" sz="1600" dirty="0">
              <a:ea typeface="+mn-lt"/>
              <a:cs typeface="+mn-lt"/>
            </a:endParaRP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4" name="Espace réservé du numéro de diapositive 3">
            <a:extLst>
              <a:ext uri="{FF2B5EF4-FFF2-40B4-BE49-F238E27FC236}">
                <a16:creationId xmlns:a16="http://schemas.microsoft.com/office/drawing/2014/main" id="{35073423-8F46-4831-B009-E84C062900BB}"/>
              </a:ext>
            </a:extLst>
          </p:cNvPr>
          <p:cNvSpPr>
            <a:spLocks noGrp="1"/>
          </p:cNvSpPr>
          <p:nvPr>
            <p:ph type="sldNum" sz="quarter" idx="12"/>
          </p:nvPr>
        </p:nvSpPr>
        <p:spPr>
          <a:xfrm>
            <a:off x="8590663" y="6041362"/>
            <a:ext cx="683339" cy="365125"/>
          </a:xfrm>
        </p:spPr>
        <p:txBody>
          <a:bodyPr>
            <a:normAutofit/>
          </a:bodyPr>
          <a:lstStyle/>
          <a:p>
            <a:pPr>
              <a:spcAft>
                <a:spcPts val="600"/>
              </a:spcAft>
            </a:pPr>
            <a:fld id="{27C6CCC6-2BE5-4E42-96A4-D1E8E81A3D8E}" type="slidenum">
              <a:rPr lang="de-DE" smtClean="0"/>
              <a:pPr>
                <a:spcAft>
                  <a:spcPts val="600"/>
                </a:spcAft>
              </a:pPr>
              <a:t>9</a:t>
            </a:fld>
            <a:endParaRPr lang="de-DE"/>
          </a:p>
        </p:txBody>
      </p:sp>
      <p:sp>
        <p:nvSpPr>
          <p:cNvPr id="7" name="Titre 1">
            <a:extLst>
              <a:ext uri="{FF2B5EF4-FFF2-40B4-BE49-F238E27FC236}">
                <a16:creationId xmlns:a16="http://schemas.microsoft.com/office/drawing/2014/main" id="{46754295-196A-43C2-879F-81D1DEBEAC24}"/>
              </a:ext>
            </a:extLst>
          </p:cNvPr>
          <p:cNvSpPr txBox="1">
            <a:spLocks/>
          </p:cNvSpPr>
          <p:nvPr/>
        </p:nvSpPr>
        <p:spPr>
          <a:xfrm>
            <a:off x="677334" y="62630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Model </a:t>
            </a:r>
            <a:r>
              <a:rPr lang="fr-FR" dirty="0" err="1"/>
              <a:t>evaluation</a:t>
            </a:r>
            <a:endParaRPr lang="fr-FR" dirty="0"/>
          </a:p>
        </p:txBody>
      </p:sp>
      <p:grpSp>
        <p:nvGrpSpPr>
          <p:cNvPr id="6" name="Groupe 5">
            <a:extLst>
              <a:ext uri="{FF2B5EF4-FFF2-40B4-BE49-F238E27FC236}">
                <a16:creationId xmlns:a16="http://schemas.microsoft.com/office/drawing/2014/main" id="{5577A760-72FE-4770-B8D6-B38CEA554446}"/>
              </a:ext>
            </a:extLst>
          </p:cNvPr>
          <p:cNvGrpSpPr/>
          <p:nvPr/>
        </p:nvGrpSpPr>
        <p:grpSpPr>
          <a:xfrm>
            <a:off x="1582870" y="2824078"/>
            <a:ext cx="3392798" cy="2530644"/>
            <a:chOff x="563540" y="1582993"/>
            <a:chExt cx="3392798" cy="2530644"/>
          </a:xfrm>
        </p:grpSpPr>
        <p:pic>
          <p:nvPicPr>
            <p:cNvPr id="8" name="Image 7">
              <a:extLst>
                <a:ext uri="{FF2B5EF4-FFF2-40B4-BE49-F238E27FC236}">
                  <a16:creationId xmlns:a16="http://schemas.microsoft.com/office/drawing/2014/main" id="{C1BBECC3-18ED-4672-978F-BA6133D1DCC4}"/>
                </a:ext>
              </a:extLst>
            </p:cNvPr>
            <p:cNvPicPr>
              <a:picLocks noChangeAspect="1"/>
            </p:cNvPicPr>
            <p:nvPr/>
          </p:nvPicPr>
          <p:blipFill>
            <a:blip r:embed="rId2"/>
            <a:stretch>
              <a:fillRect/>
            </a:stretch>
          </p:blipFill>
          <p:spPr>
            <a:xfrm>
              <a:off x="563540" y="1662112"/>
              <a:ext cx="3392798" cy="2451525"/>
            </a:xfrm>
            <a:prstGeom prst="rect">
              <a:avLst/>
            </a:prstGeom>
          </p:spPr>
        </p:pic>
        <p:sp>
          <p:nvSpPr>
            <p:cNvPr id="9" name="ZoneTexte 8">
              <a:extLst>
                <a:ext uri="{FF2B5EF4-FFF2-40B4-BE49-F238E27FC236}">
                  <a16:creationId xmlns:a16="http://schemas.microsoft.com/office/drawing/2014/main" id="{63B7A047-D41C-41FC-96B8-214BB577687E}"/>
                </a:ext>
              </a:extLst>
            </p:cNvPr>
            <p:cNvSpPr txBox="1"/>
            <p:nvPr/>
          </p:nvSpPr>
          <p:spPr>
            <a:xfrm>
              <a:off x="1401562" y="1582993"/>
              <a:ext cx="2257125" cy="246221"/>
            </a:xfrm>
            <a:prstGeom prst="rect">
              <a:avLst/>
            </a:prstGeom>
            <a:solidFill>
              <a:schemeClr val="bg1"/>
            </a:solidFill>
          </p:spPr>
          <p:txBody>
            <a:bodyPr wrap="square" rtlCol="0">
              <a:spAutoFit/>
            </a:bodyPr>
            <a:lstStyle/>
            <a:p>
              <a:r>
                <a:rPr lang="fr-FR" sz="1000" dirty="0">
                  <a:solidFill>
                    <a:schemeClr val="tx1">
                      <a:lumMod val="65000"/>
                      <a:lumOff val="35000"/>
                    </a:schemeClr>
                  </a:solidFill>
                </a:rPr>
                <a:t>Model 1: </a:t>
              </a:r>
              <a:r>
                <a:rPr lang="fr-FR" sz="1000" dirty="0" err="1">
                  <a:solidFill>
                    <a:schemeClr val="tx1">
                      <a:lumMod val="65000"/>
                      <a:lumOff val="35000"/>
                    </a:schemeClr>
                  </a:solidFill>
                </a:rPr>
                <a:t>Loss</a:t>
              </a:r>
              <a:r>
                <a:rPr lang="fr-FR" sz="1000" dirty="0">
                  <a:solidFill>
                    <a:schemeClr val="tx1">
                      <a:lumMod val="65000"/>
                      <a:lumOff val="35000"/>
                    </a:schemeClr>
                  </a:solidFill>
                </a:rPr>
                <a:t> and </a:t>
              </a:r>
              <a:r>
                <a:rPr lang="fr-FR" sz="1000" dirty="0" err="1">
                  <a:solidFill>
                    <a:schemeClr val="tx1">
                      <a:lumMod val="65000"/>
                      <a:lumOff val="35000"/>
                    </a:schemeClr>
                  </a:solidFill>
                </a:rPr>
                <a:t>Accuracy</a:t>
              </a:r>
              <a:r>
                <a:rPr lang="fr-FR" sz="1000" dirty="0">
                  <a:solidFill>
                    <a:schemeClr val="tx1">
                      <a:lumMod val="65000"/>
                      <a:lumOff val="35000"/>
                    </a:schemeClr>
                  </a:solidFill>
                </a:rPr>
                <a:t> plot</a:t>
              </a:r>
            </a:p>
          </p:txBody>
        </p:sp>
      </p:grpSp>
      <p:grpSp>
        <p:nvGrpSpPr>
          <p:cNvPr id="10" name="Groupe 9">
            <a:extLst>
              <a:ext uri="{FF2B5EF4-FFF2-40B4-BE49-F238E27FC236}">
                <a16:creationId xmlns:a16="http://schemas.microsoft.com/office/drawing/2014/main" id="{774C2806-0ACC-426C-B71C-2710BC5FC4F5}"/>
              </a:ext>
            </a:extLst>
          </p:cNvPr>
          <p:cNvGrpSpPr/>
          <p:nvPr/>
        </p:nvGrpSpPr>
        <p:grpSpPr>
          <a:xfrm>
            <a:off x="5416320" y="2824078"/>
            <a:ext cx="3417030" cy="2522050"/>
            <a:chOff x="645364" y="4163669"/>
            <a:chExt cx="3417030" cy="2522050"/>
          </a:xfrm>
        </p:grpSpPr>
        <p:pic>
          <p:nvPicPr>
            <p:cNvPr id="11" name="Image 10">
              <a:extLst>
                <a:ext uri="{FF2B5EF4-FFF2-40B4-BE49-F238E27FC236}">
                  <a16:creationId xmlns:a16="http://schemas.microsoft.com/office/drawing/2014/main" id="{34F81756-4C42-49D4-825E-29B515915B5F}"/>
                </a:ext>
              </a:extLst>
            </p:cNvPr>
            <p:cNvPicPr>
              <a:picLocks noChangeAspect="1"/>
            </p:cNvPicPr>
            <p:nvPr/>
          </p:nvPicPr>
          <p:blipFill>
            <a:blip r:embed="rId3"/>
            <a:stretch>
              <a:fillRect/>
            </a:stretch>
          </p:blipFill>
          <p:spPr>
            <a:xfrm>
              <a:off x="645364" y="4238957"/>
              <a:ext cx="3417030" cy="2446762"/>
            </a:xfrm>
            <a:prstGeom prst="rect">
              <a:avLst/>
            </a:prstGeom>
          </p:spPr>
        </p:pic>
        <p:sp>
          <p:nvSpPr>
            <p:cNvPr id="12" name="ZoneTexte 11">
              <a:extLst>
                <a:ext uri="{FF2B5EF4-FFF2-40B4-BE49-F238E27FC236}">
                  <a16:creationId xmlns:a16="http://schemas.microsoft.com/office/drawing/2014/main" id="{6AA356C5-28B7-4E00-AA46-1524340C0450}"/>
                </a:ext>
              </a:extLst>
            </p:cNvPr>
            <p:cNvSpPr txBox="1"/>
            <p:nvPr/>
          </p:nvSpPr>
          <p:spPr>
            <a:xfrm>
              <a:off x="1431471" y="4163669"/>
              <a:ext cx="2257125" cy="246221"/>
            </a:xfrm>
            <a:prstGeom prst="rect">
              <a:avLst/>
            </a:prstGeom>
            <a:solidFill>
              <a:schemeClr val="bg1"/>
            </a:solidFill>
          </p:spPr>
          <p:txBody>
            <a:bodyPr wrap="square" rtlCol="0">
              <a:spAutoFit/>
            </a:bodyPr>
            <a:lstStyle/>
            <a:p>
              <a:r>
                <a:rPr lang="fr-FR" sz="1000" dirty="0">
                  <a:solidFill>
                    <a:schemeClr val="tx1">
                      <a:lumMod val="65000"/>
                      <a:lumOff val="35000"/>
                    </a:schemeClr>
                  </a:solidFill>
                </a:rPr>
                <a:t>Model 2: </a:t>
              </a:r>
              <a:r>
                <a:rPr lang="fr-FR" sz="1000" dirty="0" err="1">
                  <a:solidFill>
                    <a:schemeClr val="tx1">
                      <a:lumMod val="65000"/>
                      <a:lumOff val="35000"/>
                    </a:schemeClr>
                  </a:solidFill>
                </a:rPr>
                <a:t>Loss</a:t>
              </a:r>
              <a:r>
                <a:rPr lang="fr-FR" sz="1000" dirty="0">
                  <a:solidFill>
                    <a:schemeClr val="tx1">
                      <a:lumMod val="65000"/>
                      <a:lumOff val="35000"/>
                    </a:schemeClr>
                  </a:solidFill>
                </a:rPr>
                <a:t> and </a:t>
              </a:r>
              <a:r>
                <a:rPr lang="fr-FR" sz="1000" dirty="0" err="1">
                  <a:solidFill>
                    <a:schemeClr val="tx1">
                      <a:lumMod val="65000"/>
                      <a:lumOff val="35000"/>
                    </a:schemeClr>
                  </a:solidFill>
                </a:rPr>
                <a:t>Accuracy</a:t>
              </a:r>
              <a:r>
                <a:rPr lang="fr-FR" sz="1000" dirty="0">
                  <a:solidFill>
                    <a:schemeClr val="tx1">
                      <a:lumMod val="65000"/>
                      <a:lumOff val="35000"/>
                    </a:schemeClr>
                  </a:solidFill>
                </a:rPr>
                <a:t> plot</a:t>
              </a:r>
            </a:p>
          </p:txBody>
        </p:sp>
        <p:sp>
          <p:nvSpPr>
            <p:cNvPr id="13" name="Rectangle 12">
              <a:extLst>
                <a:ext uri="{FF2B5EF4-FFF2-40B4-BE49-F238E27FC236}">
                  <a16:creationId xmlns:a16="http://schemas.microsoft.com/office/drawing/2014/main" id="{A6C72D33-9DB4-49EE-B138-6C2573C6E1B3}"/>
                </a:ext>
              </a:extLst>
            </p:cNvPr>
            <p:cNvSpPr/>
            <p:nvPr/>
          </p:nvSpPr>
          <p:spPr>
            <a:xfrm>
              <a:off x="1900912" y="4435322"/>
              <a:ext cx="184303" cy="343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5303199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Facett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58942E92D5D7428874831C9BB28FD2" ma:contentTypeVersion="2" ma:contentTypeDescription="Create a new document." ma:contentTypeScope="" ma:versionID="532bb8e0c6e4be5e92b4ef183f3f11cb">
  <xsd:schema xmlns:xsd="http://www.w3.org/2001/XMLSchema" xmlns:xs="http://www.w3.org/2001/XMLSchema" xmlns:p="http://schemas.microsoft.com/office/2006/metadata/properties" xmlns:ns2="1e437d0d-35b7-4b25-b8e8-b31bde2b38e3" targetNamespace="http://schemas.microsoft.com/office/2006/metadata/properties" ma:root="true" ma:fieldsID="92851755c130bb144098b895beabbc50" ns2:_="">
    <xsd:import namespace="1e437d0d-35b7-4b25-b8e8-b31bde2b38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37d0d-35b7-4b25-b8e8-b31bde2b38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3655C6-85DE-4744-B792-780F688914C2}">
  <ds:schemaRefs>
    <ds:schemaRef ds:uri="http://schemas.microsoft.com/sharepoint/v3/contenttype/forms"/>
  </ds:schemaRefs>
</ds:datastoreItem>
</file>

<file path=customXml/itemProps2.xml><?xml version="1.0" encoding="utf-8"?>
<ds:datastoreItem xmlns:ds="http://schemas.openxmlformats.org/officeDocument/2006/customXml" ds:itemID="{025791AF-3538-4F22-89A2-DC7BB17C1049}">
  <ds:schemaRefs>
    <ds:schemaRef ds:uri="1e437d0d-35b7-4b25-b8e8-b31bde2b38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C9407CB-C61D-40AB-98D4-9530EA1036C6}">
  <ds:schemaRefs>
    <ds:schemaRef ds:uri="http://schemas.openxmlformats.org/package/2006/metadata/core-properties"/>
    <ds:schemaRef ds:uri="http://schemas.microsoft.com/office/2006/metadata/properties"/>
    <ds:schemaRef ds:uri="http://schemas.microsoft.com/office/2006/documentManagement/types"/>
    <ds:schemaRef ds:uri="http://purl.org/dc/terms/"/>
    <ds:schemaRef ds:uri="1e437d0d-35b7-4b25-b8e8-b31bde2b38e3"/>
    <ds:schemaRef ds:uri="http://purl.org/dc/dcmitype/"/>
    <ds:schemaRef ds:uri="http://purl.org/dc/elements/1.1/"/>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1510</TotalTime>
  <Words>1523</Words>
  <Application>Microsoft Office PowerPoint</Application>
  <PresentationFormat>Grand écran</PresentationFormat>
  <Paragraphs>97</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Trebuchet MS</vt:lpstr>
      <vt:lpstr>Wingdings</vt:lpstr>
      <vt:lpstr>Wingdings 3</vt:lpstr>
      <vt:lpstr>Facette</vt:lpstr>
      <vt:lpstr>Deep Learning for Business Final Group Project</vt:lpstr>
      <vt:lpstr>Content </vt:lpstr>
      <vt:lpstr>Data preparation</vt:lpstr>
      <vt:lpstr>Model building &amp; Training</vt:lpstr>
      <vt:lpstr>Model building &amp; Training</vt:lpstr>
      <vt:lpstr>Model building &amp; Training</vt:lpstr>
      <vt:lpstr>Model building &amp; Training</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Group3_AGOSSOU_FRITSCH_KOUYATE_MAVUA_PARIS_VINCENOT</dc:title>
  <dc:creator>i.agossou@tbs-education.org;i.kouyate@tbs-education.org;n.mavua@tbs-education.org;s.fritsch@tbs-education.org;e.paris@tbs-education.org;a.vincenot@tbs-education.org</dc:creator>
  <cp:lastModifiedBy>AGOSSOU Ines</cp:lastModifiedBy>
  <cp:revision>338</cp:revision>
  <dcterms:created xsi:type="dcterms:W3CDTF">2022-01-08T13:32:48Z</dcterms:created>
  <dcterms:modified xsi:type="dcterms:W3CDTF">2022-02-02T19:56:41Z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0x0101009758942E92D5D7428874831C9BB28FD2</vt:lpwstr>
  </property>
</Properties>
</file>