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0"/>
  </p:notesMasterIdLst>
  <p:sldIdLst>
    <p:sldId id="258" r:id="rId2"/>
    <p:sldId id="259" r:id="rId3"/>
    <p:sldId id="260" r:id="rId4"/>
    <p:sldId id="274" r:id="rId5"/>
    <p:sldId id="264" r:id="rId6"/>
    <p:sldId id="285" r:id="rId7"/>
    <p:sldId id="317" r:id="rId8"/>
    <p:sldId id="280" r:id="rId9"/>
  </p:sldIdLst>
  <p:sldSz cx="9144000" cy="5143500" type="screen16x9"/>
  <p:notesSz cx="6858000" cy="9144000"/>
  <p:embeddedFontLst>
    <p:embeddedFont>
      <p:font typeface="Josefin Sans" pitchFamily="2" charset="77"/>
      <p:regular r:id="rId11"/>
      <p:bold r:id="rId12"/>
      <p:italic r:id="rId13"/>
      <p:boldItalic r:id="rId14"/>
    </p:embeddedFont>
    <p:embeddedFont>
      <p:font typeface="Josefin Sans Light" panose="020F0302020204030204" pitchFamily="34" charset="0"/>
      <p:regular r:id="rId15"/>
      <p:bold r:id="rId16"/>
      <p:italic r:id="rId17"/>
      <p:boldItalic r:id="rId18"/>
    </p:embeddedFont>
    <p:embeddedFont>
      <p:font typeface="Josefin Sans Medium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E1875A-F588-4806-A6AE-D9CB790F612B}">
  <a:tblStyle styleId="{01E1875A-F588-4806-A6AE-D9CB790F61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2585"/>
  </p:normalViewPr>
  <p:slideViewPr>
    <p:cSldViewPr snapToGrid="0">
      <p:cViewPr varScale="1">
        <p:scale>
          <a:sx n="140" d="100"/>
          <a:sy n="140" d="100"/>
        </p:scale>
        <p:origin x="36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95f375b38_3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95f375b38_3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88e9a59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88e9a59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c788e9a590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c788e9a590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This enhancement will enable clients to make more informed decisions regarding their company and business processes, fostering their growth.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ab08de558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ab08de558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the project I choose to work with the Waterfall methodology where each phase has a main milestone which is mandatory to be completed so the next can begin. I divided my work into 6 phases: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cab08de558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cab08de558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95f375b38_3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95f375b38_3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100" dirty="0">
                <a:solidFill>
                  <a:schemeClr val="dk1"/>
                </a:solidFill>
                <a:latin typeface="Arial" panose="020B0604020202020204" pitchFamily="34" charset="0"/>
                <a:ea typeface="Josefin Sans"/>
                <a:cs typeface="Arial" panose="020B0604020202020204" pitchFamily="34" charset="0"/>
                <a:sym typeface="Josefin Sans"/>
              </a:rPr>
              <a:t>Prioritize Features: Prioritize features based on user needs and project objectives to ensure the most important functionalities are implemented first.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Arial" panose="020B0604020202020204" pitchFamily="34" charset="0"/>
                <a:ea typeface="Josefin Sans"/>
                <a:cs typeface="Arial" panose="020B0604020202020204" pitchFamily="34" charset="0"/>
                <a:sym typeface="Josefin Sans"/>
              </a:rPr>
              <a:t>Iterate on Design: Refine and iterate on the design based on user feedback and emerging insights.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Arial" panose="020B0604020202020204" pitchFamily="34" charset="0"/>
                <a:ea typeface="Josefin Sans"/>
                <a:cs typeface="Arial" panose="020B0604020202020204" pitchFamily="34" charset="0"/>
                <a:sym typeface="Josefin Sans"/>
              </a:rPr>
              <a:t>User Testing: Conduct user testing to gather feedback on the design and usability of the prototypes.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Arial" panose="020B0604020202020204" pitchFamily="34" charset="0"/>
                <a:ea typeface="Josefin Sans"/>
                <a:cs typeface="Arial" panose="020B0604020202020204" pitchFamily="34" charset="0"/>
                <a:sym typeface="Josefin Sans"/>
              </a:rPr>
              <a:t>Develop High-Fidelity Prototype: Create a high-fidelity prototype incorporating user feedback and design iterations.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Arial" panose="020B0604020202020204" pitchFamily="34" charset="0"/>
                <a:ea typeface="Josefin Sans"/>
                <a:cs typeface="Arial" panose="020B0604020202020204" pitchFamily="34" charset="0"/>
                <a:sym typeface="Josefin Sans"/>
              </a:rPr>
              <a:t>Refine: Further refine the prototype based on user testing results and feedback, ensuring alignment with user expectations and project goals.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237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c95f375b38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c95f375b38_3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5750" y="2130662"/>
            <a:ext cx="31734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sz="3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sz="6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542275" y="1625200"/>
            <a:ext cx="0" cy="29613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idx="2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39" name="Google Shape;39;p6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title" idx="3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1" name="Google Shape;41;p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915200" y="752100"/>
            <a:ext cx="2075700" cy="17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10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0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-14031" y="1217264"/>
            <a:ext cx="359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697700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6" name="Google Shape;86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121625" y="16732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6977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/>
          </p:nvPr>
        </p:nvSpPr>
        <p:spPr>
          <a:xfrm>
            <a:off x="1697700" y="31855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1121600" y="31198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16977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/>
          </p:nvPr>
        </p:nvSpPr>
        <p:spPr>
          <a:xfrm>
            <a:off x="5662500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5086400" y="16732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8"/>
          </p:nvPr>
        </p:nvSpPr>
        <p:spPr>
          <a:xfrm>
            <a:off x="56625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/>
          </p:nvPr>
        </p:nvSpPr>
        <p:spPr>
          <a:xfrm>
            <a:off x="5662500" y="31855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87456" y="31198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56625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TITLE_AND_DESCRIPTION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5292000" y="2212804"/>
            <a:ext cx="31734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2" hasCustomPrompt="1"/>
          </p:nvPr>
        </p:nvSpPr>
        <p:spPr>
          <a:xfrm>
            <a:off x="5292001" y="1625200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sz="6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5292000" y="3455823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925750" y="1786400"/>
            <a:ext cx="5151600" cy="940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925748" y="2726900"/>
            <a:ext cx="5151600" cy="10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18" name="Google Shape;118;p16"/>
          <p:cNvCxnSpPr/>
          <p:nvPr/>
        </p:nvCxnSpPr>
        <p:spPr>
          <a:xfrm>
            <a:off x="542275" y="16252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6481100" y="-39600"/>
            <a:ext cx="2701200" cy="2537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525225" y="4415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>
            <a:off x="-159275" y="1563300"/>
            <a:ext cx="1591500" cy="3962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8" name="Google Shape;308;p37"/>
          <p:cNvCxnSpPr/>
          <p:nvPr/>
        </p:nvCxnSpPr>
        <p:spPr>
          <a:xfrm rot="10800000">
            <a:off x="986725" y="1327650"/>
            <a:ext cx="445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92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4225" y="115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87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Medium"/>
              <a:buChar char="●"/>
              <a:defRPr sz="1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ExtraLight"/>
              <a:buChar char="○"/>
              <a:defRPr sz="13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●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○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8" r:id="rId4"/>
    <p:sldLayoutId id="2147483659" r:id="rId5"/>
    <p:sldLayoutId id="2147483661" r:id="rId6"/>
    <p:sldLayoutId id="2147483662" r:id="rId7"/>
    <p:sldLayoutId id="2147483682" r:id="rId8"/>
    <p:sldLayoutId id="2147483683" r:id="rId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/>
          <p:nvPr/>
        </p:nvSpPr>
        <p:spPr>
          <a:xfrm>
            <a:off x="4051041" y="588914"/>
            <a:ext cx="4138200" cy="3188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945615" y="3140885"/>
            <a:ext cx="5151600" cy="9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MIDTERM REVIEW</a:t>
            </a:r>
            <a:endParaRPr dirty="0"/>
          </a:p>
        </p:txBody>
      </p:sp>
      <p:sp>
        <p:nvSpPr>
          <p:cNvPr id="342" name="Google Shape;342;p44"/>
          <p:cNvSpPr txBox="1">
            <a:spLocks noGrp="1"/>
          </p:cNvSpPr>
          <p:nvPr>
            <p:ph type="subTitle" idx="1"/>
          </p:nvPr>
        </p:nvSpPr>
        <p:spPr>
          <a:xfrm>
            <a:off x="1050837" y="3944225"/>
            <a:ext cx="5151600" cy="1025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Ivayla Nekezova</a:t>
            </a:r>
            <a:endParaRPr dirty="0"/>
          </a:p>
        </p:txBody>
      </p:sp>
      <p:cxnSp>
        <p:nvCxnSpPr>
          <p:cNvPr id="343" name="Google Shape;343;p44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>
            <a:spLocks noGrp="1"/>
          </p:cNvSpPr>
          <p:nvPr>
            <p:ph type="title"/>
          </p:nvPr>
        </p:nvSpPr>
        <p:spPr>
          <a:xfrm>
            <a:off x="1608900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Company Introduction</a:t>
            </a:r>
            <a:endParaRPr dirty="0"/>
          </a:p>
        </p:txBody>
      </p:sp>
      <p:sp>
        <p:nvSpPr>
          <p:cNvPr id="351" name="Google Shape;351;p4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3" name="Google Shape;353;p45"/>
          <p:cNvSpPr txBox="1">
            <a:spLocks noGrp="1"/>
          </p:cNvSpPr>
          <p:nvPr>
            <p:ph type="title" idx="3"/>
          </p:nvPr>
        </p:nvSpPr>
        <p:spPr>
          <a:xfrm>
            <a:off x="1697625" y="2612987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Overview</a:t>
            </a:r>
            <a:endParaRPr dirty="0"/>
          </a:p>
        </p:txBody>
      </p:sp>
      <p:sp>
        <p:nvSpPr>
          <p:cNvPr id="354" name="Google Shape;354;p45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1121525" y="2547287"/>
            <a:ext cx="576000" cy="59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9" name="Google Shape;359;p45"/>
          <p:cNvSpPr txBox="1">
            <a:spLocks noGrp="1"/>
          </p:cNvSpPr>
          <p:nvPr>
            <p:ph type="title" idx="9"/>
          </p:nvPr>
        </p:nvSpPr>
        <p:spPr>
          <a:xfrm>
            <a:off x="5597436" y="2192470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Challenges and Solutions</a:t>
            </a:r>
          </a:p>
        </p:txBody>
      </p:sp>
      <p:sp>
        <p:nvSpPr>
          <p:cNvPr id="360" name="Google Shape;360;p4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022392" y="2126770"/>
            <a:ext cx="576000" cy="59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49" name="Google Shape;349;p45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cxnSp>
        <p:nvCxnSpPr>
          <p:cNvPr id="362" name="Google Shape;362;p45"/>
          <p:cNvCxnSpPr/>
          <p:nvPr/>
        </p:nvCxnSpPr>
        <p:spPr>
          <a:xfrm>
            <a:off x="1026763" y="1766770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5"/>
          <p:cNvCxnSpPr/>
          <p:nvPr/>
        </p:nvCxnSpPr>
        <p:spPr>
          <a:xfrm>
            <a:off x="1026688" y="2640793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45"/>
          <p:cNvCxnSpPr/>
          <p:nvPr/>
        </p:nvCxnSpPr>
        <p:spPr>
          <a:xfrm>
            <a:off x="4926499" y="2220276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4DBBA8-1A2B-2959-505B-CB62A176A57B}"/>
              </a:ext>
            </a:extLst>
          </p:cNvPr>
          <p:cNvSpPr txBox="1"/>
          <p:nvPr/>
        </p:nvSpPr>
        <p:spPr>
          <a:xfrm>
            <a:off x="402336" y="25603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2" name="Google Shape;353;p45">
            <a:extLst>
              <a:ext uri="{FF2B5EF4-FFF2-40B4-BE49-F238E27FC236}">
                <a16:creationId xmlns:a16="http://schemas.microsoft.com/office/drawing/2014/main" id="{3B1F0201-C851-E9A6-FC1C-28A10F5D2F06}"/>
              </a:ext>
            </a:extLst>
          </p:cNvPr>
          <p:cNvSpPr txBox="1">
            <a:spLocks/>
          </p:cNvSpPr>
          <p:nvPr/>
        </p:nvSpPr>
        <p:spPr>
          <a:xfrm>
            <a:off x="1697625" y="3421310"/>
            <a:ext cx="2963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1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GB" dirty="0"/>
              <a:t>Planning and Structure</a:t>
            </a:r>
          </a:p>
        </p:txBody>
      </p:sp>
      <p:sp>
        <p:nvSpPr>
          <p:cNvPr id="13" name="Google Shape;354;p45">
            <a:hlinkClick r:id="" action="ppaction://noaction"/>
            <a:extLst>
              <a:ext uri="{FF2B5EF4-FFF2-40B4-BE49-F238E27FC236}">
                <a16:creationId xmlns:a16="http://schemas.microsoft.com/office/drawing/2014/main" id="{4CD48D4D-AD2E-7085-33C0-9134A03FC7A5}"/>
              </a:ext>
            </a:extLst>
          </p:cNvPr>
          <p:cNvSpPr txBox="1">
            <a:spLocks/>
          </p:cNvSpPr>
          <p:nvPr/>
        </p:nvSpPr>
        <p:spPr>
          <a:xfrm>
            <a:off x="1121525" y="3355610"/>
            <a:ext cx="576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14" name="Google Shape;359;p45">
            <a:extLst>
              <a:ext uri="{FF2B5EF4-FFF2-40B4-BE49-F238E27FC236}">
                <a16:creationId xmlns:a16="http://schemas.microsoft.com/office/drawing/2014/main" id="{C3EE5CC4-8C3F-A050-14FB-9B94B6B9D995}"/>
              </a:ext>
            </a:extLst>
          </p:cNvPr>
          <p:cNvSpPr txBox="1">
            <a:spLocks/>
          </p:cNvSpPr>
          <p:nvPr/>
        </p:nvSpPr>
        <p:spPr>
          <a:xfrm>
            <a:off x="5597436" y="3000793"/>
            <a:ext cx="2963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1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GB" dirty="0"/>
              <a:t>Next Steps</a:t>
            </a:r>
          </a:p>
        </p:txBody>
      </p:sp>
      <p:sp>
        <p:nvSpPr>
          <p:cNvPr id="15" name="Google Shape;360;p45">
            <a:hlinkClick r:id="" action="ppaction://noaction"/>
            <a:extLst>
              <a:ext uri="{FF2B5EF4-FFF2-40B4-BE49-F238E27FC236}">
                <a16:creationId xmlns:a16="http://schemas.microsoft.com/office/drawing/2014/main" id="{5544337C-C64A-D88D-999B-BCBF44E8F0AC}"/>
              </a:ext>
            </a:extLst>
          </p:cNvPr>
          <p:cNvSpPr txBox="1">
            <a:spLocks/>
          </p:cNvSpPr>
          <p:nvPr/>
        </p:nvSpPr>
        <p:spPr>
          <a:xfrm>
            <a:off x="5022392" y="2935093"/>
            <a:ext cx="576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dirty="0"/>
              <a:t>05</a:t>
            </a:r>
          </a:p>
        </p:txBody>
      </p:sp>
      <p:cxnSp>
        <p:nvCxnSpPr>
          <p:cNvPr id="16" name="Google Shape;363;p45">
            <a:extLst>
              <a:ext uri="{FF2B5EF4-FFF2-40B4-BE49-F238E27FC236}">
                <a16:creationId xmlns:a16="http://schemas.microsoft.com/office/drawing/2014/main" id="{20BA07A4-FEC3-A96D-9FAC-DC8B4ECEAFFD}"/>
              </a:ext>
            </a:extLst>
          </p:cNvPr>
          <p:cNvCxnSpPr/>
          <p:nvPr/>
        </p:nvCxnSpPr>
        <p:spPr>
          <a:xfrm>
            <a:off x="1026688" y="3449116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365;p45">
            <a:extLst>
              <a:ext uri="{FF2B5EF4-FFF2-40B4-BE49-F238E27FC236}">
                <a16:creationId xmlns:a16="http://schemas.microsoft.com/office/drawing/2014/main" id="{88B4403F-57BC-A413-34E0-1A9214A9070B}"/>
              </a:ext>
            </a:extLst>
          </p:cNvPr>
          <p:cNvCxnSpPr/>
          <p:nvPr/>
        </p:nvCxnSpPr>
        <p:spPr>
          <a:xfrm>
            <a:off x="4926499" y="3028599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51" grpId="0"/>
      <p:bldP spid="353" grpId="0"/>
      <p:bldP spid="354" grpId="0"/>
      <p:bldP spid="359" grpId="0"/>
      <p:bldP spid="360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6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46"/>
          <p:cNvSpPr/>
          <p:nvPr/>
        </p:nvSpPr>
        <p:spPr>
          <a:xfrm>
            <a:off x="4873550" y="712350"/>
            <a:ext cx="4320900" cy="3535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1323464" y="712349"/>
            <a:ext cx="2118605" cy="842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Company Introduction</a:t>
            </a:r>
            <a:endParaRPr sz="2400" dirty="0"/>
          </a:p>
        </p:txBody>
      </p:sp>
      <p:sp>
        <p:nvSpPr>
          <p:cNvPr id="376" name="Google Shape;376;p46"/>
          <p:cNvSpPr txBox="1">
            <a:spLocks noGrp="1"/>
          </p:cNvSpPr>
          <p:nvPr>
            <p:ph type="title" idx="2"/>
          </p:nvPr>
        </p:nvSpPr>
        <p:spPr>
          <a:xfrm>
            <a:off x="354046" y="530359"/>
            <a:ext cx="2118604" cy="1196532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8" name="Google Shape;378;p46"/>
          <p:cNvSpPr txBox="1">
            <a:spLocks noGrp="1"/>
          </p:cNvSpPr>
          <p:nvPr>
            <p:ph type="subTitle" idx="1"/>
          </p:nvPr>
        </p:nvSpPr>
        <p:spPr>
          <a:xfrm>
            <a:off x="622717" y="1854595"/>
            <a:ext cx="394014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GB" sz="1400" b="1" dirty="0">
                <a:solidFill>
                  <a:srgbClr val="000000"/>
                </a:solidFill>
                <a:effectLst/>
                <a:latin typeface="Josefin Sans" pitchFamily="2" charset="77"/>
              </a:rPr>
              <a:t>Tada Solutions </a:t>
            </a:r>
            <a:r>
              <a:rPr lang="en-GB" sz="1400" dirty="0">
                <a:solidFill>
                  <a:srgbClr val="000000"/>
                </a:solidFill>
                <a:effectLst/>
                <a:latin typeface="Josefin Sans" pitchFamily="2" charset="77"/>
              </a:rPr>
              <a:t>is data organisation company that: </a:t>
            </a:r>
          </a:p>
          <a:p>
            <a:pPr marL="139700" indent="0"/>
            <a:endParaRPr lang="en-GB" sz="1400" dirty="0">
              <a:solidFill>
                <a:srgbClr val="000000"/>
              </a:solidFill>
              <a:effectLst/>
              <a:latin typeface="Josefin Sans" pitchFamily="2" charset="77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Josefin Sans" pitchFamily="2" charset="77"/>
              </a:rPr>
              <a:t>Specialises</a:t>
            </a:r>
            <a:r>
              <a:rPr lang="en-US" sz="1400" dirty="0">
                <a:solidFill>
                  <a:schemeClr val="tx1"/>
                </a:solidFill>
                <a:latin typeface="Josefin Sans" pitchFamily="2" charset="77"/>
              </a:rPr>
              <a:t> in data management and analytics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effectLst/>
                <a:latin typeface="Josefin Sans" pitchFamily="2" charset="77"/>
              </a:rPr>
              <a:t>Converts raw data into actionable insights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effectLst/>
                <a:latin typeface="Josefin Sans" pitchFamily="2" charset="77"/>
              </a:rPr>
              <a:t>Creates user-friendly data dashboards in PowerBI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sz="1400" dirty="0"/>
              <a:t>Focuses on enhancing data accessibility and user engagement for their clients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FE76C7-A221-21E9-F6DC-B0157AC7A406}"/>
              </a:ext>
            </a:extLst>
          </p:cNvPr>
          <p:cNvSpPr/>
          <p:nvPr/>
        </p:nvSpPr>
        <p:spPr>
          <a:xfrm>
            <a:off x="4201466" y="326770"/>
            <a:ext cx="1344168" cy="113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" name="Picture 2" descr="Klokgebouw Eindhoven - Allesvoorevents.nl">
            <a:extLst>
              <a:ext uri="{FF2B5EF4-FFF2-40B4-BE49-F238E27FC236}">
                <a16:creationId xmlns:a16="http://schemas.microsoft.com/office/drawing/2014/main" id="{31EAD4C6-27BA-AD04-CB93-E1BDE16BF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/>
          <a:stretch/>
        </p:blipFill>
        <p:spPr bwMode="auto">
          <a:xfrm>
            <a:off x="5037054" y="1179443"/>
            <a:ext cx="4474791" cy="345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rip op data met BI-specialisten | TADA Solutions">
            <a:extLst>
              <a:ext uri="{FF2B5EF4-FFF2-40B4-BE49-F238E27FC236}">
                <a16:creationId xmlns:a16="http://schemas.microsoft.com/office/drawing/2014/main" id="{A3124A9A-8355-280A-DA5B-9FA4BD73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655" y="223244"/>
            <a:ext cx="933516" cy="84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Overview</a:t>
            </a:r>
            <a:endParaRPr dirty="0"/>
          </a:p>
        </p:txBody>
      </p:sp>
      <p:sp>
        <p:nvSpPr>
          <p:cNvPr id="777" name="Google Shape;777;p6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82" name="Google Shape;782;p60"/>
          <p:cNvSpPr txBox="1">
            <a:spLocks noGrp="1"/>
          </p:cNvSpPr>
          <p:nvPr>
            <p:ph type="subTitle" idx="1"/>
          </p:nvPr>
        </p:nvSpPr>
        <p:spPr>
          <a:xfrm>
            <a:off x="4846324" y="3105850"/>
            <a:ext cx="4297676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The project aims to enhance clients' understanding of data and its flow across company departments by creating improved data visualisation dashboards. </a:t>
            </a:r>
          </a:p>
        </p:txBody>
      </p:sp>
      <p:sp>
        <p:nvSpPr>
          <p:cNvPr id="778" name="Google Shape;778;p60"/>
          <p:cNvSpPr/>
          <p:nvPr/>
        </p:nvSpPr>
        <p:spPr>
          <a:xfrm>
            <a:off x="-75425" y="1582600"/>
            <a:ext cx="4267800" cy="2764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780" name="Google Shape;780;p60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1" name="Google Shape;781;p60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3" name="Google Shape;783;p60"/>
          <p:cNvCxnSpPr/>
          <p:nvPr/>
        </p:nvCxnSpPr>
        <p:spPr>
          <a:xfrm>
            <a:off x="5039175" y="1625200"/>
            <a:ext cx="0" cy="29613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5F5893-2676-B082-653B-AE2F3DBEF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74" y="796400"/>
            <a:ext cx="4271520" cy="320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and Structure</a:t>
            </a:r>
            <a:endParaRPr dirty="0"/>
          </a:p>
        </p:txBody>
      </p:sp>
      <p:sp>
        <p:nvSpPr>
          <p:cNvPr id="417" name="Google Shape;417;p50"/>
          <p:cNvSpPr txBox="1"/>
          <p:nvPr/>
        </p:nvSpPr>
        <p:spPr>
          <a:xfrm>
            <a:off x="633458" y="1248449"/>
            <a:ext cx="1645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Plan Phase</a:t>
            </a:r>
            <a:endParaRPr sz="18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18" name="Google Shape;418;p50"/>
          <p:cNvSpPr txBox="1"/>
          <p:nvPr/>
        </p:nvSpPr>
        <p:spPr>
          <a:xfrm>
            <a:off x="646335" y="1822596"/>
            <a:ext cx="1823442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effectLst/>
              </a:rPr>
              <a:t>Successfully organised my project timeline and objectives.</a:t>
            </a:r>
            <a:endParaRPr sz="1200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419" name="Google Shape;419;p50"/>
          <p:cNvCxnSpPr>
            <a:cxnSpLocks/>
          </p:cNvCxnSpPr>
          <p:nvPr/>
        </p:nvCxnSpPr>
        <p:spPr>
          <a:xfrm rot="5400000">
            <a:off x="-103582" y="1953755"/>
            <a:ext cx="1335900" cy="176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421" name="Google Shape;421;p50"/>
          <p:cNvSpPr txBox="1"/>
          <p:nvPr/>
        </p:nvSpPr>
        <p:spPr>
          <a:xfrm>
            <a:off x="2042517" y="2927282"/>
            <a:ext cx="2006686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Research Phase</a:t>
            </a:r>
            <a:endParaRPr sz="18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22" name="Google Shape;422;p50"/>
          <p:cNvSpPr txBox="1"/>
          <p:nvPr/>
        </p:nvSpPr>
        <p:spPr>
          <a:xfrm>
            <a:off x="2042517" y="3525450"/>
            <a:ext cx="1919263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effectLst/>
              </a:rPr>
              <a:t>Conducted research into user needs, market trends, and best practices in data visualisation.</a:t>
            </a:r>
            <a:endParaRPr sz="1200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423" name="Google Shape;423;p50"/>
          <p:cNvCxnSpPr>
            <a:cxnSpLocks/>
            <a:stCxn id="421" idx="1"/>
            <a:endCxn id="424" idx="4"/>
          </p:cNvCxnSpPr>
          <p:nvPr/>
        </p:nvCxnSpPr>
        <p:spPr>
          <a:xfrm rot="10800000">
            <a:off x="1878351" y="2692936"/>
            <a:ext cx="164167" cy="359746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426" name="Google Shape;426;p50"/>
          <p:cNvSpPr txBox="1"/>
          <p:nvPr/>
        </p:nvSpPr>
        <p:spPr>
          <a:xfrm>
            <a:off x="3233885" y="1201298"/>
            <a:ext cx="192219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Design Phase</a:t>
            </a:r>
            <a:endParaRPr sz="18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27" name="Google Shape;427;p50"/>
          <p:cNvSpPr txBox="1"/>
          <p:nvPr/>
        </p:nvSpPr>
        <p:spPr>
          <a:xfrm>
            <a:off x="3264330" y="1759947"/>
            <a:ext cx="1936324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Arial" panose="020B0604020202020204" pitchFamily="34" charset="0"/>
                <a:ea typeface="Josefin Sans"/>
                <a:cs typeface="Arial" panose="020B0604020202020204" pitchFamily="34" charset="0"/>
                <a:sym typeface="Josefin Sans"/>
              </a:rPr>
              <a:t>Created wireframes to outline the layout and structure of the data visualisation dashboards. </a:t>
            </a:r>
          </a:p>
        </p:txBody>
      </p:sp>
      <p:cxnSp>
        <p:nvCxnSpPr>
          <p:cNvPr id="428" name="Google Shape;428;p50"/>
          <p:cNvCxnSpPr>
            <a:cxnSpLocks/>
          </p:cNvCxnSpPr>
          <p:nvPr/>
        </p:nvCxnSpPr>
        <p:spPr>
          <a:xfrm rot="10800000" flipV="1">
            <a:off x="2962974" y="1386542"/>
            <a:ext cx="166253" cy="133338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431" name="Google Shape;431;p50"/>
          <p:cNvSpPr txBox="1"/>
          <p:nvPr/>
        </p:nvSpPr>
        <p:spPr>
          <a:xfrm>
            <a:off x="4833439" y="3522379"/>
            <a:ext cx="1826165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Develop Phase</a:t>
            </a:r>
            <a:endParaRPr sz="18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433" name="Google Shape;433;p50"/>
          <p:cNvCxnSpPr>
            <a:cxnSpLocks/>
            <a:stCxn id="431" idx="1"/>
            <a:endCxn id="434" idx="4"/>
          </p:cNvCxnSpPr>
          <p:nvPr/>
        </p:nvCxnSpPr>
        <p:spPr>
          <a:xfrm rot="10800000">
            <a:off x="4672151" y="2692937"/>
            <a:ext cx="161289" cy="954843"/>
          </a:xfrm>
          <a:prstGeom prst="bentConnector2">
            <a:avLst/>
          </a:prstGeom>
          <a:ln>
            <a:headEnd type="diamond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8" name="Google Shape;438;p50"/>
          <p:cNvSpPr/>
          <p:nvPr/>
        </p:nvSpPr>
        <p:spPr>
          <a:xfrm>
            <a:off x="415654" y="2712592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50"/>
          <p:cNvSpPr/>
          <p:nvPr/>
        </p:nvSpPr>
        <p:spPr>
          <a:xfrm>
            <a:off x="1816850" y="2569936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0"/>
          <p:cNvSpPr/>
          <p:nvPr/>
        </p:nvSpPr>
        <p:spPr>
          <a:xfrm>
            <a:off x="3213056" y="2707229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9" name="Google Shape;439;p50"/>
          <p:cNvCxnSpPr>
            <a:cxnSpLocks/>
          </p:cNvCxnSpPr>
          <p:nvPr/>
        </p:nvCxnSpPr>
        <p:spPr>
          <a:xfrm>
            <a:off x="45137" y="2704286"/>
            <a:ext cx="904389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437" name="Google Shape;437;p50"/>
          <p:cNvSpPr/>
          <p:nvPr/>
        </p:nvSpPr>
        <p:spPr>
          <a:xfrm>
            <a:off x="6006925" y="2707229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50"/>
          <p:cNvSpPr/>
          <p:nvPr/>
        </p:nvSpPr>
        <p:spPr>
          <a:xfrm>
            <a:off x="4610650" y="2569936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0" name="Google Shape;440;p50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p50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50"/>
          <p:cNvCxnSpPr>
            <a:cxnSpLocks/>
          </p:cNvCxnSpPr>
          <p:nvPr/>
        </p:nvCxnSpPr>
        <p:spPr>
          <a:xfrm flipH="1">
            <a:off x="3336056" y="1229374"/>
            <a:ext cx="2289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50"/>
          <p:cNvCxnSpPr>
            <a:cxnSpLocks/>
          </p:cNvCxnSpPr>
          <p:nvPr/>
        </p:nvCxnSpPr>
        <p:spPr>
          <a:xfrm flipH="1">
            <a:off x="731567" y="1225940"/>
            <a:ext cx="2289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50"/>
          <p:cNvCxnSpPr>
            <a:cxnSpLocks/>
          </p:cNvCxnSpPr>
          <p:nvPr/>
        </p:nvCxnSpPr>
        <p:spPr>
          <a:xfrm flipH="1">
            <a:off x="2135627" y="2904329"/>
            <a:ext cx="2289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50"/>
          <p:cNvCxnSpPr>
            <a:cxnSpLocks/>
          </p:cNvCxnSpPr>
          <p:nvPr/>
        </p:nvCxnSpPr>
        <p:spPr>
          <a:xfrm flipH="1">
            <a:off x="4971754" y="3522379"/>
            <a:ext cx="2289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777;p60">
            <a:extLst>
              <a:ext uri="{FF2B5EF4-FFF2-40B4-BE49-F238E27FC236}">
                <a16:creationId xmlns:a16="http://schemas.microsoft.com/office/drawing/2014/main" id="{233C65A9-2E34-DAE5-0AAC-A839982A4C02}"/>
              </a:ext>
            </a:extLst>
          </p:cNvPr>
          <p:cNvSpPr txBox="1">
            <a:spLocks/>
          </p:cNvSpPr>
          <p:nvPr/>
        </p:nvSpPr>
        <p:spPr>
          <a:xfrm>
            <a:off x="1757097" y="420518"/>
            <a:ext cx="955159" cy="739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4000" dirty="0"/>
              <a:t>03</a:t>
            </a:r>
          </a:p>
        </p:txBody>
      </p:sp>
      <p:sp>
        <p:nvSpPr>
          <p:cNvPr id="4" name="Google Shape;426;p50">
            <a:extLst>
              <a:ext uri="{FF2B5EF4-FFF2-40B4-BE49-F238E27FC236}">
                <a16:creationId xmlns:a16="http://schemas.microsoft.com/office/drawing/2014/main" id="{3DD1719E-B1C2-3E81-478B-4430E9573479}"/>
              </a:ext>
            </a:extLst>
          </p:cNvPr>
          <p:cNvSpPr txBox="1"/>
          <p:nvPr/>
        </p:nvSpPr>
        <p:spPr>
          <a:xfrm>
            <a:off x="5873121" y="1284398"/>
            <a:ext cx="1645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Test Phase</a:t>
            </a:r>
            <a:endParaRPr sz="1800" b="1" dirty="0">
              <a:solidFill>
                <a:schemeClr val="tx1">
                  <a:lumMod val="65000"/>
                  <a:lumOff val="35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" name="Google Shape;434;p50">
            <a:extLst>
              <a:ext uri="{FF2B5EF4-FFF2-40B4-BE49-F238E27FC236}">
                <a16:creationId xmlns:a16="http://schemas.microsoft.com/office/drawing/2014/main" id="{2D72F93B-A4F1-CD59-1912-3A49223030A4}"/>
              </a:ext>
            </a:extLst>
          </p:cNvPr>
          <p:cNvSpPr/>
          <p:nvPr/>
        </p:nvSpPr>
        <p:spPr>
          <a:xfrm>
            <a:off x="6826816" y="2569936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442;p50">
            <a:extLst>
              <a:ext uri="{FF2B5EF4-FFF2-40B4-BE49-F238E27FC236}">
                <a16:creationId xmlns:a16="http://schemas.microsoft.com/office/drawing/2014/main" id="{4560E768-4D48-6456-E77F-EF5EB1EC83FE}"/>
              </a:ext>
            </a:extLst>
          </p:cNvPr>
          <p:cNvCxnSpPr>
            <a:cxnSpLocks/>
          </p:cNvCxnSpPr>
          <p:nvPr/>
        </p:nvCxnSpPr>
        <p:spPr>
          <a:xfrm flipH="1">
            <a:off x="5953975" y="1279332"/>
            <a:ext cx="228900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428;p50">
            <a:extLst>
              <a:ext uri="{FF2B5EF4-FFF2-40B4-BE49-F238E27FC236}">
                <a16:creationId xmlns:a16="http://schemas.microsoft.com/office/drawing/2014/main" id="{F417668F-CFCA-12E1-D7EE-A6922DD56727}"/>
              </a:ext>
            </a:extLst>
          </p:cNvPr>
          <p:cNvCxnSpPr>
            <a:cxnSpLocks/>
          </p:cNvCxnSpPr>
          <p:nvPr/>
        </p:nvCxnSpPr>
        <p:spPr>
          <a:xfrm rot="5400000">
            <a:off x="5038564" y="1938801"/>
            <a:ext cx="1333500" cy="16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20" name="Google Shape;431;p50">
            <a:extLst>
              <a:ext uri="{FF2B5EF4-FFF2-40B4-BE49-F238E27FC236}">
                <a16:creationId xmlns:a16="http://schemas.microsoft.com/office/drawing/2014/main" id="{4AC6D9AD-3FE5-1412-AD79-99C9B87917D9}"/>
              </a:ext>
            </a:extLst>
          </p:cNvPr>
          <p:cNvSpPr txBox="1"/>
          <p:nvPr/>
        </p:nvSpPr>
        <p:spPr>
          <a:xfrm>
            <a:off x="7101481" y="2941251"/>
            <a:ext cx="1919265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Evaluate Phase</a:t>
            </a:r>
            <a:endParaRPr sz="1800" b="1" dirty="0">
              <a:solidFill>
                <a:schemeClr val="tx1">
                  <a:lumMod val="65000"/>
                  <a:lumOff val="35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22" name="Google Shape;445;p50">
            <a:extLst>
              <a:ext uri="{FF2B5EF4-FFF2-40B4-BE49-F238E27FC236}">
                <a16:creationId xmlns:a16="http://schemas.microsoft.com/office/drawing/2014/main" id="{FECB313F-C3F4-699A-B639-5253130597E5}"/>
              </a:ext>
            </a:extLst>
          </p:cNvPr>
          <p:cNvCxnSpPr>
            <a:cxnSpLocks/>
          </p:cNvCxnSpPr>
          <p:nvPr/>
        </p:nvCxnSpPr>
        <p:spPr>
          <a:xfrm flipH="1">
            <a:off x="7194582" y="2918298"/>
            <a:ext cx="228900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433;p50">
            <a:extLst>
              <a:ext uri="{FF2B5EF4-FFF2-40B4-BE49-F238E27FC236}">
                <a16:creationId xmlns:a16="http://schemas.microsoft.com/office/drawing/2014/main" id="{DF617FDF-A748-133C-7E51-51694A26D21C}"/>
              </a:ext>
            </a:extLst>
          </p:cNvPr>
          <p:cNvCxnSpPr>
            <a:cxnSpLocks/>
          </p:cNvCxnSpPr>
          <p:nvPr/>
        </p:nvCxnSpPr>
        <p:spPr>
          <a:xfrm rot="10800000">
            <a:off x="6846448" y="2713280"/>
            <a:ext cx="161925" cy="359746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31" name="Google Shape;425;p50">
            <a:extLst>
              <a:ext uri="{FF2B5EF4-FFF2-40B4-BE49-F238E27FC236}">
                <a16:creationId xmlns:a16="http://schemas.microsoft.com/office/drawing/2014/main" id="{9C2710E4-DCCC-9961-4F8F-E875F23FB84B}"/>
              </a:ext>
            </a:extLst>
          </p:cNvPr>
          <p:cNvSpPr txBox="1"/>
          <p:nvPr/>
        </p:nvSpPr>
        <p:spPr>
          <a:xfrm>
            <a:off x="665886" y="1564628"/>
            <a:ext cx="1879179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b="1" dirty="0">
                <a:effectLst/>
              </a:rPr>
              <a:t>February 19 - March 8</a:t>
            </a:r>
            <a:endParaRPr sz="900" b="1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" name="Google Shape;425;p50">
            <a:extLst>
              <a:ext uri="{FF2B5EF4-FFF2-40B4-BE49-F238E27FC236}">
                <a16:creationId xmlns:a16="http://schemas.microsoft.com/office/drawing/2014/main" id="{C5859E35-03AA-48AE-7370-53D2DC5B7A0D}"/>
              </a:ext>
            </a:extLst>
          </p:cNvPr>
          <p:cNvSpPr txBox="1"/>
          <p:nvPr/>
        </p:nvSpPr>
        <p:spPr>
          <a:xfrm>
            <a:off x="3274556" y="1553227"/>
            <a:ext cx="2178733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b="1" dirty="0">
                <a:effectLst/>
              </a:rPr>
              <a:t>March 25 - April 12</a:t>
            </a:r>
            <a:endParaRPr sz="1200" b="1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" name="Google Shape;425;p50">
            <a:extLst>
              <a:ext uri="{FF2B5EF4-FFF2-40B4-BE49-F238E27FC236}">
                <a16:creationId xmlns:a16="http://schemas.microsoft.com/office/drawing/2014/main" id="{E3EACE49-D5FB-431F-3AB7-85B55370EDB8}"/>
              </a:ext>
            </a:extLst>
          </p:cNvPr>
          <p:cNvSpPr txBox="1"/>
          <p:nvPr/>
        </p:nvSpPr>
        <p:spPr>
          <a:xfrm>
            <a:off x="5887226" y="1623809"/>
            <a:ext cx="1879179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b="1" dirty="0">
                <a:effectLst/>
              </a:rPr>
              <a:t>May 6 - May 24th</a:t>
            </a:r>
            <a:endParaRPr sz="1200" b="1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4" name="Google Shape;425;p50">
            <a:extLst>
              <a:ext uri="{FF2B5EF4-FFF2-40B4-BE49-F238E27FC236}">
                <a16:creationId xmlns:a16="http://schemas.microsoft.com/office/drawing/2014/main" id="{A2DE5334-4C6A-AE34-0928-587E38FFE051}"/>
              </a:ext>
            </a:extLst>
          </p:cNvPr>
          <p:cNvSpPr txBox="1"/>
          <p:nvPr/>
        </p:nvSpPr>
        <p:spPr>
          <a:xfrm>
            <a:off x="2042517" y="3259885"/>
            <a:ext cx="1879179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b="1" dirty="0">
                <a:effectLst/>
              </a:rPr>
              <a:t>March 11 - March 22</a:t>
            </a:r>
            <a:endParaRPr sz="900" b="1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5" name="Google Shape;425;p50">
            <a:extLst>
              <a:ext uri="{FF2B5EF4-FFF2-40B4-BE49-F238E27FC236}">
                <a16:creationId xmlns:a16="http://schemas.microsoft.com/office/drawing/2014/main" id="{26A4C32A-850E-7847-283A-CF75DF52526F}"/>
              </a:ext>
            </a:extLst>
          </p:cNvPr>
          <p:cNvSpPr txBox="1"/>
          <p:nvPr/>
        </p:nvSpPr>
        <p:spPr>
          <a:xfrm>
            <a:off x="4848824" y="3821407"/>
            <a:ext cx="1879179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b="1" dirty="0">
                <a:effectLst/>
              </a:rPr>
              <a:t>April 15 - May 3</a:t>
            </a:r>
            <a:endParaRPr sz="1200" b="1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6" name="Google Shape;425;p50">
            <a:extLst>
              <a:ext uri="{FF2B5EF4-FFF2-40B4-BE49-F238E27FC236}">
                <a16:creationId xmlns:a16="http://schemas.microsoft.com/office/drawing/2014/main" id="{48F99D73-031C-CCFA-00C2-3681EE781980}"/>
              </a:ext>
            </a:extLst>
          </p:cNvPr>
          <p:cNvSpPr txBox="1"/>
          <p:nvPr/>
        </p:nvSpPr>
        <p:spPr>
          <a:xfrm>
            <a:off x="7141567" y="3244775"/>
            <a:ext cx="1879179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b="1" dirty="0">
                <a:effectLst/>
              </a:rPr>
              <a:t>May 27 - June 18</a:t>
            </a:r>
            <a:endParaRPr sz="1200" b="1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/>
      <p:bldP spid="418" grpId="0"/>
      <p:bldP spid="421" grpId="0"/>
      <p:bldP spid="422" grpId="0"/>
      <p:bldP spid="426" grpId="0"/>
      <p:bldP spid="427" grpId="0"/>
      <p:bldP spid="431" grpId="0"/>
      <p:bldP spid="4" grpId="0"/>
      <p:bldP spid="2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71"/>
          <p:cNvSpPr txBox="1">
            <a:spLocks noGrp="1"/>
          </p:cNvSpPr>
          <p:nvPr>
            <p:ph type="title" idx="3"/>
          </p:nvPr>
        </p:nvSpPr>
        <p:spPr>
          <a:xfrm>
            <a:off x="1368043" y="316194"/>
            <a:ext cx="6202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</a:t>
            </a:r>
            <a:r>
              <a:rPr lang="en" dirty="0"/>
              <a:t>        </a:t>
            </a:r>
            <a:r>
              <a:rPr lang="en" dirty="0">
                <a:solidFill>
                  <a:srgbClr val="FFC000"/>
                </a:solidFill>
              </a:rPr>
              <a:t>Solutions</a:t>
            </a:r>
            <a:endParaRPr dirty="0">
              <a:solidFill>
                <a:srgbClr val="FFC000"/>
              </a:solidFill>
            </a:endParaRPr>
          </a:p>
        </p:txBody>
      </p:sp>
      <p:cxnSp>
        <p:nvCxnSpPr>
          <p:cNvPr id="1244" name="Google Shape;1244;p71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5" name="Google Shape;1245;p71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8" name="Google Shape;1248;p71"/>
          <p:cNvCxnSpPr>
            <a:cxnSpLocks/>
          </p:cNvCxnSpPr>
          <p:nvPr/>
        </p:nvCxnSpPr>
        <p:spPr>
          <a:xfrm rot="10800000" flipV="1">
            <a:off x="2129815" y="2761440"/>
            <a:ext cx="2490648" cy="148840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250" name="Google Shape;1250;p71"/>
          <p:cNvSpPr/>
          <p:nvPr/>
        </p:nvSpPr>
        <p:spPr>
          <a:xfrm flipH="1">
            <a:off x="4620463" y="2576954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71"/>
          <p:cNvSpPr/>
          <p:nvPr/>
        </p:nvSpPr>
        <p:spPr>
          <a:xfrm>
            <a:off x="3429413" y="2699941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71"/>
          <p:cNvSpPr txBox="1"/>
          <p:nvPr/>
        </p:nvSpPr>
        <p:spPr>
          <a:xfrm>
            <a:off x="2176367" y="1189535"/>
            <a:ext cx="1847926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Scope creep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52" name="Google Shape;1252;p71"/>
          <p:cNvSpPr txBox="1"/>
          <p:nvPr/>
        </p:nvSpPr>
        <p:spPr>
          <a:xfrm>
            <a:off x="2176367" y="1518635"/>
            <a:ext cx="2287147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Having too many ideas and adding a lot of features is causing delays and loss of focus.</a:t>
            </a:r>
          </a:p>
        </p:txBody>
      </p:sp>
      <p:cxnSp>
        <p:nvCxnSpPr>
          <p:cNvPr id="1255" name="Google Shape;1255;p71"/>
          <p:cNvCxnSpPr/>
          <p:nvPr/>
        </p:nvCxnSpPr>
        <p:spPr>
          <a:xfrm rot="10800000">
            <a:off x="2289619" y="1193511"/>
            <a:ext cx="203100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4" name="Google Shape;1254;p71"/>
          <p:cNvSpPr/>
          <p:nvPr/>
        </p:nvSpPr>
        <p:spPr>
          <a:xfrm flipH="1">
            <a:off x="5368213" y="1222647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1"/>
          <p:cNvSpPr txBox="1"/>
          <p:nvPr/>
        </p:nvSpPr>
        <p:spPr>
          <a:xfrm>
            <a:off x="619031" y="2629072"/>
            <a:ext cx="2498243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Validating Design Choices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57" name="Google Shape;1257;p71"/>
          <p:cNvSpPr txBox="1"/>
          <p:nvPr/>
        </p:nvSpPr>
        <p:spPr>
          <a:xfrm>
            <a:off x="619032" y="3203700"/>
            <a:ext cx="2679868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Ensuring that design choices effectively meet user needs and project objectives.</a:t>
            </a:r>
            <a:endParaRPr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260" name="Google Shape;1260;p71"/>
          <p:cNvCxnSpPr/>
          <p:nvPr/>
        </p:nvCxnSpPr>
        <p:spPr>
          <a:xfrm rot="10800000">
            <a:off x="704362" y="2599450"/>
            <a:ext cx="203100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9" name="Google Shape;1259;p71"/>
          <p:cNvSpPr/>
          <p:nvPr/>
        </p:nvSpPr>
        <p:spPr>
          <a:xfrm flipH="1">
            <a:off x="4070448" y="2769954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71"/>
          <p:cNvSpPr/>
          <p:nvPr/>
        </p:nvSpPr>
        <p:spPr>
          <a:xfrm flipH="1">
            <a:off x="4620463" y="2246929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71"/>
          <p:cNvSpPr txBox="1"/>
          <p:nvPr/>
        </p:nvSpPr>
        <p:spPr>
          <a:xfrm>
            <a:off x="5110005" y="1219408"/>
            <a:ext cx="296913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Regularly revisit project objective and prioritise features to control scope changes.</a:t>
            </a:r>
          </a:p>
        </p:txBody>
      </p:sp>
      <p:cxnSp>
        <p:nvCxnSpPr>
          <p:cNvPr id="1263" name="Google Shape;1263;p71"/>
          <p:cNvCxnSpPr/>
          <p:nvPr/>
        </p:nvCxnSpPr>
        <p:spPr>
          <a:xfrm rot="10800000">
            <a:off x="5215273" y="1183508"/>
            <a:ext cx="203100" cy="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2" name="Google Shape;1242;p71"/>
          <p:cNvSpPr/>
          <p:nvPr/>
        </p:nvSpPr>
        <p:spPr>
          <a:xfrm flipH="1">
            <a:off x="4620463" y="2124757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71"/>
          <p:cNvSpPr txBox="1"/>
          <p:nvPr/>
        </p:nvSpPr>
        <p:spPr>
          <a:xfrm>
            <a:off x="3933814" y="3091479"/>
            <a:ext cx="2969118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Conduct more user testing and research to ensure alignment with user needs and project objectives.</a:t>
            </a:r>
            <a:endParaRPr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265" name="Google Shape;1265;p71"/>
          <p:cNvCxnSpPr/>
          <p:nvPr/>
        </p:nvCxnSpPr>
        <p:spPr>
          <a:xfrm rot="10800000">
            <a:off x="4055476" y="3047608"/>
            <a:ext cx="203100" cy="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9" name="Google Shape;1239;p71"/>
          <p:cNvSpPr/>
          <p:nvPr/>
        </p:nvSpPr>
        <p:spPr>
          <a:xfrm flipH="1">
            <a:off x="3360399" y="3412382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6" name="Google Shape;1266;p71"/>
          <p:cNvCxnSpPr>
            <a:stCxn id="1250" idx="4"/>
            <a:endCxn id="1249" idx="2"/>
          </p:cNvCxnSpPr>
          <p:nvPr/>
        </p:nvCxnSpPr>
        <p:spPr>
          <a:xfrm rot="5400000">
            <a:off x="4024963" y="2104454"/>
            <a:ext cx="61500" cy="1252500"/>
          </a:xfrm>
          <a:prstGeom prst="bentConnector4">
            <a:avLst>
              <a:gd name="adj1" fmla="val 97755"/>
              <a:gd name="adj2" fmla="val 10033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7" name="Google Shape;1267;p71"/>
          <p:cNvCxnSpPr>
            <a:cxnSpLocks/>
          </p:cNvCxnSpPr>
          <p:nvPr/>
        </p:nvCxnSpPr>
        <p:spPr>
          <a:xfrm rot="16200000" flipH="1">
            <a:off x="3903290" y="1953514"/>
            <a:ext cx="1554380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5" name="Google Shape;777;p60">
            <a:extLst>
              <a:ext uri="{FF2B5EF4-FFF2-40B4-BE49-F238E27FC236}">
                <a16:creationId xmlns:a16="http://schemas.microsoft.com/office/drawing/2014/main" id="{CC9A3734-5DF8-D65A-BA08-8DC60AEDBD07}"/>
              </a:ext>
            </a:extLst>
          </p:cNvPr>
          <p:cNvSpPr txBox="1">
            <a:spLocks/>
          </p:cNvSpPr>
          <p:nvPr/>
        </p:nvSpPr>
        <p:spPr>
          <a:xfrm>
            <a:off x="1436010" y="274074"/>
            <a:ext cx="955159" cy="739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4000" dirty="0"/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" grpId="0"/>
      <p:bldP spid="1251" grpId="0"/>
      <p:bldP spid="1252" grpId="0"/>
      <p:bldP spid="1256" grpId="0"/>
      <p:bldP spid="1257" grpId="0"/>
      <p:bldP spid="1262" grpId="0"/>
      <p:bldP spid="1264" grpId="0"/>
      <p:bldP spid="1239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>
            <a:spLocks noGrp="1"/>
          </p:cNvSpPr>
          <p:nvPr>
            <p:ph type="title"/>
          </p:nvPr>
        </p:nvSpPr>
        <p:spPr>
          <a:xfrm>
            <a:off x="1029569" y="1649620"/>
            <a:ext cx="31734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408" name="Google Shape;408;p49"/>
          <p:cNvSpPr txBox="1">
            <a:spLocks noGrp="1"/>
          </p:cNvSpPr>
          <p:nvPr>
            <p:ph type="subTitle" idx="1"/>
          </p:nvPr>
        </p:nvSpPr>
        <p:spPr>
          <a:xfrm>
            <a:off x="912034" y="2627673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ea typeface="Josefin Sans"/>
                <a:cs typeface="Arial" panose="020B0604020202020204" pitchFamily="34" charset="0"/>
                <a:sym typeface="Josefin Sans"/>
              </a:rPr>
              <a:t>Prioritise Features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ea typeface="Josefin Sans"/>
                <a:cs typeface="Arial" panose="020B0604020202020204" pitchFamily="34" charset="0"/>
                <a:sym typeface="Josefin Sans"/>
              </a:rPr>
              <a:t>Iterate on Design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ea typeface="Josefin Sans"/>
                <a:cs typeface="Arial" panose="020B0604020202020204" pitchFamily="34" charset="0"/>
                <a:sym typeface="Josefin Sans"/>
              </a:rPr>
              <a:t>User Testing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ea typeface="Josefin Sans"/>
                <a:cs typeface="Arial" panose="020B0604020202020204" pitchFamily="34" charset="0"/>
                <a:sym typeface="Josefin Sans"/>
              </a:rPr>
              <a:t>Develop High-Fidelity Prototype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  <a:latin typeface="Arial" panose="020B0604020202020204" pitchFamily="34" charset="0"/>
                <a:ea typeface="Josefin Sans"/>
                <a:cs typeface="Arial" panose="020B0604020202020204" pitchFamily="34" charset="0"/>
                <a:sym typeface="Josefin Sans"/>
              </a:rPr>
              <a:t>Refine</a:t>
            </a:r>
          </a:p>
        </p:txBody>
      </p:sp>
      <p:sp>
        <p:nvSpPr>
          <p:cNvPr id="406" name="Google Shape;406;p49"/>
          <p:cNvSpPr/>
          <p:nvPr/>
        </p:nvSpPr>
        <p:spPr>
          <a:xfrm>
            <a:off x="6527732" y="1076223"/>
            <a:ext cx="2337000" cy="3102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409" name="Google Shape;409;p49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49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777;p60">
            <a:extLst>
              <a:ext uri="{FF2B5EF4-FFF2-40B4-BE49-F238E27FC236}">
                <a16:creationId xmlns:a16="http://schemas.microsoft.com/office/drawing/2014/main" id="{25269CF1-A530-D843-66BF-6D764CFB039A}"/>
              </a:ext>
            </a:extLst>
          </p:cNvPr>
          <p:cNvSpPr txBox="1">
            <a:spLocks/>
          </p:cNvSpPr>
          <p:nvPr/>
        </p:nvSpPr>
        <p:spPr>
          <a:xfrm>
            <a:off x="758521" y="1649620"/>
            <a:ext cx="955159" cy="739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4000" dirty="0"/>
              <a:t>05</a:t>
            </a:r>
          </a:p>
        </p:txBody>
      </p:sp>
      <p:pic>
        <p:nvPicPr>
          <p:cNvPr id="3" name="Picture 2" descr="A computer with a screen on&#10;&#10;Description automatically generated">
            <a:extLst>
              <a:ext uri="{FF2B5EF4-FFF2-40B4-BE49-F238E27FC236}">
                <a16:creationId xmlns:a16="http://schemas.microsoft.com/office/drawing/2014/main" id="{85F185F4-FF26-0F09-7C8B-C60F1838D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309"/>
          <a:stretch/>
        </p:blipFill>
        <p:spPr>
          <a:xfrm>
            <a:off x="3821798" y="303450"/>
            <a:ext cx="5042934" cy="50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2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6"/>
          <p:cNvSpPr txBox="1">
            <a:spLocks noGrp="1"/>
          </p:cNvSpPr>
          <p:nvPr>
            <p:ph type="title"/>
          </p:nvPr>
        </p:nvSpPr>
        <p:spPr>
          <a:xfrm>
            <a:off x="714031" y="915600"/>
            <a:ext cx="2687531" cy="17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Thank you for your attention!</a:t>
            </a:r>
            <a:endParaRPr dirty="0"/>
          </a:p>
        </p:txBody>
      </p:sp>
      <p:cxnSp>
        <p:nvCxnSpPr>
          <p:cNvPr id="870" name="Google Shape;870;p66"/>
          <p:cNvCxnSpPr>
            <a:cxnSpLocks/>
          </p:cNvCxnSpPr>
          <p:nvPr/>
        </p:nvCxnSpPr>
        <p:spPr>
          <a:xfrm>
            <a:off x="542275" y="915600"/>
            <a:ext cx="0" cy="1032072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cari Company Profile by Slidesgo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417</Words>
  <Application>Microsoft Macintosh PowerPoint</Application>
  <PresentationFormat>On-screen Show (16:9)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Josefin Sans</vt:lpstr>
      <vt:lpstr>Arial</vt:lpstr>
      <vt:lpstr>Josefin Sans Medium</vt:lpstr>
      <vt:lpstr>Josefin Sans Light</vt:lpstr>
      <vt:lpstr>Söhne</vt:lpstr>
      <vt:lpstr>Macari Company Profile by Slidesgo</vt:lpstr>
      <vt:lpstr>MIDTERM REVIEW</vt:lpstr>
      <vt:lpstr> Company Introduction</vt:lpstr>
      <vt:lpstr>Company Introduction</vt:lpstr>
      <vt:lpstr>Assignment Overview</vt:lpstr>
      <vt:lpstr>Planning and Structure</vt:lpstr>
      <vt:lpstr>Challenges        Solutions</vt:lpstr>
      <vt:lpstr>Next Steps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cp:lastModifiedBy>Nekezova,Ivayla I.M.</cp:lastModifiedBy>
  <cp:revision>10</cp:revision>
  <dcterms:modified xsi:type="dcterms:W3CDTF">2024-04-19T06:40:25Z</dcterms:modified>
</cp:coreProperties>
</file>