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OH KAI WEN" initials="YKW" lastIdx="1" clrIdx="0">
    <p:extLst>
      <p:ext uri="{19B8F6BF-5375-455C-9EA6-DF929625EA0E}">
        <p15:presenceInfo xmlns:p15="http://schemas.microsoft.com/office/powerpoint/2012/main" userId="S::kaiwen@siswa365.um.edu.my::7b058936-3f72-4d68-8982-fdb4cc425c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C6C29-F009-49C4-B4FE-61EBDFAF1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F7152-FADC-46FD-B7B8-F8A6A67A1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BAF27-55F5-48A1-AA78-DD87DB2C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6726-F077-437C-A2EA-F0E696D5272E}" type="datetimeFigureOut">
              <a:rPr lang="en-MY" smtClean="0"/>
              <a:t>13/11/2020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0622D-1B98-4A51-B068-C9A129F2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0B6F6-05A8-4D2F-A2E2-789A9BC4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C5EB-68D4-4B3B-9CE7-A1FA320D5B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711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580F-4298-4654-8384-23F49B8F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8FAEC-057A-4006-A068-EAA3CB9B8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60527-091A-4CB6-9C73-35484E34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6726-F077-437C-A2EA-F0E696D5272E}" type="datetimeFigureOut">
              <a:rPr lang="en-MY" smtClean="0"/>
              <a:t>13/11/2020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B324E-E9ED-40B0-8521-F909484F5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2D5FF-5310-42C5-A355-5B669F52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C5EB-68D4-4B3B-9CE7-A1FA320D5B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3850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C3D98-AD1C-4390-AC6F-4AFC48676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54B75-F263-4C79-B0A9-E888021CA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F4EBA-35BD-40DB-AD3E-3E52202D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6726-F077-437C-A2EA-F0E696D5272E}" type="datetimeFigureOut">
              <a:rPr lang="en-MY" smtClean="0"/>
              <a:t>13/11/2020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080C2-C85B-4A7D-B03B-522C0389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F597D-4C0D-41C8-B601-BC2ED656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C5EB-68D4-4B3B-9CE7-A1FA320D5B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8551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B0DD-4691-43BA-AE21-C6087F79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A98B2-FB6B-40C6-B1A8-5256BCA19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F0F0-FA8A-465E-AEEF-F3B35CDF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6726-F077-437C-A2EA-F0E696D5272E}" type="datetimeFigureOut">
              <a:rPr lang="en-MY" smtClean="0"/>
              <a:t>13/11/2020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64F0D-4B33-4A87-A480-69FC851B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2EBD6-6EEA-4109-B7A2-36ECD4B3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C5EB-68D4-4B3B-9CE7-A1FA320D5B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388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FD03-DB8B-4388-9525-FDAD6037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08069-EF4A-44A3-9C87-326872A5D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E7C39-FB03-4BDC-8B04-2232D9A8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6726-F077-437C-A2EA-F0E696D5272E}" type="datetimeFigureOut">
              <a:rPr lang="en-MY" smtClean="0"/>
              <a:t>13/11/2020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6A3F2-460B-4B93-8141-52C26C5C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ADE1B-0E17-4D50-9D21-6A126D2C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C5EB-68D4-4B3B-9CE7-A1FA320D5B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0173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5836-C1C8-44EE-9F18-379D1B64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5760C-5290-4B60-B250-F67BED9D7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44A04-4ABD-41A7-BCDF-423770505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15283-CD7E-4E48-8735-12A6747F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6726-F077-437C-A2EA-F0E696D5272E}" type="datetimeFigureOut">
              <a:rPr lang="en-MY" smtClean="0"/>
              <a:t>13/11/2020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757D8-764E-4650-9193-1D6A2213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D34F4-2116-491A-AF9A-0354E435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C5EB-68D4-4B3B-9CE7-A1FA320D5B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8627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341A0-2115-4B41-82D3-318A57AFE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02F01-C863-448A-B539-5055C10B0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B3AB5-329B-42C2-8CC4-C0BDFDF2C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B8DD5-3335-4B9D-A5F1-A10A25DC2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B8BA8-F61E-40DF-BE79-ADD14990B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2402C-B879-4758-8D70-08D7370E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6726-F077-437C-A2EA-F0E696D5272E}" type="datetimeFigureOut">
              <a:rPr lang="en-MY" smtClean="0"/>
              <a:t>13/11/2020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8A6CAF-395C-4C14-9DF8-8554B448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633A1-99A2-4743-8E5F-44260146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C5EB-68D4-4B3B-9CE7-A1FA320D5B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493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E396-759C-482F-8DAF-88E560D8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0C366-153B-4073-9B2E-9530B8549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6726-F077-437C-A2EA-F0E696D5272E}" type="datetimeFigureOut">
              <a:rPr lang="en-MY" smtClean="0"/>
              <a:t>13/11/2020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137C4-3509-4F4E-AEC5-B854A62C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019AF-DF10-4034-B16D-760B2B5A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C5EB-68D4-4B3B-9CE7-A1FA320D5B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313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3DE22-38EB-444A-A5C7-CB2A5114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6726-F077-437C-A2EA-F0E696D5272E}" type="datetimeFigureOut">
              <a:rPr lang="en-MY" smtClean="0"/>
              <a:t>13/11/2020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DAE3C-D35C-4F19-9D50-466C220E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C13AD-E0F0-48F6-97CA-BFE1AE46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C5EB-68D4-4B3B-9CE7-A1FA320D5B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8240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9680-E85A-4BF3-A2F5-EF98708D7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BFA78-FBFD-45E2-B7DF-D68CAB4C6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3F4E9-B9EF-45E0-A5AD-2912892FF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B4251-F57C-47EF-8134-E4750C05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6726-F077-437C-A2EA-F0E696D5272E}" type="datetimeFigureOut">
              <a:rPr lang="en-MY" smtClean="0"/>
              <a:t>13/11/2020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54546-795A-4BCE-AAD0-64379ABB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27357-C13D-42EB-9052-DE5DB0E5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C5EB-68D4-4B3B-9CE7-A1FA320D5B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458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E2CD-A621-4718-B3D6-95CE8574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E9D8DE-1839-4782-986B-774FD85A4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A573E-B737-488C-85A7-34419E3F5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F963F-EC69-4CB0-ADA3-3CDFFD9E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6726-F077-437C-A2EA-F0E696D5272E}" type="datetimeFigureOut">
              <a:rPr lang="en-MY" smtClean="0"/>
              <a:t>13/11/2020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63C3C-3AC3-4A01-B02F-95D14E54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7614C-3CEC-49E4-9C50-5522D212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C5EB-68D4-4B3B-9CE7-A1FA320D5B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731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D65AA-44B4-4755-819F-05CC5529B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86D0C-1735-4F41-8EC0-812C5669A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E3B4F-4220-4D00-93E1-D94D39295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86726-F077-437C-A2EA-F0E696D5272E}" type="datetimeFigureOut">
              <a:rPr lang="en-MY" smtClean="0"/>
              <a:t>13/11/2020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57301-5B18-4286-A0DB-84E35DE47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A56DE-9E31-47A6-B8FB-0494156EA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6C5EB-68D4-4B3B-9CE7-A1FA320D5B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450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CF51D7-617A-4E27-BE48-7317A6BD0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1973515"/>
            <a:ext cx="6105194" cy="1992667"/>
          </a:xfrm>
        </p:spPr>
        <p:txBody>
          <a:bodyPr>
            <a:normAutofit fontScale="90000"/>
          </a:bodyPr>
          <a:lstStyle/>
          <a:p>
            <a:r>
              <a:rPr lang="en-MY" sz="4800" b="1" dirty="0" err="1">
                <a:solidFill>
                  <a:srgbClr val="FFFFFF"/>
                </a:solidFill>
              </a:rPr>
              <a:t>Neuroevolution</a:t>
            </a:r>
            <a:r>
              <a:rPr lang="en-MY" sz="4800" b="1" dirty="0">
                <a:solidFill>
                  <a:srgbClr val="FFFFFF"/>
                </a:solidFill>
              </a:rPr>
              <a:t> in Games: State of the Art and Open 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27420-EC05-4F0F-9016-9859DFA53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85000" lnSpcReduction="20000"/>
          </a:bodyPr>
          <a:lstStyle/>
          <a:p>
            <a:r>
              <a:rPr lang="en-MY" dirty="0">
                <a:solidFill>
                  <a:srgbClr val="FFFFFF"/>
                </a:solidFill>
              </a:rPr>
              <a:t>Yeoh Kai Wen</a:t>
            </a:r>
          </a:p>
          <a:p>
            <a:r>
              <a:rPr lang="en-MY" dirty="0">
                <a:solidFill>
                  <a:srgbClr val="FFFFFF"/>
                </a:solidFill>
              </a:rPr>
              <a:t>17149195/1 (WID170056)</a:t>
            </a:r>
          </a:p>
        </p:txBody>
      </p:sp>
    </p:spTree>
    <p:extLst>
      <p:ext uri="{BB962C8B-B14F-4D97-AF65-F5344CB8AC3E}">
        <p14:creationId xmlns:p14="http://schemas.microsoft.com/office/powerpoint/2010/main" val="209920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3F950-4FCD-41C1-92A8-9399F73FA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MY" sz="4000" b="1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53645-D4EF-4DAE-B06A-25C7645D2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MY" sz="2000" dirty="0">
                <a:solidFill>
                  <a:srgbClr val="000000"/>
                </a:solidFill>
              </a:rPr>
              <a:t>The use of artificial neural networks in </a:t>
            </a:r>
            <a:r>
              <a:rPr lang="en-MY" sz="2000" dirty="0" err="1">
                <a:solidFill>
                  <a:srgbClr val="000000"/>
                </a:solidFill>
              </a:rPr>
              <a:t>neuroevolution</a:t>
            </a:r>
            <a:r>
              <a:rPr lang="en-MY" sz="2000" dirty="0">
                <a:solidFill>
                  <a:srgbClr val="000000"/>
                </a:solidFill>
              </a:rPr>
              <a:t> (NE) field through evolutionary algorithms.</a:t>
            </a:r>
          </a:p>
          <a:p>
            <a:endParaRPr lang="en-MY" sz="2000" dirty="0">
              <a:solidFill>
                <a:srgbClr val="000000"/>
              </a:solidFill>
            </a:endParaRPr>
          </a:p>
          <a:p>
            <a:r>
              <a:rPr lang="en-MY" sz="2000" dirty="0">
                <a:solidFill>
                  <a:srgbClr val="000000"/>
                </a:solidFill>
              </a:rPr>
              <a:t>Simple idea is to train network with an evolutionary algorithm (stochastic, population-based search methods inspired by Darwinian evolution)</a:t>
            </a:r>
          </a:p>
          <a:p>
            <a:endParaRPr lang="en-MY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1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8EE3AA-553F-4D3F-B2FC-D924DE36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MY" sz="4100" b="1" dirty="0" err="1">
                <a:solidFill>
                  <a:srgbClr val="FFFFFF"/>
                </a:solidFill>
              </a:rPr>
              <a:t>Neuroevolution</a:t>
            </a:r>
            <a:endParaRPr lang="en-MY" sz="41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1F802-1FC3-4DA9-BB88-1414694DE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548" y="801866"/>
            <a:ext cx="6082110" cy="5230634"/>
          </a:xfrm>
        </p:spPr>
        <p:txBody>
          <a:bodyPr anchor="ctr">
            <a:normAutofit/>
          </a:bodyPr>
          <a:lstStyle/>
          <a:p>
            <a:r>
              <a:rPr lang="en-MY" sz="2400" dirty="0">
                <a:solidFill>
                  <a:srgbClr val="000000"/>
                </a:solidFill>
              </a:rPr>
              <a:t>Basic algorithm where a population of genotypes that encode ANN is evolved to find a network to solve computational problem. </a:t>
            </a:r>
          </a:p>
          <a:p>
            <a:r>
              <a:rPr lang="en-MY" sz="2400" dirty="0">
                <a:solidFill>
                  <a:srgbClr val="000000"/>
                </a:solidFill>
              </a:rPr>
              <a:t>The fitness/performance is tested on specific task for a certain amount of time and it is recorded once fitness value is determined.</a:t>
            </a:r>
          </a:p>
          <a:p>
            <a:r>
              <a:rPr lang="en-MY" sz="2400" dirty="0">
                <a:solidFill>
                  <a:srgbClr val="000000"/>
                </a:solidFill>
              </a:rPr>
              <a:t>New population is generated by changing ANN-encoding (mutation) or combining multiple genotypes (cross-over).</a:t>
            </a:r>
          </a:p>
          <a:p>
            <a:r>
              <a:rPr lang="en-MY" sz="2400" dirty="0">
                <a:solidFill>
                  <a:srgbClr val="000000"/>
                </a:solidFill>
              </a:rPr>
              <a:t>Genotypes with higher fitness has higher chance of being selected.</a:t>
            </a:r>
          </a:p>
          <a:p>
            <a:r>
              <a:rPr lang="en-MY" sz="2400" dirty="0">
                <a:solidFill>
                  <a:srgbClr val="000000"/>
                </a:solidFill>
              </a:rPr>
              <a:t>Process is repeated to find better performing networks.</a:t>
            </a:r>
          </a:p>
        </p:txBody>
      </p:sp>
    </p:spTree>
    <p:extLst>
      <p:ext uri="{BB962C8B-B14F-4D97-AF65-F5344CB8AC3E}">
        <p14:creationId xmlns:p14="http://schemas.microsoft.com/office/powerpoint/2010/main" val="11400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5AB825-EBF2-46CB-9E31-9DB3B07A4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437" y="991262"/>
            <a:ext cx="6955124" cy="1066802"/>
          </a:xfrm>
        </p:spPr>
        <p:txBody>
          <a:bodyPr>
            <a:normAutofit/>
          </a:bodyPr>
          <a:lstStyle/>
          <a:p>
            <a:pPr algn="ctr"/>
            <a:r>
              <a:rPr lang="en-MY" sz="4000" b="1" dirty="0">
                <a:solidFill>
                  <a:srgbClr val="FFFFFF"/>
                </a:solidFill>
              </a:rPr>
              <a:t>Role of </a:t>
            </a:r>
            <a:r>
              <a:rPr lang="en-MY" sz="4000" b="1" dirty="0" err="1">
                <a:solidFill>
                  <a:srgbClr val="FFFFFF"/>
                </a:solidFill>
              </a:rPr>
              <a:t>Neuroevolution</a:t>
            </a:r>
            <a:endParaRPr lang="en-MY" sz="4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EE3D-4F5B-47FA-A2A8-685E3B1AC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408" y="2243390"/>
            <a:ext cx="8243466" cy="292217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MY" sz="2400" dirty="0">
                <a:solidFill>
                  <a:srgbClr val="FFFFFF"/>
                </a:solidFill>
              </a:rPr>
              <a:t>Two roles in order to play or learn to control an NPC in a game :</a:t>
            </a:r>
          </a:p>
          <a:p>
            <a:r>
              <a:rPr lang="en-MY" sz="2400" dirty="0">
                <a:solidFill>
                  <a:srgbClr val="FFFFFF"/>
                </a:solidFill>
              </a:rPr>
              <a:t>To evaluate the value of states or actions</a:t>
            </a:r>
          </a:p>
          <a:p>
            <a:r>
              <a:rPr lang="en-MY" sz="2400" dirty="0">
                <a:solidFill>
                  <a:srgbClr val="FFFFFF"/>
                </a:solidFill>
              </a:rPr>
              <a:t>To directly select actions to take given state</a:t>
            </a:r>
          </a:p>
        </p:txBody>
      </p:sp>
    </p:spTree>
    <p:extLst>
      <p:ext uri="{BB962C8B-B14F-4D97-AF65-F5344CB8AC3E}">
        <p14:creationId xmlns:p14="http://schemas.microsoft.com/office/powerpoint/2010/main" val="4268202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80">
            <a:extLst>
              <a:ext uri="{FF2B5EF4-FFF2-40B4-BE49-F238E27FC236}">
                <a16:creationId xmlns:a16="http://schemas.microsoft.com/office/drawing/2014/main" id="{799709F6-819A-4A9B-B299-52B516DA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6" name="Group 82">
            <a:extLst>
              <a:ext uri="{FF2B5EF4-FFF2-40B4-BE49-F238E27FC236}">
                <a16:creationId xmlns:a16="http://schemas.microsoft.com/office/drawing/2014/main" id="{DE956BBB-7B91-4BF1-8CC5-4F1F5C3E0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84" name="Freeform 44">
              <a:extLst>
                <a:ext uri="{FF2B5EF4-FFF2-40B4-BE49-F238E27FC236}">
                  <a16:creationId xmlns:a16="http://schemas.microsoft.com/office/drawing/2014/main" id="{331C4F13-3AB4-4BD8-B1A2-76809863E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5">
              <a:extLst>
                <a:ext uri="{FF2B5EF4-FFF2-40B4-BE49-F238E27FC236}">
                  <a16:creationId xmlns:a16="http://schemas.microsoft.com/office/drawing/2014/main" id="{52D8231F-00FF-4EE0-B405-28CC397CF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6">
              <a:extLst>
                <a:ext uri="{FF2B5EF4-FFF2-40B4-BE49-F238E27FC236}">
                  <a16:creationId xmlns:a16="http://schemas.microsoft.com/office/drawing/2014/main" id="{C80BB271-C270-4FB5-B9F1-D81F239ED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7">
              <a:extLst>
                <a:ext uri="{FF2B5EF4-FFF2-40B4-BE49-F238E27FC236}">
                  <a16:creationId xmlns:a16="http://schemas.microsoft.com/office/drawing/2014/main" id="{1BDA5F0C-5FEC-4DA5-A154-3EC7AA690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342B9BC-62E1-4F01-AE2D-4143126BE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E251F3-2018-45E7-ACE1-5F692DE2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MY" sz="4000" b="1">
                <a:solidFill>
                  <a:srgbClr val="FFFFFF"/>
                </a:solidFill>
              </a:rPr>
              <a:t>Neural Network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CFBB4-6100-49CA-9604-3393E1E51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543175"/>
            <a:ext cx="3385635" cy="3363846"/>
          </a:xfrm>
        </p:spPr>
        <p:txBody>
          <a:bodyPr anchor="ctr">
            <a:normAutofit/>
          </a:bodyPr>
          <a:lstStyle/>
          <a:p>
            <a:r>
              <a:rPr lang="en-MY" sz="2000" dirty="0"/>
              <a:t>Feedforward Neural Network</a:t>
            </a:r>
          </a:p>
          <a:p>
            <a:r>
              <a:rPr lang="en-MY" sz="2000" dirty="0"/>
              <a:t>Recurrent Neural Network</a:t>
            </a:r>
          </a:p>
          <a:p>
            <a:r>
              <a:rPr lang="en-MY" sz="2000" dirty="0"/>
              <a:t>Modular Neural Network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C0D264-8E75-47DB-8260-840CC2A48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8812" y="1731927"/>
            <a:ext cx="2360570" cy="507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29BF92-8BC1-4BB2-B59E-5436E373563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3658" y="2682307"/>
            <a:ext cx="2657430" cy="158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41F6ADB-D3FA-48A3-92AC-30D2541CF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2163" y="4565237"/>
            <a:ext cx="2630455" cy="163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5EBB8A-9E03-45FF-9FA3-834185B72797}"/>
              </a:ext>
            </a:extLst>
          </p:cNvPr>
          <p:cNvSpPr txBox="1"/>
          <p:nvPr/>
        </p:nvSpPr>
        <p:spPr>
          <a:xfrm>
            <a:off x="3931860" y="2175714"/>
            <a:ext cx="149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Feedforward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24573-18C7-4D28-BBE0-EBA658C0F4EE}"/>
              </a:ext>
            </a:extLst>
          </p:cNvPr>
          <p:cNvSpPr txBox="1"/>
          <p:nvPr/>
        </p:nvSpPr>
        <p:spPr>
          <a:xfrm>
            <a:off x="8037545" y="2165239"/>
            <a:ext cx="3401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Recurrent (Long Short Term Memory –LSTM)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87B7F9-6708-48CB-AF7C-DC2EB0F7BDC7}"/>
              </a:ext>
            </a:extLst>
          </p:cNvPr>
          <p:cNvSpPr txBox="1"/>
          <p:nvPr/>
        </p:nvSpPr>
        <p:spPr>
          <a:xfrm>
            <a:off x="9552373" y="6142843"/>
            <a:ext cx="144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Modular</a:t>
            </a:r>
          </a:p>
        </p:txBody>
      </p:sp>
    </p:spTree>
    <p:extLst>
      <p:ext uri="{BB962C8B-B14F-4D97-AF65-F5344CB8AC3E}">
        <p14:creationId xmlns:p14="http://schemas.microsoft.com/office/powerpoint/2010/main" val="53702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648412-D4B1-4F21-A49D-F14A4222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544002"/>
            <a:ext cx="9833548" cy="1066802"/>
          </a:xfrm>
        </p:spPr>
        <p:txBody>
          <a:bodyPr>
            <a:normAutofit/>
          </a:bodyPr>
          <a:lstStyle/>
          <a:p>
            <a:r>
              <a:rPr lang="en-MY" sz="4000" b="1" dirty="0">
                <a:solidFill>
                  <a:srgbClr val="3F3F3F"/>
                </a:solidFill>
              </a:rPr>
              <a:t>Evolving Neural Networks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A40219E-0AA1-4B05-A2DA-EFD2361FF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95830"/>
            <a:ext cx="10363200" cy="3844549"/>
          </a:xfrm>
        </p:spPr>
        <p:txBody>
          <a:bodyPr anchor="ctr">
            <a:normAutofit fontScale="92500"/>
          </a:bodyPr>
          <a:lstStyle/>
          <a:p>
            <a:r>
              <a:rPr lang="en-MY" sz="2400" dirty="0">
                <a:solidFill>
                  <a:srgbClr val="FFFFFF"/>
                </a:solidFill>
              </a:rPr>
              <a:t>Earliest NE method only evolved weights of a network with fixed user-defined topology in simplest direct representation also called conventional </a:t>
            </a:r>
            <a:r>
              <a:rPr lang="en-MY" sz="2400" dirty="0" err="1">
                <a:solidFill>
                  <a:srgbClr val="FFFFFF"/>
                </a:solidFill>
              </a:rPr>
              <a:t>neuroevolution</a:t>
            </a:r>
            <a:r>
              <a:rPr lang="en-MY" sz="2400" dirty="0">
                <a:solidFill>
                  <a:srgbClr val="FFFFFF"/>
                </a:solidFill>
              </a:rPr>
              <a:t> (CNE).</a:t>
            </a:r>
          </a:p>
          <a:p>
            <a:r>
              <a:rPr lang="en-MY" sz="2400" dirty="0">
                <a:solidFill>
                  <a:srgbClr val="FFFFFF"/>
                </a:solidFill>
              </a:rPr>
              <a:t>Highly efficient but the drawback is that user has to choose appropriate topology and number of hidden nodes a priori.</a:t>
            </a:r>
          </a:p>
          <a:p>
            <a:endParaRPr lang="en-MY" sz="2400" dirty="0">
              <a:solidFill>
                <a:srgbClr val="FFFFFF"/>
              </a:solidFill>
            </a:endParaRPr>
          </a:p>
          <a:p>
            <a:r>
              <a:rPr lang="en-MY" sz="2400" dirty="0" err="1">
                <a:solidFill>
                  <a:srgbClr val="FFFFFF"/>
                </a:solidFill>
              </a:rPr>
              <a:t>NeuroEvolution</a:t>
            </a:r>
            <a:r>
              <a:rPr lang="en-MY" sz="2400" dirty="0">
                <a:solidFill>
                  <a:srgbClr val="FFFFFF"/>
                </a:solidFill>
              </a:rPr>
              <a:t> of Augmenting Topologies (NEAT) shows the evolving topology together with connection weights outperforms approaches that evolve the weights alone and solve difficult non-Markovian control problems.</a:t>
            </a:r>
          </a:p>
          <a:p>
            <a:r>
              <a:rPr lang="en-MY" sz="2400" dirty="0">
                <a:solidFill>
                  <a:srgbClr val="FFFFFF"/>
                </a:solidFill>
              </a:rPr>
              <a:t>Increased its performance in strategic-decision making problems but the drawback is that part of the solution that are similar must be discovered separately by evolution.</a:t>
            </a:r>
          </a:p>
        </p:txBody>
      </p:sp>
    </p:spTree>
    <p:extLst>
      <p:ext uri="{BB962C8B-B14F-4D97-AF65-F5344CB8AC3E}">
        <p14:creationId xmlns:p14="http://schemas.microsoft.com/office/powerpoint/2010/main" val="2709347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3D726AF-EF35-4FE5-AF8F-951DF858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anchor="t">
            <a:normAutofit/>
          </a:bodyPr>
          <a:lstStyle/>
          <a:p>
            <a:pPr algn="r"/>
            <a:r>
              <a:rPr lang="en-MY" sz="3200" dirty="0">
                <a:solidFill>
                  <a:srgbClr val="FFFFFF"/>
                </a:solidFill>
              </a:rPr>
              <a:t>Fitness Evaluation and Input Representation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C91DDAB-89D7-4037-B477-F54DED8F5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47698" y="1608667"/>
            <a:ext cx="3421958" cy="4501127"/>
          </a:xfrm>
        </p:spPr>
        <p:txBody>
          <a:bodyPr>
            <a:normAutofit/>
          </a:bodyPr>
          <a:lstStyle/>
          <a:p>
            <a:r>
              <a:rPr lang="en-MY" sz="2000"/>
              <a:t>Fitness function can typically not be “exploited” in the way composite fitness functions sometimes can.</a:t>
            </a:r>
          </a:p>
          <a:p>
            <a:r>
              <a:rPr lang="en-MY" sz="2000"/>
              <a:t>However, if the problem is too complex it can be difficult to evolve the necessary behaviours directly. </a:t>
            </a:r>
          </a:p>
          <a:p>
            <a:r>
              <a:rPr lang="en-MY" sz="2000"/>
              <a:t>It can be helpful to learn them incrementally (staging and/or incremental evolution)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53AA72F-0D18-4C56-8F6B-812186BC6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89696" y="1608667"/>
            <a:ext cx="3421957" cy="4501127"/>
          </a:xfrm>
        </p:spPr>
        <p:txBody>
          <a:bodyPr>
            <a:normAutofit/>
          </a:bodyPr>
          <a:lstStyle/>
          <a:p>
            <a:r>
              <a:rPr lang="en-MY" sz="2000"/>
              <a:t>Choosing the “right” representation.</a:t>
            </a:r>
          </a:p>
          <a:p>
            <a:r>
              <a:rPr lang="en-MY" sz="2000"/>
              <a:t>Straight line sensors and pie slice sensors</a:t>
            </a:r>
          </a:p>
          <a:p>
            <a:r>
              <a:rPr lang="en-MY" sz="2000"/>
              <a:t>Angle sensors and relative position sensors</a:t>
            </a:r>
          </a:p>
          <a:p>
            <a:r>
              <a:rPr lang="en-MY" sz="2000"/>
              <a:t>Pathfinding sensors</a:t>
            </a:r>
          </a:p>
          <a:p>
            <a:r>
              <a:rPr lang="en-MY" sz="2000"/>
              <a:t>Third-person input</a:t>
            </a:r>
          </a:p>
          <a:p>
            <a:r>
              <a:rPr lang="en-MY" sz="2000"/>
              <a:t>Learning from raw sensory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90ACF2-8CDC-413D-AB4F-E59C4953C17B}"/>
              </a:ext>
            </a:extLst>
          </p:cNvPr>
          <p:cNvSpPr txBox="1"/>
          <p:nvPr/>
        </p:nvSpPr>
        <p:spPr>
          <a:xfrm>
            <a:off x="4700098" y="1028700"/>
            <a:ext cx="3421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Fitness Evaluation</a:t>
            </a:r>
            <a:endParaRPr lang="en-MY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236ACE-6C0D-402A-BF98-1BC2B773BE2B}"/>
              </a:ext>
            </a:extLst>
          </p:cNvPr>
          <p:cNvSpPr txBox="1"/>
          <p:nvPr/>
        </p:nvSpPr>
        <p:spPr>
          <a:xfrm>
            <a:off x="8415748" y="1028700"/>
            <a:ext cx="3421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Input Representation</a:t>
            </a:r>
            <a:endParaRPr lang="en-MY" sz="2400" b="1" dirty="0"/>
          </a:p>
        </p:txBody>
      </p:sp>
    </p:spTree>
    <p:extLst>
      <p:ext uri="{BB962C8B-B14F-4D97-AF65-F5344CB8AC3E}">
        <p14:creationId xmlns:p14="http://schemas.microsoft.com/office/powerpoint/2010/main" val="3910074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904488-3C2C-4D5A-BD10-779C72CCB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/>
          </a:bodyPr>
          <a:lstStyle/>
          <a:p>
            <a:r>
              <a:rPr lang="en-MY" sz="4000" b="1" dirty="0">
                <a:solidFill>
                  <a:srgbClr val="3F3F3F"/>
                </a:solidFill>
              </a:rPr>
              <a:t>Open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00E94-60AF-4BA1-A581-1D04420E9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144205"/>
            <a:ext cx="9833548" cy="4639362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rgbClr val="FFFFFF"/>
                </a:solidFill>
              </a:rPr>
              <a:t>There are some domains and problems where we have not yet reached satisfactory performance such as:</a:t>
            </a:r>
          </a:p>
          <a:p>
            <a:endParaRPr lang="en-GB" sz="2400" dirty="0">
              <a:solidFill>
                <a:srgbClr val="FFFFFF"/>
              </a:solidFill>
            </a:endParaRPr>
          </a:p>
          <a:p>
            <a:pPr>
              <a:buFontTx/>
              <a:buChar char="-"/>
            </a:pPr>
            <a:r>
              <a:rPr lang="en-GB" sz="2400" dirty="0">
                <a:solidFill>
                  <a:srgbClr val="FFFFFF"/>
                </a:solidFill>
              </a:rPr>
              <a:t>Reaching Record-Beating Performance</a:t>
            </a:r>
          </a:p>
          <a:p>
            <a:pPr>
              <a:buFontTx/>
              <a:buChar char="-"/>
            </a:pPr>
            <a:r>
              <a:rPr lang="en-GB" sz="2400" dirty="0">
                <a:solidFill>
                  <a:srgbClr val="FFFFFF"/>
                </a:solidFill>
              </a:rPr>
              <a:t>Comparing and Combining Evolution With Other Learning Methods</a:t>
            </a:r>
          </a:p>
          <a:p>
            <a:pPr>
              <a:buFontTx/>
              <a:buChar char="-"/>
            </a:pPr>
            <a:r>
              <a:rPr lang="en-GB" sz="2400" dirty="0">
                <a:solidFill>
                  <a:srgbClr val="FFFFFF"/>
                </a:solidFill>
              </a:rPr>
              <a:t>Learning From High-Dimensional/Raw Data</a:t>
            </a:r>
          </a:p>
          <a:p>
            <a:pPr>
              <a:buFontTx/>
              <a:buChar char="-"/>
            </a:pPr>
            <a:r>
              <a:rPr lang="en-GB" sz="2400" dirty="0">
                <a:solidFill>
                  <a:srgbClr val="FFFFFF"/>
                </a:solidFill>
              </a:rPr>
              <a:t>General Video Game Playing</a:t>
            </a:r>
          </a:p>
          <a:p>
            <a:pPr>
              <a:buFontTx/>
              <a:buChar char="-"/>
            </a:pPr>
            <a:r>
              <a:rPr lang="en-GB" sz="2400" dirty="0">
                <a:solidFill>
                  <a:srgbClr val="FFFFFF"/>
                </a:solidFill>
              </a:rPr>
              <a:t>Combining NE With Life-Long Learning</a:t>
            </a:r>
          </a:p>
          <a:p>
            <a:pPr>
              <a:buFontTx/>
              <a:buChar char="-"/>
            </a:pPr>
            <a:r>
              <a:rPr lang="en-GB" sz="2400" dirty="0">
                <a:solidFill>
                  <a:srgbClr val="FFFFFF"/>
                </a:solidFill>
              </a:rPr>
              <a:t>Competitive and Cooperative Coevolution</a:t>
            </a:r>
          </a:p>
          <a:p>
            <a:pPr>
              <a:buFontTx/>
              <a:buChar char="-"/>
            </a:pPr>
            <a:r>
              <a:rPr lang="en-GB" sz="2400" dirty="0">
                <a:solidFill>
                  <a:srgbClr val="FFFFFF"/>
                </a:solidFill>
              </a:rPr>
              <a:t>Fast and Reliable Methods for Commercial Games</a:t>
            </a:r>
          </a:p>
        </p:txBody>
      </p:sp>
    </p:spTree>
    <p:extLst>
      <p:ext uri="{BB962C8B-B14F-4D97-AF65-F5344CB8AC3E}">
        <p14:creationId xmlns:p14="http://schemas.microsoft.com/office/powerpoint/2010/main" val="304463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 flipV="1">
            <a:off x="0" y="2374533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2CA431A-BC84-45C3-8430-0459E54A2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3AB98A-FF32-41B1-8C54-162CAAFC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940391"/>
            <a:ext cx="10021446" cy="294445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6600" kern="120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70D4A-2BE9-48E2-A63D-1AAB1417E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2432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450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Neuroevolution in Games: State of the Art and Open Challenges</vt:lpstr>
      <vt:lpstr>Introduction</vt:lpstr>
      <vt:lpstr>Neuroevolution</vt:lpstr>
      <vt:lpstr>Role of Neuroevolution</vt:lpstr>
      <vt:lpstr>Neural Network Types</vt:lpstr>
      <vt:lpstr>Evolving Neural Networks</vt:lpstr>
      <vt:lpstr>Fitness Evaluation and Input Representation</vt:lpstr>
      <vt:lpstr>Open 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Neuroevolution in Games : State of the Art and Open Challenges</dc:title>
  <dc:creator>YEOH KAI WEN</dc:creator>
  <cp:lastModifiedBy>YEOH KAI WEN</cp:lastModifiedBy>
  <cp:revision>2</cp:revision>
  <dcterms:created xsi:type="dcterms:W3CDTF">2020-11-13T07:47:51Z</dcterms:created>
  <dcterms:modified xsi:type="dcterms:W3CDTF">2020-11-13T07:49:11Z</dcterms:modified>
</cp:coreProperties>
</file>