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12" d="100"/>
          <a:sy n="112" d="100"/>
        </p:scale>
        <p:origin x="5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FEE-8D4F-614B-BF90-011A736B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Neuroevolution</a:t>
            </a:r>
            <a:r>
              <a:rPr lang="en-US" dirty="0"/>
              <a:t> in Games: State of the art and open challenges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449AC-34F3-3542-8F62-8495F0EE2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9699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summary</a:t>
            </a:r>
          </a:p>
          <a:p>
            <a:pPr algn="ctr"/>
            <a:r>
              <a:rPr lang="en-US" dirty="0" err="1"/>
              <a:t>Eleysa</a:t>
            </a:r>
            <a:r>
              <a:rPr lang="en-US" dirty="0"/>
              <a:t> Emily </a:t>
            </a:r>
            <a:r>
              <a:rPr lang="en-US" dirty="0" err="1"/>
              <a:t>huil</a:t>
            </a:r>
            <a:endParaRPr lang="en-US" dirty="0"/>
          </a:p>
          <a:p>
            <a:pPr algn="ctr"/>
            <a:r>
              <a:rPr lang="en-US" dirty="0"/>
              <a:t>17124660/1 (WID170009)</a:t>
            </a:r>
          </a:p>
        </p:txBody>
      </p:sp>
    </p:spTree>
    <p:extLst>
      <p:ext uri="{BB962C8B-B14F-4D97-AF65-F5344CB8AC3E}">
        <p14:creationId xmlns:p14="http://schemas.microsoft.com/office/powerpoint/2010/main" val="28874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8E79-B2CD-A048-9EE1-3398A99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92D2-5C0B-4446-8124-78E9ECBF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Straight Line Sensors and Pie Slice Sensors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Angle Sensors and Relative Position Sensors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Pathfinding Sensors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Third-Person Input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Learning From Raw Sensory Data</a:t>
            </a:r>
          </a:p>
        </p:txBody>
      </p:sp>
    </p:spTree>
    <p:extLst>
      <p:ext uri="{BB962C8B-B14F-4D97-AF65-F5344CB8AC3E}">
        <p14:creationId xmlns:p14="http://schemas.microsoft.com/office/powerpoint/2010/main" val="14919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04EF-13BE-244A-8535-82A47830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challlenges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F5BE-57B7-834F-906A-DC0125B1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5940"/>
            <a:ext cx="9905999" cy="462914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Reaching Record-Beating Performance- Breaking records using NE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Comparing and Combining Evolution with Other Learning Methods-comparing and combining other methods and NE is a good way to achieve optimum result.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Learning from High-Dimensional/Raw Data-making more advances in using raw data in training ANNs.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General Video Game Playing-Apart from the Atari GGP benchmark, another relevant benchmark here is the General Video Game Playing Competition, which uses games encoded in the Video Game Description Language (VGDL).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Combining NE with Life-Long Learning-An even larger </a:t>
            </a:r>
            <a:r>
              <a:rPr lang="en-US" dirty="0" err="1"/>
              <a:t>stap</a:t>
            </a:r>
            <a:r>
              <a:rPr lang="en-US" dirty="0"/>
              <a:t> would to be evolve a single neural network that could learn and adapt during its lifetime to play one of a set of games.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Competitive and </a:t>
            </a:r>
            <a:r>
              <a:rPr lang="en-US" dirty="0" err="1"/>
              <a:t>Coorperative</a:t>
            </a:r>
            <a:r>
              <a:rPr lang="en-US" dirty="0"/>
              <a:t> </a:t>
            </a:r>
            <a:r>
              <a:rPr lang="en-US" dirty="0" err="1"/>
              <a:t>Coevalution</a:t>
            </a:r>
            <a:r>
              <a:rPr lang="en-US" dirty="0"/>
              <a:t>- Competitive coevolution could in theory enable open-ended evolution through arms races; cooperative </a:t>
            </a:r>
            <a:r>
              <a:rPr lang="en-US" dirty="0" err="1"/>
              <a:t>coevaluation</a:t>
            </a:r>
            <a:r>
              <a:rPr lang="en-US" dirty="0"/>
              <a:t> could help find solution to complex problems through </a:t>
            </a:r>
            <a:r>
              <a:rPr lang="en-US" dirty="0" err="1"/>
              <a:t>auntomatically</a:t>
            </a:r>
            <a:r>
              <a:rPr lang="en-US" dirty="0"/>
              <a:t> decomposing the problems and evaluating partial solutions by how well they fit together.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Fast and Reliable Methods for Commercial Games-For example, ANNs have mostly found their way into commercial games for data mining purposes, with a few exceptions of usage for NPC control in games such as </a:t>
            </a:r>
            <a:r>
              <a:rPr lang="en-US" dirty="0" err="1"/>
              <a:t>Black&amp;White</a:t>
            </a:r>
            <a:r>
              <a:rPr lang="en-US" dirty="0"/>
              <a:t> or the car racing game Collin McRae Rally 2.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6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CB79-7EDC-4A4A-AEA7-2255707A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473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Introduction of </a:t>
            </a:r>
            <a:r>
              <a:rPr lang="en-US" b="1" dirty="0" err="1"/>
              <a:t>neuroevolution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658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9594-5D77-D04C-8C02-7475CE21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86" y="578068"/>
            <a:ext cx="9553904" cy="4908331"/>
          </a:xfrm>
        </p:spPr>
        <p:txBody>
          <a:bodyPr>
            <a:noAutofit/>
          </a:bodyPr>
          <a:lstStyle/>
          <a:p>
            <a:r>
              <a:rPr lang="en-US" sz="2200" b="1" dirty="0" err="1"/>
              <a:t>Neuroevolution</a:t>
            </a:r>
            <a:r>
              <a:rPr lang="en-US" sz="2200" b="1" dirty="0"/>
              <a:t> (NE) </a:t>
            </a:r>
            <a:r>
              <a:rPr lang="en-US" sz="2200" dirty="0"/>
              <a:t>refers to the </a:t>
            </a:r>
            <a:r>
              <a:rPr lang="en-US" sz="2200" b="1" dirty="0"/>
              <a:t>generation of artificial neural networks </a:t>
            </a:r>
            <a:r>
              <a:rPr lang="en-US" sz="2200" dirty="0"/>
              <a:t>using </a:t>
            </a:r>
            <a:r>
              <a:rPr lang="en-US" sz="2200" b="1" dirty="0"/>
              <a:t>evolutionary algorithms</a:t>
            </a:r>
            <a:r>
              <a:rPr lang="en-US" sz="2200" dirty="0"/>
              <a:t>. </a:t>
            </a:r>
          </a:p>
          <a:p>
            <a:r>
              <a:rPr lang="en-US" sz="2200" dirty="0"/>
              <a:t>This technique has been implemented in </a:t>
            </a:r>
            <a:r>
              <a:rPr lang="en-US" sz="2200" b="1" dirty="0"/>
              <a:t>robot control, music generation, modelling biological phenomena and chip resource allocation </a:t>
            </a:r>
            <a:r>
              <a:rPr lang="en-US" sz="2200" dirty="0"/>
              <a:t>among many others. </a:t>
            </a:r>
          </a:p>
          <a:p>
            <a:r>
              <a:rPr lang="en-US" sz="2200" dirty="0"/>
              <a:t>NE is widely </a:t>
            </a:r>
            <a:r>
              <a:rPr lang="en-US" sz="2200" b="1" dirty="0"/>
              <a:t>use because many AI </a:t>
            </a:r>
            <a:r>
              <a:rPr lang="en-US" sz="2200" dirty="0"/>
              <a:t>and </a:t>
            </a:r>
            <a:r>
              <a:rPr lang="en-US" sz="2200" b="1" dirty="0"/>
              <a:t>control problem can be cast as optimization problems</a:t>
            </a:r>
            <a:r>
              <a:rPr lang="en-US" sz="2200" dirty="0"/>
              <a:t>, where what is optimized is a general function approximator. </a:t>
            </a:r>
          </a:p>
          <a:p>
            <a:r>
              <a:rPr lang="en-US" sz="2200" dirty="0"/>
              <a:t>NE is </a:t>
            </a:r>
            <a:r>
              <a:rPr lang="en-US" sz="2200" b="1" dirty="0"/>
              <a:t>motivated by the evolution of biological nervous system </a:t>
            </a:r>
            <a:r>
              <a:rPr lang="en-US" sz="2200" dirty="0"/>
              <a:t>and applies abstractions of natural evolution to </a:t>
            </a:r>
            <a:r>
              <a:rPr lang="en-US" sz="2200" b="1" dirty="0"/>
              <a:t>generate artificial neural networks</a:t>
            </a:r>
            <a:r>
              <a:rPr lang="en-US" sz="2200" dirty="0"/>
              <a:t>.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The basic idea of behind NE is to train the network with an evolutionary algorithm, which is a class of stochastic, population-based search methods inspired by Darwinian evolution.</a:t>
            </a:r>
          </a:p>
        </p:txBody>
      </p:sp>
    </p:spTree>
    <p:extLst>
      <p:ext uri="{BB962C8B-B14F-4D97-AF65-F5344CB8AC3E}">
        <p14:creationId xmlns:p14="http://schemas.microsoft.com/office/powerpoint/2010/main" val="23220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BA1-FCB5-8B41-B91B-378059A0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05BB-B9CF-3D47-9E08-FA6288EC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A population of genotypes that encode ANNs is evolved to find a network that can solve a computational problem.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Typically each genotype is encoded into a neural network, which is then tested on a specific task for a certain amount of 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The performance or fitness of this network is then recorded and once the fitness values for the genotypes in the current population are determined, a new population is generated by slightly changing the ANN-encoding genotypes or by combining multiple genotypes. </a:t>
            </a:r>
          </a:p>
          <a:p>
            <a:pPr marL="0" indent="0">
              <a:buNone/>
            </a:pPr>
            <a:r>
              <a:rPr lang="en-US" dirty="0"/>
              <a:t>(Genotypes with higher fitness have a higher chance of being selected for reproduction and their offspring replaces genotypes with lower fitness values, thereby forming new generation.)</a:t>
            </a:r>
          </a:p>
        </p:txBody>
      </p:sp>
    </p:spTree>
    <p:extLst>
      <p:ext uri="{BB962C8B-B14F-4D97-AF65-F5344CB8AC3E}">
        <p14:creationId xmlns:p14="http://schemas.microsoft.com/office/powerpoint/2010/main" val="315254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CC7-A200-A24C-945F-76712C4A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neuroevolution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F1EF-B3E4-634F-A220-DC090B10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779"/>
            <a:ext cx="9905999" cy="3983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1.Record-Beating Performance</a:t>
            </a:r>
          </a:p>
          <a:p>
            <a:pPr marL="0" indent="0">
              <a:buNone/>
            </a:pPr>
            <a:r>
              <a:rPr lang="en-US" dirty="0"/>
              <a:t>2. Broad Applicability</a:t>
            </a:r>
          </a:p>
          <a:p>
            <a:pPr marL="0" indent="0">
              <a:buNone/>
            </a:pPr>
            <a:r>
              <a:rPr lang="en-US" dirty="0"/>
              <a:t>3. Scalability</a:t>
            </a:r>
          </a:p>
          <a:p>
            <a:pPr marL="0" indent="0">
              <a:buNone/>
            </a:pPr>
            <a:r>
              <a:rPr lang="en-US" dirty="0"/>
              <a:t>4. Diversity</a:t>
            </a:r>
          </a:p>
          <a:p>
            <a:pPr marL="0" indent="0">
              <a:buNone/>
            </a:pPr>
            <a:r>
              <a:rPr lang="en-US" dirty="0"/>
              <a:t>5. Open-Ended Learning</a:t>
            </a:r>
          </a:p>
          <a:p>
            <a:pPr marL="0" indent="0">
              <a:buNone/>
            </a:pPr>
            <a:r>
              <a:rPr lang="en-US" dirty="0"/>
              <a:t>6. Enables New Kinds of Games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 example of the disadvantages of NE includes that the evolved neural networks tend to have “black box” characteristic, meaning that a human cannot easily work out what they do by looking at them. </a:t>
            </a:r>
          </a:p>
        </p:txBody>
      </p:sp>
    </p:spTree>
    <p:extLst>
      <p:ext uri="{BB962C8B-B14F-4D97-AF65-F5344CB8AC3E}">
        <p14:creationId xmlns:p14="http://schemas.microsoft.com/office/powerpoint/2010/main" val="163255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D915-099E-C447-9B8C-5127C98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F2FD-FC9E-5940-8D20-AC10F051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State/Action Evaluation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Direct Action Selection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Selection Between Strategies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Modelling Opponent Strategy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Content Generation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Modelling Player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391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DC0-88F7-B240-821B-B9837279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Neural network types</a:t>
            </a:r>
          </a:p>
        </p:txBody>
      </p:sp>
      <p:sp>
        <p:nvSpPr>
          <p:cNvPr id="24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9D59A7-2628-C449-82D2-7A1162D33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4680"/>
          <a:stretch/>
        </p:blipFill>
        <p:spPr>
          <a:xfrm>
            <a:off x="4175179" y="1472455"/>
            <a:ext cx="2974328" cy="19136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CF6C818-FD3C-DC41-8804-1700E3601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7" b="-5"/>
          <a:stretch/>
        </p:blipFill>
        <p:spPr>
          <a:xfrm>
            <a:off x="1058608" y="3639386"/>
            <a:ext cx="2974328" cy="1913637"/>
          </a:xfrm>
          <a:prstGeom prst="rect">
            <a:avLst/>
          </a:prstGeom>
        </p:spPr>
      </p:pic>
      <p:pic>
        <p:nvPicPr>
          <p:cNvPr id="5" name="Picture 4" descr="I. Feedforward&#10;&#10;&#10;">
            <a:extLst>
              <a:ext uri="{FF2B5EF4-FFF2-40B4-BE49-F238E27FC236}">
                <a16:creationId xmlns:a16="http://schemas.microsoft.com/office/drawing/2014/main" id="{8A313A3A-12AF-3F46-8A34-3FD8F0D47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80" r="-9" b="-9"/>
          <a:stretch/>
        </p:blipFill>
        <p:spPr>
          <a:xfrm>
            <a:off x="1188529" y="1511625"/>
            <a:ext cx="2974328" cy="19136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BF4E-8313-DC44-8190-F9B41A42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990" y="2240280"/>
            <a:ext cx="3557590" cy="355092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I. </a:t>
            </a:r>
            <a:r>
              <a:rPr lang="en-US" sz="900" b="1" dirty="0"/>
              <a:t>Feedforward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-The information travels directly from the input nodes through the hidden nodes to the output nodes.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II</a:t>
            </a:r>
            <a:r>
              <a:rPr lang="en-US" sz="900" b="1" dirty="0"/>
              <a:t>. Recurrent Networks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-The networks can form loops and cycles, which allows the information to also be propagated from later layers back to earlier layers.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-Recurrent network can have memory, whereas static feedforward networks </a:t>
            </a:r>
            <a:r>
              <a:rPr lang="en-US" sz="900" dirty="0" err="1"/>
              <a:t>livew</a:t>
            </a:r>
            <a:r>
              <a:rPr lang="en-US" sz="900" dirty="0"/>
              <a:t> in an eternal present.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III. </a:t>
            </a:r>
            <a:r>
              <a:rPr lang="en-US" sz="900" b="1" dirty="0"/>
              <a:t>Modular Networks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-Composed of number of individual neural networks, in which the modules are normally responsible for a specific sub-function of the overall system.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IV</a:t>
            </a:r>
            <a:r>
              <a:rPr lang="en-US" sz="900" b="1" dirty="0"/>
              <a:t>. Long-Short Term Memory (LSTM) network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dirty="0"/>
              <a:t>-Instead of changing connection weight, LSTM networks can learn by remembering values for an arbitrary amount of time.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900" dirty="0"/>
          </a:p>
        </p:txBody>
      </p:sp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C5F58B59-986A-F94C-A857-2C9145349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543" y="4005117"/>
            <a:ext cx="3149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6885-A58C-104B-A783-70636F9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15E1-AF78-694C-8AC4-9434F0C4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4510"/>
            <a:ext cx="9905999" cy="39966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earliest NE methods (sometimes called conventional </a:t>
            </a:r>
            <a:r>
              <a:rPr lang="en-US" dirty="0" err="1"/>
              <a:t>neuroevolution</a:t>
            </a:r>
            <a:r>
              <a:rPr lang="en-US" dirty="0"/>
              <a:t>, CNE) only evolved the weight of a network with a fixed user-defined topology and in the simplest direct representation, each connection is encoded by a single real value.</a:t>
            </a:r>
          </a:p>
          <a:p>
            <a:r>
              <a:rPr lang="en-US" dirty="0"/>
              <a:t>A significant drawback of the fixed topology approach is that the user has to choose the appropriate topology and number of hidden nodes a priori. </a:t>
            </a:r>
          </a:p>
          <a:p>
            <a:r>
              <a:rPr lang="en-US" dirty="0"/>
              <a:t>For example, </a:t>
            </a:r>
            <a:r>
              <a:rPr lang="en-US" dirty="0" err="1"/>
              <a:t>Neuroevolution</a:t>
            </a:r>
            <a:r>
              <a:rPr lang="en-US" dirty="0"/>
              <a:t> of Augmenting Topologies (NEAT) which has shown that also evolving the topology together with the connection weights often outperforms approaches that evolve the weight alone.</a:t>
            </a:r>
          </a:p>
          <a:p>
            <a:r>
              <a:rPr lang="en-US" dirty="0"/>
              <a:t>This methods allow evolution of recurrent networks that can solve difficult non-Markovian control problems.</a:t>
            </a:r>
          </a:p>
          <a:p>
            <a:r>
              <a:rPr lang="en-US" dirty="0"/>
              <a:t>Both the fixed-topology and topology-evolving approaches above use a direct encoding, meaning that each connection is encoded separately as a real number. </a:t>
            </a:r>
          </a:p>
          <a:p>
            <a:r>
              <a:rPr lang="en-US" dirty="0"/>
              <a:t>Indirect encoding has also been gaining popularity which allow the reuse of information to encode the final network and thus very compact genetic representations.</a:t>
            </a:r>
          </a:p>
          <a:p>
            <a:r>
              <a:rPr lang="en-US" dirty="0"/>
              <a:t>A promising indirect encoding that has been employed successfully in a variety NE-based games are CPPNs. </a:t>
            </a:r>
          </a:p>
        </p:txBody>
      </p:sp>
    </p:spTree>
    <p:extLst>
      <p:ext uri="{BB962C8B-B14F-4D97-AF65-F5344CB8AC3E}">
        <p14:creationId xmlns:p14="http://schemas.microsoft.com/office/powerpoint/2010/main" val="197677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1D1-502A-0644-AD56-81D3AA87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07F5-C905-DE47-ADBF-5CE2EEA2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56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fitness of a board value estimator or ANN controlled NPC is traditionally determined based on its performance in a particular domain.</a:t>
            </a:r>
          </a:p>
          <a:p>
            <a:r>
              <a:rPr lang="en-US" dirty="0"/>
              <a:t>In many cases it is possible to evolve good behavior using a straightforward fitness function like the score of the game, which has the advantage that such fitness functions can typically not be “exploited” in a way composite fitness functions sometimes can.</a:t>
            </a:r>
          </a:p>
          <a:p>
            <a:r>
              <a:rPr lang="en-US" dirty="0"/>
              <a:t>When the problem becomes too complex it can be difficult to evolve the necessary behavior directly, it can be helpful to learn them incrementally, by first starting with a simple task and gradually making them more complex; this is usually called staging and/or incremental evolution.</a:t>
            </a:r>
          </a:p>
          <a:p>
            <a:r>
              <a:rPr lang="en-US" dirty="0"/>
              <a:t>A form of training that can be viewed as a more radical version of incremental evolution is transfer learning. The goal is to accelerate the learning of a target task through knowledge gained during learning of a different but related source task.</a:t>
            </a:r>
          </a:p>
          <a:p>
            <a:r>
              <a:rPr lang="en-US" dirty="0"/>
              <a:t>Competitive </a:t>
            </a:r>
            <a:r>
              <a:rPr lang="en-US" dirty="0" err="1"/>
              <a:t>Coevaluation</a:t>
            </a:r>
            <a:r>
              <a:rPr lang="en-US" dirty="0"/>
              <a:t> is a method that can potentially circumvent a more complex problem in which the fitness of one AI  controlled player depends on its performance when competing against another player drawn from the same population of from another population. </a:t>
            </a:r>
          </a:p>
          <a:p>
            <a:r>
              <a:rPr lang="en-US" dirty="0"/>
              <a:t>There is also cooperative </a:t>
            </a:r>
            <a:r>
              <a:rPr lang="en-US" dirty="0" err="1"/>
              <a:t>coevaluation</a:t>
            </a:r>
            <a:r>
              <a:rPr lang="en-US" dirty="0"/>
              <a:t>. Whereas in competitive </a:t>
            </a:r>
            <a:r>
              <a:rPr lang="en-US" dirty="0" err="1"/>
              <a:t>coevaluation</a:t>
            </a:r>
            <a:r>
              <a:rPr lang="en-US" dirty="0"/>
              <a:t> fitness is negatively affected by the success of other individuals, in cooperative coevolution it is positively effected. </a:t>
            </a:r>
          </a:p>
        </p:txBody>
      </p:sp>
    </p:spTree>
    <p:extLst>
      <p:ext uri="{BB962C8B-B14F-4D97-AF65-F5344CB8AC3E}">
        <p14:creationId xmlns:p14="http://schemas.microsoft.com/office/powerpoint/2010/main" val="3736460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1126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Neuroevolution in Games: State of the art and open challenges </vt:lpstr>
      <vt:lpstr>Introduction of neuroevolution</vt:lpstr>
      <vt:lpstr>PowerPoint Presentation</vt:lpstr>
      <vt:lpstr>Basic algorithm</vt:lpstr>
      <vt:lpstr>Why neuroevolution?</vt:lpstr>
      <vt:lpstr>Role of neuroevolution</vt:lpstr>
      <vt:lpstr>Neural network types</vt:lpstr>
      <vt:lpstr>evolving NEURAL NETWORKS</vt:lpstr>
      <vt:lpstr>Fitness evaluation</vt:lpstr>
      <vt:lpstr>Input representation</vt:lpstr>
      <vt:lpstr>Open challlenges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Games: State of the art and open challenges </dc:title>
  <dc:creator>eleysa emily</dc:creator>
  <cp:lastModifiedBy>eleysa emily</cp:lastModifiedBy>
  <cp:revision>7</cp:revision>
  <dcterms:created xsi:type="dcterms:W3CDTF">2020-11-17T10:08:15Z</dcterms:created>
  <dcterms:modified xsi:type="dcterms:W3CDTF">2020-11-17T12:35:56Z</dcterms:modified>
</cp:coreProperties>
</file>