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57" r:id="rId9"/>
    <p:sldId id="264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D853-94C4-4CD4-BAC0-E9D782A6748D}" type="datetimeFigureOut">
              <a:rPr lang="en-US" smtClean="0"/>
              <a:t>11/22/2012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D9BB-1914-4DAC-8797-6C9CE4C073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93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D853-94C4-4CD4-BAC0-E9D782A6748D}" type="datetimeFigureOut">
              <a:rPr lang="en-US" smtClean="0"/>
              <a:t>11/22/2012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D9BB-1914-4DAC-8797-6C9CE4C073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46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D853-94C4-4CD4-BAC0-E9D782A6748D}" type="datetimeFigureOut">
              <a:rPr lang="en-US" smtClean="0"/>
              <a:t>11/22/2012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D9BB-1914-4DAC-8797-6C9CE4C073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D853-94C4-4CD4-BAC0-E9D782A6748D}" type="datetimeFigureOut">
              <a:rPr lang="en-US" smtClean="0"/>
              <a:t>11/22/2012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D9BB-1914-4DAC-8797-6C9CE4C073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0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D853-94C4-4CD4-BAC0-E9D782A6748D}" type="datetimeFigureOut">
              <a:rPr lang="en-US" smtClean="0"/>
              <a:t>11/22/2012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D9BB-1914-4DAC-8797-6C9CE4C073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15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D853-94C4-4CD4-BAC0-E9D782A6748D}" type="datetimeFigureOut">
              <a:rPr lang="en-US" smtClean="0"/>
              <a:t>11/22/2012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D9BB-1914-4DAC-8797-6C9CE4C073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85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D853-94C4-4CD4-BAC0-E9D782A6748D}" type="datetimeFigureOut">
              <a:rPr lang="en-US" smtClean="0"/>
              <a:t>11/22/2012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D9BB-1914-4DAC-8797-6C9CE4C073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22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D853-94C4-4CD4-BAC0-E9D782A6748D}" type="datetimeFigureOut">
              <a:rPr lang="en-US" smtClean="0"/>
              <a:t>11/22/2012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D9BB-1914-4DAC-8797-6C9CE4C073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2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D853-94C4-4CD4-BAC0-E9D782A6748D}" type="datetimeFigureOut">
              <a:rPr lang="en-US" smtClean="0"/>
              <a:t>11/22/2012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D9BB-1914-4DAC-8797-6C9CE4C073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8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D853-94C4-4CD4-BAC0-E9D782A6748D}" type="datetimeFigureOut">
              <a:rPr lang="en-US" smtClean="0"/>
              <a:t>11/22/2012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D9BB-1914-4DAC-8797-6C9CE4C073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6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D853-94C4-4CD4-BAC0-E9D782A6748D}" type="datetimeFigureOut">
              <a:rPr lang="en-US" smtClean="0"/>
              <a:t>11/22/2012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D9BB-1914-4DAC-8797-6C9CE4C073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52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ED853-94C4-4CD4-BAC0-E9D782A6748D}" type="datetimeFigureOut">
              <a:rPr lang="en-US" smtClean="0"/>
              <a:t>11/22/2012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4D9BB-1914-4DAC-8797-6C9CE4C073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84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Mining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automate my activities in </a:t>
            </a:r>
            <a:r>
              <a:rPr lang="en-US" dirty="0" err="1" smtClean="0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517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Download Zipped Commits from </a:t>
            </a:r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1" y="1988840"/>
            <a:ext cx="8973175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lipse 3"/>
          <p:cNvSpPr/>
          <p:nvPr/>
        </p:nvSpPr>
        <p:spPr>
          <a:xfrm>
            <a:off x="3635896" y="2098596"/>
            <a:ext cx="2664296" cy="4663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ipse 6"/>
          <p:cNvSpPr/>
          <p:nvPr/>
        </p:nvSpPr>
        <p:spPr>
          <a:xfrm>
            <a:off x="3059832" y="3789040"/>
            <a:ext cx="648072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3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encrypted-tbn0.gstatic.com/images?q=tbn:ANd9GcRJsuc3Wj-YSy6NsynuEh9EXYEmGqnpjyS8QEuJb7h1qGDSvT3vq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189" y="2340993"/>
            <a:ext cx="1546499" cy="154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1.gstatic.com/images?q=tbn:ANd9GcQXP9tQ_y_JaL7C6MCvgq9MbdQzvBpO-nCYdaexapfjCY5JuTa7k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522" y="2204864"/>
            <a:ext cx="1637624" cy="163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ta para baixo 4"/>
          <p:cNvSpPr/>
          <p:nvPr/>
        </p:nvSpPr>
        <p:spPr>
          <a:xfrm>
            <a:off x="2799002" y="2348880"/>
            <a:ext cx="612068" cy="36004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Nuvem 3"/>
          <p:cNvSpPr/>
          <p:nvPr/>
        </p:nvSpPr>
        <p:spPr>
          <a:xfrm>
            <a:off x="2006914" y="1340768"/>
            <a:ext cx="2088232" cy="93610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GIT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Seta para baixo 13"/>
          <p:cNvSpPr/>
          <p:nvPr/>
        </p:nvSpPr>
        <p:spPr>
          <a:xfrm rot="16200000">
            <a:off x="4157954" y="3042805"/>
            <a:ext cx="612068" cy="36004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eta para baixo 16"/>
          <p:cNvSpPr/>
          <p:nvPr/>
        </p:nvSpPr>
        <p:spPr>
          <a:xfrm>
            <a:off x="5084552" y="3861048"/>
            <a:ext cx="612068" cy="36004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ixaDeTexto 14"/>
          <p:cNvSpPr txBox="1"/>
          <p:nvPr/>
        </p:nvSpPr>
        <p:spPr>
          <a:xfrm>
            <a:off x="4656808" y="494048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Base</a:t>
            </a:r>
            <a:endParaRPr lang="en-US" b="1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5588496" y="4940484"/>
            <a:ext cx="121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Feature A</a:t>
            </a:r>
            <a:endParaRPr lang="en-US" b="1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364360" y="6136744"/>
            <a:ext cx="121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Feature B</a:t>
            </a:r>
            <a:endParaRPr lang="en-US" b="1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5947870" y="5588898"/>
            <a:ext cx="49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3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step: download and unzip commits</a:t>
            </a:r>
            <a:endParaRPr lang="en-US" dirty="0"/>
          </a:p>
        </p:txBody>
      </p:sp>
      <p:pic>
        <p:nvPicPr>
          <p:cNvPr id="1032" name="Picture 8" descr="https://encrypted-tbn1.gstatic.com/images?q=tbn:ANd9GcSTWegXeVbI7vkwCRdU7HXn6jpA-WP2OuRQlejJfqxk_dC-rbp7z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888" y="4221088"/>
            <a:ext cx="800696" cy="80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8" descr="https://encrypted-tbn1.gstatic.com/images?q=tbn:ANd9GcSTWegXeVbI7vkwCRdU7HXn6jpA-WP2OuRQlejJfqxk_dC-rbp7z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024" y="4229696"/>
            <a:ext cx="800696" cy="80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8" descr="https://encrypted-tbn1.gstatic.com/images?q=tbn:ANd9GcSTWegXeVbI7vkwCRdU7HXn6jpA-WP2OuRQlejJfqxk_dC-rbp7z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496" y="5373216"/>
            <a:ext cx="800696" cy="80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399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step: compute features changesets from base commit </a:t>
            </a:r>
            <a:endParaRPr lang="en-US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416560" y="399577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Base</a:t>
            </a:r>
            <a:endParaRPr lang="en-US" b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3644280" y="2555612"/>
            <a:ext cx="121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Feature A</a:t>
            </a:r>
            <a:endParaRPr lang="en-US" b="1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3644280" y="4025762"/>
            <a:ext cx="121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Feature B</a:t>
            </a:r>
            <a:endParaRPr lang="en-US" b="1" dirty="0"/>
          </a:p>
        </p:txBody>
      </p:sp>
      <p:sp>
        <p:nvSpPr>
          <p:cNvPr id="18" name="CaixaDeTexto 17"/>
          <p:cNvSpPr txBox="1"/>
          <p:nvPr/>
        </p:nvSpPr>
        <p:spPr>
          <a:xfrm rot="16200000">
            <a:off x="4019445" y="4388613"/>
            <a:ext cx="44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…</a:t>
            </a:r>
            <a:endParaRPr lang="en-US" b="1" dirty="0"/>
          </a:p>
        </p:txBody>
      </p:sp>
      <p:pic>
        <p:nvPicPr>
          <p:cNvPr id="19" name="Picture 8" descr="https://encrypted-tbn1.gstatic.com/images?q=tbn:ANd9GcSTWegXeVbI7vkwCRdU7HXn6jpA-WP2OuRQlejJfqxk_dC-rbp7z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276376"/>
            <a:ext cx="800696" cy="80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https://encrypted-tbn1.gstatic.com/images?q=tbn:ANd9GcSTWegXeVbI7vkwCRdU7HXn6jpA-WP2OuRQlejJfqxk_dC-rbp7z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808" y="1844824"/>
            <a:ext cx="800696" cy="80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https://encrypted-tbn1.gstatic.com/images?q=tbn:ANd9GcSTWegXeVbI7vkwCRdU7HXn6jpA-WP2OuRQlejJfqxk_dC-rbp7z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416" y="3262234"/>
            <a:ext cx="800696" cy="80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aixaDeTexto 21"/>
          <p:cNvSpPr txBox="1"/>
          <p:nvPr/>
        </p:nvSpPr>
        <p:spPr>
          <a:xfrm>
            <a:off x="3635896" y="5579948"/>
            <a:ext cx="121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Feature N</a:t>
            </a:r>
            <a:endParaRPr lang="en-US" b="1" dirty="0"/>
          </a:p>
        </p:txBody>
      </p:sp>
      <p:pic>
        <p:nvPicPr>
          <p:cNvPr id="23" name="Picture 8" descr="https://encrypted-tbn1.gstatic.com/images?q=tbn:ANd9GcSTWegXeVbI7vkwCRdU7HXn6jpA-WP2OuRQlejJfqxk_dC-rbp7z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032" y="4816420"/>
            <a:ext cx="800696" cy="80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Conector de seta reta 24"/>
          <p:cNvCxnSpPr>
            <a:stCxn id="19" idx="3"/>
            <a:endCxn id="20" idx="1"/>
          </p:cNvCxnSpPr>
          <p:nvPr/>
        </p:nvCxnSpPr>
        <p:spPr>
          <a:xfrm flipV="1">
            <a:off x="2132336" y="2245172"/>
            <a:ext cx="1719472" cy="14315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stCxn id="19" idx="3"/>
            <a:endCxn id="21" idx="1"/>
          </p:cNvCxnSpPr>
          <p:nvPr/>
        </p:nvCxnSpPr>
        <p:spPr>
          <a:xfrm flipV="1">
            <a:off x="2132336" y="3662582"/>
            <a:ext cx="1728080" cy="141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stCxn id="19" idx="3"/>
            <a:endCxn id="23" idx="1"/>
          </p:cNvCxnSpPr>
          <p:nvPr/>
        </p:nvCxnSpPr>
        <p:spPr>
          <a:xfrm>
            <a:off x="2132336" y="3676724"/>
            <a:ext cx="1719696" cy="15400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com Único Canto Aparado 33"/>
          <p:cNvSpPr/>
          <p:nvPr/>
        </p:nvSpPr>
        <p:spPr>
          <a:xfrm>
            <a:off x="5868940" y="1898861"/>
            <a:ext cx="791292" cy="69262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________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5580112" y="262762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Changeset A</a:t>
            </a:r>
            <a:endParaRPr lang="en-US" b="1" dirty="0"/>
          </a:p>
        </p:txBody>
      </p:sp>
      <p:cxnSp>
        <p:nvCxnSpPr>
          <p:cNvPr id="36" name="Conector de seta reta 35"/>
          <p:cNvCxnSpPr>
            <a:stCxn id="20" idx="3"/>
            <a:endCxn id="34" idx="2"/>
          </p:cNvCxnSpPr>
          <p:nvPr/>
        </p:nvCxnSpPr>
        <p:spPr>
          <a:xfrm>
            <a:off x="4652504" y="2245172"/>
            <a:ext cx="121643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tângulo com Único Canto Aparado 39"/>
          <p:cNvSpPr/>
          <p:nvPr/>
        </p:nvSpPr>
        <p:spPr>
          <a:xfrm>
            <a:off x="5868940" y="3316271"/>
            <a:ext cx="791292" cy="69262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________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5580112" y="406778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Changeset B</a:t>
            </a:r>
            <a:endParaRPr lang="en-US" b="1" dirty="0"/>
          </a:p>
        </p:txBody>
      </p:sp>
      <p:cxnSp>
        <p:nvCxnSpPr>
          <p:cNvPr id="42" name="Conector de seta reta 41"/>
          <p:cNvCxnSpPr>
            <a:stCxn id="21" idx="3"/>
            <a:endCxn id="40" idx="2"/>
          </p:cNvCxnSpPr>
          <p:nvPr/>
        </p:nvCxnSpPr>
        <p:spPr>
          <a:xfrm>
            <a:off x="4661112" y="3662582"/>
            <a:ext cx="120782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com Único Canto Aparado 44"/>
          <p:cNvSpPr/>
          <p:nvPr/>
        </p:nvSpPr>
        <p:spPr>
          <a:xfrm>
            <a:off x="5868940" y="4828439"/>
            <a:ext cx="791292" cy="69262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________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5580112" y="557994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Changeset N</a:t>
            </a:r>
            <a:endParaRPr lang="en-US" b="1" dirty="0"/>
          </a:p>
        </p:txBody>
      </p:sp>
      <p:cxnSp>
        <p:nvCxnSpPr>
          <p:cNvPr id="47" name="Conector de seta reta 46"/>
          <p:cNvCxnSpPr>
            <a:endCxn id="45" idx="2"/>
          </p:cNvCxnSpPr>
          <p:nvPr/>
        </p:nvCxnSpPr>
        <p:spPr>
          <a:xfrm>
            <a:off x="4661112" y="5174750"/>
            <a:ext cx="120782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524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step: compute features changesets intersection</a:t>
            </a:r>
            <a:endParaRPr lang="en-US" dirty="0"/>
          </a:p>
        </p:txBody>
      </p:sp>
      <p:sp>
        <p:nvSpPr>
          <p:cNvPr id="4" name="Retângulo com Único Canto Aparado 3"/>
          <p:cNvSpPr/>
          <p:nvPr/>
        </p:nvSpPr>
        <p:spPr>
          <a:xfrm>
            <a:off x="1836492" y="2978981"/>
            <a:ext cx="791292" cy="69262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________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547664" y="37077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Changeset A</a:t>
            </a:r>
            <a:endParaRPr lang="en-US" b="1" dirty="0"/>
          </a:p>
        </p:txBody>
      </p:sp>
      <p:sp>
        <p:nvSpPr>
          <p:cNvPr id="6" name="Retângulo com Único Canto Aparado 5"/>
          <p:cNvSpPr/>
          <p:nvPr/>
        </p:nvSpPr>
        <p:spPr>
          <a:xfrm>
            <a:off x="4140748" y="2924944"/>
            <a:ext cx="791292" cy="69262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________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779912" y="367645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Changeset B</a:t>
            </a:r>
            <a:endParaRPr lang="en-US" b="1" dirty="0"/>
          </a:p>
        </p:txBody>
      </p:sp>
      <p:sp>
        <p:nvSpPr>
          <p:cNvPr id="8" name="Retângulo com Único Canto Aparado 7"/>
          <p:cNvSpPr/>
          <p:nvPr/>
        </p:nvSpPr>
        <p:spPr>
          <a:xfrm>
            <a:off x="4140748" y="4180367"/>
            <a:ext cx="791292" cy="69262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________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3851920" y="493187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Changeset C</a:t>
            </a:r>
            <a:endParaRPr lang="en-US" b="1" dirty="0"/>
          </a:p>
        </p:txBody>
      </p:sp>
      <p:sp>
        <p:nvSpPr>
          <p:cNvPr id="10" name="Retângulo com Único Canto Aparado 9"/>
          <p:cNvSpPr/>
          <p:nvPr/>
        </p:nvSpPr>
        <p:spPr>
          <a:xfrm>
            <a:off x="1836492" y="4162396"/>
            <a:ext cx="791292" cy="69262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________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547664" y="489115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Changeset A</a:t>
            </a:r>
            <a:endParaRPr lang="en-US" b="1" dirty="0"/>
          </a:p>
        </p:txBody>
      </p:sp>
      <p:sp>
        <p:nvSpPr>
          <p:cNvPr id="12" name="Espaço Reservado para Conteúdo 2"/>
          <p:cNvSpPr>
            <a:spLocks noGrp="1"/>
          </p:cNvSpPr>
          <p:nvPr>
            <p:ph idx="1"/>
          </p:nvPr>
        </p:nvSpPr>
        <p:spPr>
          <a:xfrm>
            <a:off x="97160" y="1772816"/>
            <a:ext cx="4114800" cy="60466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For features A, B and C:</a:t>
            </a:r>
            <a:endParaRPr lang="en-US" dirty="0"/>
          </a:p>
        </p:txBody>
      </p:sp>
      <p:sp>
        <p:nvSpPr>
          <p:cNvPr id="13" name="Retângulo com Único Canto Aparado 12"/>
          <p:cNvSpPr/>
          <p:nvPr/>
        </p:nvSpPr>
        <p:spPr>
          <a:xfrm>
            <a:off x="1836492" y="5332495"/>
            <a:ext cx="791292" cy="69262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________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547664" y="608400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Changeset B</a:t>
            </a:r>
            <a:endParaRPr lang="en-US" b="1" dirty="0"/>
          </a:p>
        </p:txBody>
      </p:sp>
      <p:sp>
        <p:nvSpPr>
          <p:cNvPr id="15" name="Retângulo com Único Canto Aparado 14"/>
          <p:cNvSpPr/>
          <p:nvPr/>
        </p:nvSpPr>
        <p:spPr>
          <a:xfrm>
            <a:off x="4140748" y="5332495"/>
            <a:ext cx="791292" cy="69262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________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3851920" y="608400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Changeset C</a:t>
            </a:r>
            <a:endParaRPr lang="en-US" b="1" dirty="0"/>
          </a:p>
        </p:txBody>
      </p:sp>
      <p:sp>
        <p:nvSpPr>
          <p:cNvPr id="21" name="Retângulo 20"/>
          <p:cNvSpPr/>
          <p:nvPr/>
        </p:nvSpPr>
        <p:spPr>
          <a:xfrm rot="10800000">
            <a:off x="3203848" y="3140968"/>
            <a:ext cx="504056" cy="446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U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 rot="10800000">
            <a:off x="3203848" y="4293096"/>
            <a:ext cx="504056" cy="446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U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 rot="10800000">
            <a:off x="3203848" y="5445224"/>
            <a:ext cx="504056" cy="446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U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5508104" y="2996952"/>
            <a:ext cx="360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=</a:t>
            </a:r>
            <a:endParaRPr lang="en-US" sz="3600" b="1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5508104" y="4221088"/>
            <a:ext cx="360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=</a:t>
            </a:r>
            <a:endParaRPr lang="en-US" sz="3600" b="1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508104" y="5373216"/>
            <a:ext cx="360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=</a:t>
            </a:r>
            <a:endParaRPr lang="en-US" sz="3600" b="1" dirty="0"/>
          </a:p>
        </p:txBody>
      </p:sp>
      <p:sp>
        <p:nvSpPr>
          <p:cNvPr id="29" name="Retângulo com Único Canto Aparado 28"/>
          <p:cNvSpPr/>
          <p:nvPr/>
        </p:nvSpPr>
        <p:spPr>
          <a:xfrm>
            <a:off x="6445004" y="2924944"/>
            <a:ext cx="791292" cy="69262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________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6156176" y="367645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 ^ B</a:t>
            </a:r>
            <a:endParaRPr lang="en-US" b="1" dirty="0"/>
          </a:p>
        </p:txBody>
      </p:sp>
      <p:sp>
        <p:nvSpPr>
          <p:cNvPr id="31" name="Retângulo com Único Canto Aparado 30"/>
          <p:cNvSpPr/>
          <p:nvPr/>
        </p:nvSpPr>
        <p:spPr>
          <a:xfrm>
            <a:off x="6445004" y="4180367"/>
            <a:ext cx="791292" cy="69262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________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6156176" y="493187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 ^ C</a:t>
            </a:r>
            <a:endParaRPr lang="en-US" b="1" dirty="0"/>
          </a:p>
        </p:txBody>
      </p:sp>
      <p:sp>
        <p:nvSpPr>
          <p:cNvPr id="33" name="Retângulo com Único Canto Aparado 32"/>
          <p:cNvSpPr/>
          <p:nvPr/>
        </p:nvSpPr>
        <p:spPr>
          <a:xfrm>
            <a:off x="6445004" y="5332495"/>
            <a:ext cx="791292" cy="69262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________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6156176" y="608400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</a:t>
            </a:r>
            <a:r>
              <a:rPr lang="en-US" b="1" dirty="0" smtClean="0"/>
              <a:t> ^ 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24890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Formula for calculating the intersection for n </a:t>
            </a:r>
            <a:r>
              <a:rPr lang="en-US" dirty="0" smtClean="0"/>
              <a:t>features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Espaço Reservado para Conteúdo 2"/>
              <p:cNvSpPr txBox="1">
                <a:spLocks/>
              </p:cNvSpPr>
              <p:nvPr/>
            </p:nvSpPr>
            <p:spPr>
              <a:xfrm>
                <a:off x="1979712" y="2780928"/>
                <a:ext cx="5184576" cy="15121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400" b="0" i="1" dirty="0" smtClean="0">
                              <a:ln>
                                <a:solidFill>
                                  <a:schemeClr val="tx1"/>
                                </a:solidFill>
                              </a:ln>
                            </a:rPr>
                          </m:ctrlPr>
                        </m:sSubPr>
                        <m:e>
                          <m:r>
                            <a:rPr lang="pt-BR" sz="4400" b="0" i="1" dirty="0" smtClean="0">
                              <a:ln>
                                <a:solidFill>
                                  <a:schemeClr val="tx1"/>
                                </a:solidFill>
                              </a:ln>
                            </a:rPr>
                            <m:t>𝐶</m:t>
                          </m:r>
                        </m:e>
                        <m:sub>
                          <m:r>
                            <a:rPr lang="pt-BR" sz="4400" b="0" i="1" dirty="0" smtClean="0">
                              <a:ln>
                                <a:solidFill>
                                  <a:schemeClr val="tx1"/>
                                </a:solidFill>
                              </a:ln>
                            </a:rPr>
                            <m:t>𝑛</m:t>
                          </m:r>
                          <m:r>
                            <a:rPr lang="pt-BR" sz="4400" b="0" i="1" dirty="0" smtClean="0">
                              <a:ln>
                                <a:solidFill>
                                  <a:schemeClr val="tx1"/>
                                </a:solidFill>
                              </a:ln>
                            </a:rPr>
                            <m:t>,2</m:t>
                          </m:r>
                        </m:sub>
                      </m:sSub>
                      <m:r>
                        <a:rPr lang="pt-BR" sz="4400" b="0" i="0" dirty="0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m:t>=</m:t>
                      </m:r>
                      <m:f>
                        <m:fPr>
                          <m:ctrlPr>
                            <a:rPr lang="pt-BR" sz="4400" b="0" i="1" dirty="0" smtClean="0">
                              <a:ln>
                                <a:solidFill>
                                  <a:schemeClr val="tx1"/>
                                </a:solidFill>
                              </a:ln>
                            </a:rPr>
                          </m:ctrlPr>
                        </m:fPr>
                        <m:num>
                          <m:r>
                            <a:rPr lang="pt-BR" sz="4400" b="0" i="1" dirty="0" smtClean="0">
                              <a:ln>
                                <a:solidFill>
                                  <a:schemeClr val="tx1"/>
                                </a:solidFill>
                              </a:ln>
                            </a:rPr>
                            <m:t>𝑛</m:t>
                          </m:r>
                          <m:r>
                            <a:rPr lang="pt-BR" sz="4400" b="0" i="1" dirty="0" smtClean="0">
                              <a:ln>
                                <a:solidFill>
                                  <a:schemeClr val="tx1"/>
                                </a:solidFill>
                              </a:ln>
                            </a:rPr>
                            <m:t>!</m:t>
                          </m:r>
                        </m:num>
                        <m:den>
                          <m:r>
                            <a:rPr lang="pt-BR" sz="4400" dirty="0">
                              <a:ln>
                                <a:solidFill>
                                  <a:schemeClr val="tx1"/>
                                </a:solidFill>
                              </a:ln>
                            </a:rPr>
                            <m:t>2!(</m:t>
                          </m:r>
                          <m:r>
                            <m:rPr>
                              <m:sty m:val="p"/>
                            </m:rPr>
                            <a:rPr lang="pt-BR" sz="4400" dirty="0">
                              <a:ln>
                                <a:solidFill>
                                  <a:schemeClr val="tx1"/>
                                </a:solidFill>
                              </a:ln>
                            </a:rPr>
                            <m:t>n</m:t>
                          </m:r>
                          <m:r>
                            <a:rPr lang="pt-BR" sz="4400" dirty="0">
                              <a:ln>
                                <a:solidFill>
                                  <a:schemeClr val="tx1"/>
                                </a:solidFill>
                              </a:ln>
                            </a:rPr>
                            <m:t>−2)</m:t>
                          </m:r>
                        </m:den>
                      </m:f>
                    </m:oMath>
                  </m:oMathPara>
                </a14:m>
                <a:endParaRPr lang="en-US" sz="4400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</mc:Choice>
        <mc:Fallback>
          <p:sp>
            <p:nvSpPr>
              <p:cNvPr id="4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2780928"/>
                <a:ext cx="5184576" cy="151216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0727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257829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At the end we’ll have all a list of files that were changed in parallel by developers implementing different feature, that is, potential conflicts</a:t>
            </a:r>
            <a:endParaRPr lang="en-US" dirty="0"/>
          </a:p>
        </p:txBody>
      </p:sp>
      <p:sp>
        <p:nvSpPr>
          <p:cNvPr id="4" name="Estrela de 5 pontas 3"/>
          <p:cNvSpPr/>
          <p:nvPr/>
        </p:nvSpPr>
        <p:spPr>
          <a:xfrm>
            <a:off x="5004048" y="2924944"/>
            <a:ext cx="1368152" cy="1058416"/>
          </a:xfrm>
          <a:prstGeom prst="star5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Hexágono 4"/>
          <p:cNvSpPr/>
          <p:nvPr/>
        </p:nvSpPr>
        <p:spPr>
          <a:xfrm>
            <a:off x="2987824" y="2924944"/>
            <a:ext cx="1143566" cy="1058416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F1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6" name="Picture 7" descr="https://encrypted-tbn3.google.com/images?q=tbn:ANd9GcSNCY_mqYVGxj3qpfdUIPND-cBG06of2jJmwOC927lEEDUQW1Zfm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645024"/>
            <a:ext cx="233692" cy="46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https://encrypted-tbn3.google.com/images?q=tbn:ANd9GcSNCY_mqYVGxj3qpfdUIPND-cBG06of2jJmwOC927lEEDUQW1Zfm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076" y="3645024"/>
            <a:ext cx="233692" cy="46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https://encrypted-tbn3.google.com/images?q=tbn:ANd9GcSNCY_mqYVGxj3qpfdUIPND-cBG06of2jJmwOC927lEEDUQW1Zfm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645024"/>
            <a:ext cx="233692" cy="46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https://encrypted-tbn3.google.com/images?q=tbn:ANd9GcSNCY_mqYVGxj3qpfdUIPND-cBG06of2jJmwOC927lEEDUQW1Zfm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572" y="3645024"/>
            <a:ext cx="233692" cy="46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https://encrypted-tbn3.google.com/images?q=tbn:ANd9GcSNCY_mqYVGxj3qpfdUIPND-cBG06of2jJmwOC927lEEDUQW1Zfm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872" y="3645024"/>
            <a:ext cx="233692" cy="46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Multiplicar 10"/>
          <p:cNvSpPr/>
          <p:nvPr/>
        </p:nvSpPr>
        <p:spPr>
          <a:xfrm>
            <a:off x="4110960" y="4653136"/>
            <a:ext cx="872658" cy="100811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ector angulado 11"/>
          <p:cNvCxnSpPr>
            <a:stCxn id="4" idx="2"/>
          </p:cNvCxnSpPr>
          <p:nvPr/>
        </p:nvCxnSpPr>
        <p:spPr>
          <a:xfrm rot="5400000">
            <a:off x="4499419" y="4031227"/>
            <a:ext cx="813795" cy="718054"/>
          </a:xfrm>
          <a:prstGeom prst="bentConnector3">
            <a:avLst>
              <a:gd name="adj1" fmla="val 53875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angulado 12"/>
          <p:cNvCxnSpPr>
            <a:stCxn id="5" idx="1"/>
          </p:cNvCxnSpPr>
          <p:nvPr/>
        </p:nvCxnSpPr>
        <p:spPr>
          <a:xfrm rot="16200000" flipH="1">
            <a:off x="3800142" y="4050004"/>
            <a:ext cx="813792" cy="680504"/>
          </a:xfrm>
          <a:prstGeom prst="bentConnector3">
            <a:avLst>
              <a:gd name="adj1" fmla="val 53875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bo 13"/>
          <p:cNvSpPr/>
          <p:nvPr/>
        </p:nvSpPr>
        <p:spPr>
          <a:xfrm>
            <a:off x="3059832" y="4797152"/>
            <a:ext cx="2952328" cy="1584176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System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141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Step-by-step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zipped commit</a:t>
            </a:r>
          </a:p>
          <a:p>
            <a:r>
              <a:rPr lang="en-US" dirty="0" smtClean="0"/>
              <a:t>Unzip commit</a:t>
            </a:r>
          </a:p>
          <a:p>
            <a:r>
              <a:rPr lang="en-US" dirty="0" smtClean="0"/>
              <a:t>Compute differences between code assets</a:t>
            </a:r>
          </a:p>
          <a:p>
            <a:r>
              <a:rPr lang="en-US" dirty="0" smtClean="0"/>
              <a:t>Calculate changesets from the base commit</a:t>
            </a:r>
          </a:p>
          <a:p>
            <a:r>
              <a:rPr lang="en-US" dirty="0" smtClean="0"/>
              <a:t>Calculate changesets intersections between commits</a:t>
            </a:r>
          </a:p>
          <a:p>
            <a:r>
              <a:rPr lang="en-US" dirty="0" smtClean="0"/>
              <a:t>Show reports</a:t>
            </a:r>
            <a:endParaRPr lang="en-US" dirty="0"/>
          </a:p>
        </p:txBody>
      </p:sp>
      <p:pic>
        <p:nvPicPr>
          <p:cNvPr id="1026" name="Picture 2" descr="Green Check Mark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216">
            <a:off x="5372349" y="1409109"/>
            <a:ext cx="540949" cy="622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Green Check Mark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216">
            <a:off x="3510569" y="2061277"/>
            <a:ext cx="540949" cy="622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Green Check Mark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216">
            <a:off x="8047073" y="2517818"/>
            <a:ext cx="540949" cy="622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852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Parse the intersection files to check whether the changes made in parallel were confined to the same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3711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201</Words>
  <Application>Microsoft Office PowerPoint</Application>
  <PresentationFormat>Apresentação na tela (4:3)</PresentationFormat>
  <Paragraphs>62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Mining Git</vt:lpstr>
      <vt:lpstr>Download Zipped Commits from GitHub</vt:lpstr>
      <vt:lpstr>1st step: download and unzip commits</vt:lpstr>
      <vt:lpstr>2nd step: compute features changesets from base commit </vt:lpstr>
      <vt:lpstr>3rd step: compute features changesets intersection</vt:lpstr>
      <vt:lpstr>Formula for calculating the intersection for n features</vt:lpstr>
      <vt:lpstr>At the end we’ll have all a list of files that were changed in parallel by developers implementing different feature, that is, potential conflicts</vt:lpstr>
      <vt:lpstr>Step-by-step</vt:lpstr>
      <vt:lpstr>Future work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Git</dc:title>
  <dc:creator>Paola2</dc:creator>
  <cp:lastModifiedBy>Paola2</cp:lastModifiedBy>
  <cp:revision>15</cp:revision>
  <dcterms:created xsi:type="dcterms:W3CDTF">2012-11-20T23:07:00Z</dcterms:created>
  <dcterms:modified xsi:type="dcterms:W3CDTF">2012-11-22T19:26:20Z</dcterms:modified>
</cp:coreProperties>
</file>