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3" r:id="rId4"/>
    <p:sldId id="271" r:id="rId5"/>
    <p:sldId id="258" r:id="rId6"/>
    <p:sldId id="274" r:id="rId7"/>
    <p:sldId id="275" r:id="rId8"/>
    <p:sldId id="280" r:id="rId9"/>
    <p:sldId id="277" r:id="rId10"/>
    <p:sldId id="276" r:id="rId11"/>
    <p:sldId id="278" r:id="rId12"/>
    <p:sldId id="279" r:id="rId13"/>
    <p:sldId id="281" r:id="rId14"/>
    <p:sldId id="260" r:id="rId15"/>
    <p:sldId id="261" r:id="rId16"/>
    <p:sldId id="267" r:id="rId17"/>
    <p:sldId id="263" r:id="rId18"/>
    <p:sldId id="257" r:id="rId19"/>
    <p:sldId id="268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8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ED853-94C4-4CD4-BAC0-E9D782A6748D}" type="datetimeFigureOut">
              <a:rPr lang="en-US" smtClean="0"/>
              <a:t>3/1/2013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4D9BB-1914-4DAC-8797-6C9CE4C073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4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Mining </a:t>
            </a:r>
            <a:r>
              <a:rPr lang="en-US" dirty="0" err="1" smtClean="0"/>
              <a:t>Git</a:t>
            </a:r>
            <a:r>
              <a:rPr lang="en-US" dirty="0" smtClean="0"/>
              <a:t> Script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automate my activities in </a:t>
            </a:r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442964" y="10434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pic>
        <p:nvPicPr>
          <p:cNvPr id="5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652" y="33265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4508376" y="1043444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  <a:endParaRPr lang="en-US" b="1" dirty="0"/>
          </a:p>
        </p:txBody>
      </p:sp>
      <p:pic>
        <p:nvPicPr>
          <p:cNvPr id="7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904" y="33265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442964" y="1556792"/>
            <a:ext cx="7286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a.txt</a:t>
            </a:r>
          </a:p>
          <a:p>
            <a:pPr algn="ctr"/>
            <a:r>
              <a:rPr lang="en-US" b="1" dirty="0" smtClean="0"/>
              <a:t>b.txt</a:t>
            </a:r>
          </a:p>
          <a:p>
            <a:pPr algn="ctr"/>
            <a:r>
              <a:rPr lang="en-US" b="1" dirty="0" smtClean="0"/>
              <a:t>c.txt</a:t>
            </a:r>
          </a:p>
          <a:p>
            <a:pPr algn="ctr"/>
            <a:r>
              <a:rPr lang="en-US" b="1" dirty="0" smtClean="0"/>
              <a:t>d.txt</a:t>
            </a:r>
            <a:endParaRPr lang="en-US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47716" y="1556792"/>
            <a:ext cx="72868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</a:t>
            </a:r>
            <a:r>
              <a:rPr lang="en-US" b="1" dirty="0" smtClean="0"/>
              <a:t>’.txt</a:t>
            </a:r>
          </a:p>
          <a:p>
            <a:pPr algn="ctr"/>
            <a:r>
              <a:rPr lang="en-US" b="1" dirty="0" smtClean="0"/>
              <a:t>c.txt</a:t>
            </a:r>
          </a:p>
          <a:p>
            <a:pPr algn="ctr"/>
            <a:r>
              <a:rPr lang="en-US" b="1" dirty="0"/>
              <a:t>d</a:t>
            </a:r>
            <a:r>
              <a:rPr lang="en-US" b="1" dirty="0" smtClean="0"/>
              <a:t>’.txt</a:t>
            </a:r>
          </a:p>
          <a:p>
            <a:pPr algn="ctr"/>
            <a:r>
              <a:rPr lang="en-US" b="1" dirty="0" smtClean="0"/>
              <a:t>e.txt</a:t>
            </a:r>
            <a:endParaRPr lang="en-US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11996" y="449982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204804" y="4499828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  <a:endParaRPr lang="en-US" b="1" dirty="0"/>
          </a:p>
        </p:txBody>
      </p:sp>
      <p:pic>
        <p:nvPicPr>
          <p:cNvPr id="12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4" y="378904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32" y="378904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/>
          <p:cNvSpPr txBox="1"/>
          <p:nvPr/>
        </p:nvSpPr>
        <p:spPr>
          <a:xfrm>
            <a:off x="1812892" y="4004722"/>
            <a:ext cx="6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diff</a:t>
            </a:r>
            <a:endParaRPr lang="en-US" b="1" i="1" dirty="0"/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1936719" y="4387767"/>
            <a:ext cx="3563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683568" y="4833194"/>
            <a:ext cx="30424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2 modified files: a.txt, d.txt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1 added file: e.txt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1 removed file: b.txt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702373" y="45718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6795181" y="4571836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pic>
        <p:nvPicPr>
          <p:cNvPr id="22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61" y="3861048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09" y="3861048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ixaDeTexto 23"/>
          <p:cNvSpPr txBox="1"/>
          <p:nvPr/>
        </p:nvSpPr>
        <p:spPr>
          <a:xfrm>
            <a:off x="6403269" y="4076730"/>
            <a:ext cx="6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diff</a:t>
            </a:r>
            <a:endParaRPr lang="en-US" b="1" i="1" dirty="0"/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6527096" y="4459775"/>
            <a:ext cx="3563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/>
          <p:cNvSpPr txBox="1"/>
          <p:nvPr/>
        </p:nvSpPr>
        <p:spPr>
          <a:xfrm>
            <a:off x="5273945" y="4905202"/>
            <a:ext cx="30424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2 modified files: a.txt, d.txt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1 added file: b.txt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1 removed file: e.txt</a:t>
            </a:r>
          </a:p>
        </p:txBody>
      </p:sp>
    </p:spTree>
    <p:extLst>
      <p:ext uri="{BB962C8B-B14F-4D97-AF65-F5344CB8AC3E}">
        <p14:creationId xmlns:p14="http://schemas.microsoft.com/office/powerpoint/2010/main" val="309712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16832"/>
            <a:ext cx="8229600" cy="295232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diff</a:t>
            </a:r>
            <a:r>
              <a:rPr lang="en-US" dirty="0" smtClean="0"/>
              <a:t> operation for modified files is commutative.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4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14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added/removed files set is the same for both </a:t>
            </a:r>
            <a:r>
              <a:rPr lang="en-US" i="1" dirty="0" smtClean="0"/>
              <a:t>diffs</a:t>
            </a:r>
            <a:r>
              <a:rPr lang="en-US" dirty="0" smtClean="0"/>
              <a:t> but they change sides depending on the </a:t>
            </a:r>
            <a:r>
              <a:rPr lang="en-US" i="1" dirty="0" smtClean="0"/>
              <a:t>diff</a:t>
            </a:r>
            <a:r>
              <a:rPr lang="en-US" dirty="0" smtClean="0"/>
              <a:t> direction</a:t>
            </a:r>
            <a:endParaRPr lang="en-US" dirty="0"/>
          </a:p>
        </p:txBody>
      </p:sp>
      <p:sp>
        <p:nvSpPr>
          <p:cNvPr id="10" name="CaixaDeTexto 9"/>
          <p:cNvSpPr txBox="1"/>
          <p:nvPr/>
        </p:nvSpPr>
        <p:spPr>
          <a:xfrm>
            <a:off x="1111996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204804" y="435581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  <a:endParaRPr lang="en-US" b="1" dirty="0"/>
          </a:p>
        </p:txBody>
      </p:sp>
      <p:pic>
        <p:nvPicPr>
          <p:cNvPr id="12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4" y="364502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32" y="364502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1812892" y="3860706"/>
            <a:ext cx="6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diff</a:t>
            </a:r>
            <a:endParaRPr lang="en-US" b="1" i="1" dirty="0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1936719" y="4243751"/>
            <a:ext cx="3563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83568" y="4689178"/>
            <a:ext cx="30424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2 modified files: a.txt, d.txt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2</a:t>
            </a:r>
            <a:r>
              <a:rPr lang="en-US" b="1" dirty="0" smtClean="0"/>
              <a:t> added/removed files: e.txt, b.txt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5702373" y="43558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795181" y="435581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pic>
        <p:nvPicPr>
          <p:cNvPr id="19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061" y="364502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709" y="364502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6403269" y="3860706"/>
            <a:ext cx="6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diff</a:t>
            </a:r>
            <a:endParaRPr lang="en-US" b="1" i="1" dirty="0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6527096" y="4243751"/>
            <a:ext cx="3563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273945" y="4689178"/>
            <a:ext cx="30424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2 modified files: a.txt, d.txt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1 added/removed file: b.txt, e.txt</a:t>
            </a:r>
          </a:p>
        </p:txBody>
      </p:sp>
    </p:spTree>
    <p:extLst>
      <p:ext uri="{BB962C8B-B14F-4D97-AF65-F5344CB8AC3E}">
        <p14:creationId xmlns:p14="http://schemas.microsoft.com/office/powerpoint/2010/main" val="135772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981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Could we have a different story if the tasks were committed in a different order?</a:t>
            </a:r>
            <a:endParaRPr lang="en-US" dirty="0"/>
          </a:p>
        </p:txBody>
      </p:sp>
      <p:cxnSp>
        <p:nvCxnSpPr>
          <p:cNvPr id="4" name="Conector de seta reta 3"/>
          <p:cNvCxnSpPr>
            <a:endCxn id="31" idx="4"/>
          </p:cNvCxnSpPr>
          <p:nvPr/>
        </p:nvCxnSpPr>
        <p:spPr>
          <a:xfrm flipV="1">
            <a:off x="5112060" y="3083570"/>
            <a:ext cx="13501" cy="916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>
            <a:off x="3059832" y="2996952"/>
            <a:ext cx="36724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2339752" y="2812286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root</a:t>
            </a:r>
            <a:endParaRPr lang="en-US" b="1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3059832" y="3892406"/>
            <a:ext cx="36724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195736" y="3707740"/>
            <a:ext cx="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9" name="Conector de seta reta 8"/>
          <p:cNvCxnSpPr/>
          <p:nvPr/>
        </p:nvCxnSpPr>
        <p:spPr>
          <a:xfrm>
            <a:off x="3059832" y="4756502"/>
            <a:ext cx="36724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2195736" y="4571836"/>
            <a:ext cx="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3059832" y="5620598"/>
            <a:ext cx="36724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2195736" y="5435932"/>
            <a:ext cx="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Elipse 12"/>
          <p:cNvSpPr/>
          <p:nvPr/>
        </p:nvSpPr>
        <p:spPr>
          <a:xfrm>
            <a:off x="3203848" y="2888940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de seta reta 13"/>
          <p:cNvCxnSpPr>
            <a:stCxn id="13" idx="4"/>
          </p:cNvCxnSpPr>
          <p:nvPr/>
        </p:nvCxnSpPr>
        <p:spPr>
          <a:xfrm>
            <a:off x="3311860" y="3104964"/>
            <a:ext cx="0" cy="787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311860" y="3892406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3311860" y="4756502"/>
            <a:ext cx="10508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3311860" y="3892406"/>
            <a:ext cx="1692188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29" idx="2"/>
          </p:cNvCxnSpPr>
          <p:nvPr/>
        </p:nvCxnSpPr>
        <p:spPr>
          <a:xfrm flipV="1">
            <a:off x="3419872" y="4751856"/>
            <a:ext cx="2403267" cy="4646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32" idx="4"/>
          </p:cNvCxnSpPr>
          <p:nvPr/>
        </p:nvCxnSpPr>
        <p:spPr>
          <a:xfrm flipV="1">
            <a:off x="5919206" y="3083570"/>
            <a:ext cx="11945" cy="1575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22" idx="4"/>
            <a:endCxn id="30" idx="4"/>
          </p:cNvCxnSpPr>
          <p:nvPr/>
        </p:nvCxnSpPr>
        <p:spPr>
          <a:xfrm flipH="1" flipV="1">
            <a:off x="4157954" y="3065221"/>
            <a:ext cx="18002" cy="2668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3203848" y="5625244"/>
            <a:ext cx="954106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4067944" y="5517232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/>
          <p:cNvSpPr txBox="1"/>
          <p:nvPr/>
        </p:nvSpPr>
        <p:spPr>
          <a:xfrm>
            <a:off x="3131840" y="2483604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995936" y="5723964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4896036" y="393305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715127" y="485986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824917" y="2483604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28" name="Elipse 27"/>
          <p:cNvSpPr/>
          <p:nvPr/>
        </p:nvSpPr>
        <p:spPr>
          <a:xfrm>
            <a:off x="4986046" y="3784394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/>
          <p:cNvSpPr/>
          <p:nvPr/>
        </p:nvSpPr>
        <p:spPr>
          <a:xfrm>
            <a:off x="5823139" y="4643844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/>
          <p:cNvSpPr/>
          <p:nvPr/>
        </p:nvSpPr>
        <p:spPr>
          <a:xfrm>
            <a:off x="4049942" y="2849197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/>
          <p:cNvSpPr/>
          <p:nvPr/>
        </p:nvSpPr>
        <p:spPr>
          <a:xfrm>
            <a:off x="5017549" y="286754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/>
          <p:cNvSpPr/>
          <p:nvPr/>
        </p:nvSpPr>
        <p:spPr>
          <a:xfrm>
            <a:off x="5823139" y="286754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ixaDeTexto 32"/>
          <p:cNvSpPr txBox="1"/>
          <p:nvPr/>
        </p:nvSpPr>
        <p:spPr>
          <a:xfrm>
            <a:off x="4761021" y="2483604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580112" y="2492896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30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compute </a:t>
            </a:r>
            <a:r>
              <a:rPr lang="en-US" dirty="0" smtClean="0"/>
              <a:t>tasks </a:t>
            </a:r>
            <a:r>
              <a:rPr lang="en-US" dirty="0" err="1" smtClean="0"/>
              <a:t>changesets</a:t>
            </a:r>
            <a:r>
              <a:rPr lang="en-US" dirty="0" smtClean="0"/>
              <a:t> between merge commit antecessors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416560" y="3995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</a:t>
            </a:r>
            <a:endParaRPr lang="en-US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644280" y="255561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A</a:t>
            </a:r>
            <a:endParaRPr lang="en-US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3644280" y="4025762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B</a:t>
            </a:r>
            <a:endParaRPr lang="en-US" b="1" dirty="0"/>
          </a:p>
        </p:txBody>
      </p:sp>
      <p:sp>
        <p:nvSpPr>
          <p:cNvPr id="18" name="CaixaDeTexto 17"/>
          <p:cNvSpPr txBox="1"/>
          <p:nvPr/>
        </p:nvSpPr>
        <p:spPr>
          <a:xfrm rot="16200000">
            <a:off x="4019445" y="4388613"/>
            <a:ext cx="4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pic>
        <p:nvPicPr>
          <p:cNvPr id="19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7637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08" y="184482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16" y="3262234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ixaDeTexto 21"/>
          <p:cNvSpPr txBox="1"/>
          <p:nvPr/>
        </p:nvSpPr>
        <p:spPr>
          <a:xfrm>
            <a:off x="3635896" y="5579948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Feature N</a:t>
            </a:r>
            <a:endParaRPr lang="en-US" b="1" dirty="0"/>
          </a:p>
        </p:txBody>
      </p:sp>
      <p:pic>
        <p:nvPicPr>
          <p:cNvPr id="23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32" y="481642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/>
          <p:cNvCxnSpPr>
            <a:stCxn id="19" idx="3"/>
            <a:endCxn id="20" idx="1"/>
          </p:cNvCxnSpPr>
          <p:nvPr/>
        </p:nvCxnSpPr>
        <p:spPr>
          <a:xfrm flipV="1">
            <a:off x="2132336" y="2245172"/>
            <a:ext cx="1719472" cy="143155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9" idx="3"/>
            <a:endCxn id="21" idx="1"/>
          </p:cNvCxnSpPr>
          <p:nvPr/>
        </p:nvCxnSpPr>
        <p:spPr>
          <a:xfrm flipV="1">
            <a:off x="2132336" y="3662582"/>
            <a:ext cx="1728080" cy="1414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stCxn id="19" idx="3"/>
            <a:endCxn id="23" idx="1"/>
          </p:cNvCxnSpPr>
          <p:nvPr/>
        </p:nvCxnSpPr>
        <p:spPr>
          <a:xfrm>
            <a:off x="2132336" y="3676724"/>
            <a:ext cx="1719696" cy="15400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com Único Canto Aparado 33"/>
          <p:cNvSpPr/>
          <p:nvPr/>
        </p:nvSpPr>
        <p:spPr>
          <a:xfrm>
            <a:off x="5868940" y="189886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580112" y="26276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cxnSp>
        <p:nvCxnSpPr>
          <p:cNvPr id="36" name="Conector de seta reta 35"/>
          <p:cNvCxnSpPr>
            <a:stCxn id="20" idx="3"/>
            <a:endCxn id="34" idx="2"/>
          </p:cNvCxnSpPr>
          <p:nvPr/>
        </p:nvCxnSpPr>
        <p:spPr>
          <a:xfrm>
            <a:off x="4652504" y="2245172"/>
            <a:ext cx="121643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com Único Canto Aparado 39"/>
          <p:cNvSpPr/>
          <p:nvPr/>
        </p:nvSpPr>
        <p:spPr>
          <a:xfrm>
            <a:off x="5868940" y="331627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5580112" y="406778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cxnSp>
        <p:nvCxnSpPr>
          <p:cNvPr id="42" name="Conector de seta reta 41"/>
          <p:cNvCxnSpPr>
            <a:stCxn id="21" idx="3"/>
            <a:endCxn id="40" idx="2"/>
          </p:cNvCxnSpPr>
          <p:nvPr/>
        </p:nvCxnSpPr>
        <p:spPr>
          <a:xfrm>
            <a:off x="4661112" y="3662582"/>
            <a:ext cx="1207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com Único Canto Aparado 44"/>
          <p:cNvSpPr/>
          <p:nvPr/>
        </p:nvSpPr>
        <p:spPr>
          <a:xfrm>
            <a:off x="5868940" y="4828439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5580112" y="55799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N</a:t>
            </a:r>
            <a:endParaRPr lang="en-US" b="1" dirty="0"/>
          </a:p>
        </p:txBody>
      </p:sp>
      <p:cxnSp>
        <p:nvCxnSpPr>
          <p:cNvPr id="47" name="Conector de seta reta 46"/>
          <p:cNvCxnSpPr>
            <a:endCxn id="45" idx="2"/>
          </p:cNvCxnSpPr>
          <p:nvPr/>
        </p:nvCxnSpPr>
        <p:spPr>
          <a:xfrm>
            <a:off x="4661112" y="5174750"/>
            <a:ext cx="12078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52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step: compute features changesets intersection</a:t>
            </a:r>
            <a:endParaRPr lang="en-US" dirty="0"/>
          </a:p>
        </p:txBody>
      </p:sp>
      <p:sp>
        <p:nvSpPr>
          <p:cNvPr id="4" name="Retângulo com Único Canto Aparado 3"/>
          <p:cNvSpPr/>
          <p:nvPr/>
        </p:nvSpPr>
        <p:spPr>
          <a:xfrm>
            <a:off x="1836492" y="2978981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47664" y="37077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sp>
        <p:nvSpPr>
          <p:cNvPr id="6" name="Retângulo com Único Canto Aparado 5"/>
          <p:cNvSpPr/>
          <p:nvPr/>
        </p:nvSpPr>
        <p:spPr>
          <a:xfrm>
            <a:off x="4140748" y="2924944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79912" y="36764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sp>
        <p:nvSpPr>
          <p:cNvPr id="8" name="Retângulo com Único Canto Aparado 7"/>
          <p:cNvSpPr/>
          <p:nvPr/>
        </p:nvSpPr>
        <p:spPr>
          <a:xfrm>
            <a:off x="4140748" y="4180367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851920" y="49318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</a:t>
            </a:r>
            <a:endParaRPr lang="en-US" b="1" dirty="0"/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1836492" y="4162396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547664" y="489115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97160" y="1772816"/>
            <a:ext cx="4114800" cy="6046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For features A, B and C:</a:t>
            </a:r>
            <a:endParaRPr lang="en-US" dirty="0"/>
          </a:p>
        </p:txBody>
      </p:sp>
      <p:sp>
        <p:nvSpPr>
          <p:cNvPr id="13" name="Retângulo com Único Canto Aparado 12"/>
          <p:cNvSpPr/>
          <p:nvPr/>
        </p:nvSpPr>
        <p:spPr>
          <a:xfrm>
            <a:off x="1836492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547664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sp>
        <p:nvSpPr>
          <p:cNvPr id="15" name="Retângulo com Único Canto Aparado 14"/>
          <p:cNvSpPr/>
          <p:nvPr/>
        </p:nvSpPr>
        <p:spPr>
          <a:xfrm>
            <a:off x="4140748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3851920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</a:t>
            </a:r>
            <a:endParaRPr lang="en-US" b="1" dirty="0"/>
          </a:p>
        </p:txBody>
      </p:sp>
      <p:sp>
        <p:nvSpPr>
          <p:cNvPr id="21" name="Retângulo 20"/>
          <p:cNvSpPr/>
          <p:nvPr/>
        </p:nvSpPr>
        <p:spPr>
          <a:xfrm rot="10800000">
            <a:off x="3203848" y="3140968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 rot="10800000">
            <a:off x="3203848" y="4293096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 rot="10800000">
            <a:off x="3203848" y="5445224"/>
            <a:ext cx="504056" cy="446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5508104" y="2996952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5508104" y="4221088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508104" y="5373216"/>
            <a:ext cx="36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=</a:t>
            </a:r>
            <a:endParaRPr lang="en-US" sz="3600" b="1" dirty="0"/>
          </a:p>
        </p:txBody>
      </p:sp>
      <p:sp>
        <p:nvSpPr>
          <p:cNvPr id="29" name="Retângulo com Único Canto Aparado 28"/>
          <p:cNvSpPr/>
          <p:nvPr/>
        </p:nvSpPr>
        <p:spPr>
          <a:xfrm>
            <a:off x="6445004" y="2924944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6156176" y="3676453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^ B</a:t>
            </a:r>
            <a:endParaRPr lang="en-US" b="1" dirty="0"/>
          </a:p>
        </p:txBody>
      </p:sp>
      <p:sp>
        <p:nvSpPr>
          <p:cNvPr id="31" name="Retângulo com Único Canto Aparado 30"/>
          <p:cNvSpPr/>
          <p:nvPr/>
        </p:nvSpPr>
        <p:spPr>
          <a:xfrm>
            <a:off x="6445004" y="4180367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6156176" y="493187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 ^ C</a:t>
            </a:r>
            <a:endParaRPr lang="en-US" b="1" dirty="0"/>
          </a:p>
        </p:txBody>
      </p:sp>
      <p:sp>
        <p:nvSpPr>
          <p:cNvPr id="33" name="Retângulo com Único Canto Aparado 32"/>
          <p:cNvSpPr/>
          <p:nvPr/>
        </p:nvSpPr>
        <p:spPr>
          <a:xfrm>
            <a:off x="6445004" y="533249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6156176" y="60840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b="1" dirty="0" smtClean="0"/>
              <a:t> ^ 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2489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need to look into (A^B^C) ?</a:t>
            </a:r>
            <a:endParaRPr lang="en-US" dirty="0"/>
          </a:p>
        </p:txBody>
      </p:sp>
      <p:sp>
        <p:nvSpPr>
          <p:cNvPr id="4" name="Retângulo com Único Canto Aparado 3"/>
          <p:cNvSpPr/>
          <p:nvPr/>
        </p:nvSpPr>
        <p:spPr>
          <a:xfrm>
            <a:off x="1332436" y="1394805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043608" y="212356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A</a:t>
            </a:r>
            <a:endParaRPr lang="en-US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1385447" y="2492896"/>
            <a:ext cx="684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a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/>
              <a:t>b</a:t>
            </a:r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c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d</a:t>
            </a:r>
          </a:p>
        </p:txBody>
      </p:sp>
      <p:sp>
        <p:nvSpPr>
          <p:cNvPr id="7" name="Retângulo com Único Canto Aparado 6"/>
          <p:cNvSpPr/>
          <p:nvPr/>
        </p:nvSpPr>
        <p:spPr>
          <a:xfrm>
            <a:off x="4212756" y="1412776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23928" y="214153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B</a:t>
            </a:r>
            <a:endParaRPr lang="en-US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4265767" y="2510867"/>
            <a:ext cx="68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/>
              <a:t>a</a:t>
            </a:r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/>
              <a:t>c</a:t>
            </a:r>
            <a:endParaRPr lang="en-US" dirty="0" smtClean="0"/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e</a:t>
            </a:r>
          </a:p>
        </p:txBody>
      </p:sp>
      <p:sp>
        <p:nvSpPr>
          <p:cNvPr id="10" name="Retângulo com Único Canto Aparado 9"/>
          <p:cNvSpPr/>
          <p:nvPr/>
        </p:nvSpPr>
        <p:spPr>
          <a:xfrm>
            <a:off x="6517012" y="1412776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228184" y="214153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</a:t>
            </a:r>
            <a:endParaRPr lang="en-US" b="1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570023" y="2492896"/>
            <a:ext cx="68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a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d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43608" y="4139788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A^B</a:t>
            </a:r>
            <a:endParaRPr lang="en-US" b="1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403648" y="4653136"/>
            <a:ext cx="68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a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c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779912" y="4149080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A^C</a:t>
            </a:r>
            <a:endParaRPr lang="en-US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39952" y="4662428"/>
            <a:ext cx="68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a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/>
              <a:t>d</a:t>
            </a:r>
            <a:endParaRPr lang="en-US" dirty="0" smtClean="0"/>
          </a:p>
        </p:txBody>
      </p:sp>
      <p:sp>
        <p:nvSpPr>
          <p:cNvPr id="17" name="CaixaDeTexto 16"/>
          <p:cNvSpPr txBox="1"/>
          <p:nvPr/>
        </p:nvSpPr>
        <p:spPr>
          <a:xfrm>
            <a:off x="6300192" y="4149080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  <a:r>
              <a:rPr lang="en-US" b="1" dirty="0" smtClean="0"/>
              <a:t>^C</a:t>
            </a:r>
            <a:endParaRPr lang="en-US" b="1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6660232" y="4662428"/>
            <a:ext cx="68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a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3779912" y="5714672"/>
            <a:ext cx="1368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A^B^C</a:t>
            </a:r>
            <a:endParaRPr lang="en-US" b="1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139952" y="6228020"/>
            <a:ext cx="68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dirty="0" smtClean="0"/>
              <a:t>a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3491880" y="5445224"/>
            <a:ext cx="1944216" cy="1152128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9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25782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 the end we’ll have all a list of files that were changed in parallel by developers implementing different feature, that is, potential conflicts</a:t>
            </a:r>
            <a:endParaRPr lang="en-US" dirty="0"/>
          </a:p>
        </p:txBody>
      </p:sp>
      <p:sp>
        <p:nvSpPr>
          <p:cNvPr id="4" name="Estrela de 5 pontas 3"/>
          <p:cNvSpPr/>
          <p:nvPr/>
        </p:nvSpPr>
        <p:spPr>
          <a:xfrm>
            <a:off x="5004048" y="2924944"/>
            <a:ext cx="1368152" cy="1058416"/>
          </a:xfrm>
          <a:prstGeom prst="star5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Hexágono 4"/>
          <p:cNvSpPr/>
          <p:nvPr/>
        </p:nvSpPr>
        <p:spPr>
          <a:xfrm>
            <a:off x="2987824" y="2924944"/>
            <a:ext cx="1143566" cy="1058416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F1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76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72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https://encrypted-tbn3.google.com/images?q=tbn:ANd9GcSNCY_mqYVGxj3qpfdUIPND-cBG06of2jJmwOC927lEEDUQW1Zfm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72" y="3645024"/>
            <a:ext cx="233692" cy="46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ultiplicar 10"/>
          <p:cNvSpPr/>
          <p:nvPr/>
        </p:nvSpPr>
        <p:spPr>
          <a:xfrm>
            <a:off x="4110960" y="4653136"/>
            <a:ext cx="872658" cy="1008112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ector angulado 11"/>
          <p:cNvCxnSpPr>
            <a:stCxn id="4" idx="2"/>
          </p:cNvCxnSpPr>
          <p:nvPr/>
        </p:nvCxnSpPr>
        <p:spPr>
          <a:xfrm rot="5400000">
            <a:off x="4499419" y="4031227"/>
            <a:ext cx="813795" cy="718054"/>
          </a:xfrm>
          <a:prstGeom prst="bentConnector3">
            <a:avLst>
              <a:gd name="adj1" fmla="val 538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5" idx="1"/>
          </p:cNvCxnSpPr>
          <p:nvPr/>
        </p:nvCxnSpPr>
        <p:spPr>
          <a:xfrm rot="16200000" flipH="1">
            <a:off x="3800142" y="4050004"/>
            <a:ext cx="813792" cy="680504"/>
          </a:xfrm>
          <a:prstGeom prst="bentConnector3">
            <a:avLst>
              <a:gd name="adj1" fmla="val 53875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bo 13"/>
          <p:cNvSpPr/>
          <p:nvPr/>
        </p:nvSpPr>
        <p:spPr>
          <a:xfrm>
            <a:off x="3059832" y="4797152"/>
            <a:ext cx="2952328" cy="1584176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System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Download zipped commit</a:t>
            </a:r>
          </a:p>
          <a:p>
            <a:r>
              <a:rPr lang="en-US" dirty="0" smtClean="0"/>
              <a:t>Unzip commit</a:t>
            </a:r>
          </a:p>
          <a:p>
            <a:r>
              <a:rPr lang="en-US" dirty="0" smtClean="0"/>
              <a:t>Load files from an directory and its subdirectories</a:t>
            </a:r>
          </a:p>
          <a:p>
            <a:r>
              <a:rPr lang="en-US" dirty="0" smtClean="0"/>
              <a:t>Compute differences between code assets</a:t>
            </a:r>
          </a:p>
          <a:p>
            <a:r>
              <a:rPr lang="en-US" dirty="0" smtClean="0"/>
              <a:t>Calculate changesets from the base commit</a:t>
            </a:r>
          </a:p>
          <a:p>
            <a:r>
              <a:rPr lang="en-US" dirty="0" smtClean="0"/>
              <a:t>Calculate changesets intersections between commits</a:t>
            </a:r>
          </a:p>
          <a:p>
            <a:r>
              <a:rPr lang="en-US" dirty="0" smtClean="0"/>
              <a:t>Show reports</a:t>
            </a:r>
            <a:endParaRPr lang="en-US" dirty="0"/>
          </a:p>
        </p:txBody>
      </p:sp>
      <p:pic>
        <p:nvPicPr>
          <p:cNvPr id="6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8637109" y="2547150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3270083" y="2115102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4998275" y="1540188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7556989" y="3196372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7701475" y="3771286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2405987" y="4707389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Green 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216">
            <a:off x="3126067" y="5282301"/>
            <a:ext cx="405160" cy="4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85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(when needed)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read input method to consider different </a:t>
            </a:r>
            <a:r>
              <a:rPr lang="en-US" dirty="0" err="1" smtClean="0"/>
              <a:t>Git</a:t>
            </a:r>
            <a:r>
              <a:rPr lang="en-US" dirty="0" smtClean="0"/>
              <a:t> workflows</a:t>
            </a:r>
          </a:p>
          <a:p>
            <a:r>
              <a:rPr lang="en-US" dirty="0" smtClean="0"/>
              <a:t>Adapt this script to other remote repositories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de seta reta 27"/>
          <p:cNvCxnSpPr>
            <a:endCxn id="66" idx="4"/>
          </p:cNvCxnSpPr>
          <p:nvPr/>
        </p:nvCxnSpPr>
        <p:spPr>
          <a:xfrm flipV="1">
            <a:off x="4824028" y="2651522"/>
            <a:ext cx="13501" cy="916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Centralized integration management </a:t>
            </a:r>
            <a:endParaRPr lang="en-US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771800" y="2564904"/>
            <a:ext cx="45365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051720" y="238023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root</a:t>
            </a:r>
            <a:endParaRPr lang="en-US" b="1" dirty="0"/>
          </a:p>
        </p:txBody>
      </p:sp>
      <p:cxnSp>
        <p:nvCxnSpPr>
          <p:cNvPr id="8" name="Conector de seta reta 7"/>
          <p:cNvCxnSpPr/>
          <p:nvPr/>
        </p:nvCxnSpPr>
        <p:spPr>
          <a:xfrm>
            <a:off x="2771800" y="3460358"/>
            <a:ext cx="45365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907704" y="3275692"/>
            <a:ext cx="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2771800" y="4324454"/>
            <a:ext cx="45365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1907704" y="4139788"/>
            <a:ext cx="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2771800" y="5188550"/>
            <a:ext cx="453650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907704" y="5003884"/>
            <a:ext cx="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Elipse 14"/>
          <p:cNvSpPr/>
          <p:nvPr/>
        </p:nvSpPr>
        <p:spPr>
          <a:xfrm>
            <a:off x="2915816" y="24568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 de seta reta 16"/>
          <p:cNvCxnSpPr>
            <a:stCxn id="15" idx="4"/>
          </p:cNvCxnSpPr>
          <p:nvPr/>
        </p:nvCxnSpPr>
        <p:spPr>
          <a:xfrm>
            <a:off x="3023828" y="2672916"/>
            <a:ext cx="0" cy="787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3023828" y="346035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3023828" y="4324454"/>
            <a:ext cx="10508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3023828" y="3460358"/>
            <a:ext cx="1692188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endCxn id="63" idx="2"/>
          </p:cNvCxnSpPr>
          <p:nvPr/>
        </p:nvCxnSpPr>
        <p:spPr>
          <a:xfrm flipV="1">
            <a:off x="3034336" y="4319808"/>
            <a:ext cx="2905816" cy="4646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endCxn id="68" idx="4"/>
          </p:cNvCxnSpPr>
          <p:nvPr/>
        </p:nvCxnSpPr>
        <p:spPr>
          <a:xfrm flipV="1">
            <a:off x="6036219" y="2651522"/>
            <a:ext cx="11945" cy="15754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42" idx="4"/>
            <a:endCxn id="64" idx="4"/>
          </p:cNvCxnSpPr>
          <p:nvPr/>
        </p:nvCxnSpPr>
        <p:spPr>
          <a:xfrm flipH="1" flipV="1">
            <a:off x="3869922" y="2633173"/>
            <a:ext cx="18002" cy="26680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2915816" y="5193196"/>
            <a:ext cx="954106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/>
          <p:cNvSpPr/>
          <p:nvPr/>
        </p:nvSpPr>
        <p:spPr>
          <a:xfrm>
            <a:off x="3779912" y="5085184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ixaDeTexto 44"/>
          <p:cNvSpPr txBox="1"/>
          <p:nvPr/>
        </p:nvSpPr>
        <p:spPr>
          <a:xfrm>
            <a:off x="2843808" y="205155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3707904" y="529191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4608004" y="3501008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5832140" y="442782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3536885" y="2051556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62" name="Elipse 61"/>
          <p:cNvSpPr/>
          <p:nvPr/>
        </p:nvSpPr>
        <p:spPr>
          <a:xfrm>
            <a:off x="4698014" y="3352346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/>
          <p:cNvSpPr/>
          <p:nvPr/>
        </p:nvSpPr>
        <p:spPr>
          <a:xfrm>
            <a:off x="5940152" y="4211796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/>
          <p:cNvSpPr/>
          <p:nvPr/>
        </p:nvSpPr>
        <p:spPr>
          <a:xfrm>
            <a:off x="3761910" y="2417149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Elipse 65"/>
          <p:cNvSpPr/>
          <p:nvPr/>
        </p:nvSpPr>
        <p:spPr>
          <a:xfrm>
            <a:off x="4729517" y="243549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ipse 67"/>
          <p:cNvSpPr/>
          <p:nvPr/>
        </p:nvSpPr>
        <p:spPr>
          <a:xfrm>
            <a:off x="5940152" y="243549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ixaDeTexto 70"/>
          <p:cNvSpPr txBox="1"/>
          <p:nvPr/>
        </p:nvSpPr>
        <p:spPr>
          <a:xfrm>
            <a:off x="4472989" y="2051556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5697125" y="2060848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287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integration management</a:t>
            </a:r>
            <a:endParaRPr lang="en-US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2339752" y="2564904"/>
            <a:ext cx="5760640" cy="156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619672" y="2380238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root</a:t>
            </a:r>
            <a:endParaRPr lang="en-US" b="1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2339752" y="3460358"/>
            <a:ext cx="5760640" cy="406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475656" y="3275692"/>
            <a:ext cx="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1</a:t>
            </a:r>
            <a:endParaRPr lang="en-US" b="1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2339752" y="4322131"/>
            <a:ext cx="5760640" cy="23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475656" y="4139788"/>
            <a:ext cx="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339752" y="5188550"/>
            <a:ext cx="576064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475656" y="5003884"/>
            <a:ext cx="76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</a:t>
            </a:r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3" name="Elipse 12"/>
          <p:cNvSpPr/>
          <p:nvPr/>
        </p:nvSpPr>
        <p:spPr>
          <a:xfrm>
            <a:off x="2483768" y="2456892"/>
            <a:ext cx="216024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de seta reta 13"/>
          <p:cNvCxnSpPr>
            <a:stCxn id="13" idx="4"/>
          </p:cNvCxnSpPr>
          <p:nvPr/>
        </p:nvCxnSpPr>
        <p:spPr>
          <a:xfrm>
            <a:off x="2591780" y="2672916"/>
            <a:ext cx="0" cy="787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591780" y="3460358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>
            <a:off x="2591780" y="4324454"/>
            <a:ext cx="10508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/>
          <p:nvPr/>
        </p:nvCxnSpPr>
        <p:spPr>
          <a:xfrm>
            <a:off x="2591780" y="3460358"/>
            <a:ext cx="1233137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endCxn id="29" idx="2"/>
          </p:cNvCxnSpPr>
          <p:nvPr/>
        </p:nvCxnSpPr>
        <p:spPr>
          <a:xfrm flipV="1">
            <a:off x="2602288" y="4319808"/>
            <a:ext cx="2905816" cy="4646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22" idx="4"/>
            <a:endCxn id="43" idx="4"/>
          </p:cNvCxnSpPr>
          <p:nvPr/>
        </p:nvCxnSpPr>
        <p:spPr>
          <a:xfrm flipH="1" flipV="1">
            <a:off x="3449923" y="2565884"/>
            <a:ext cx="5953" cy="27353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2483768" y="5193196"/>
            <a:ext cx="954106" cy="0"/>
          </a:xfrm>
          <a:prstGeom prst="line">
            <a:avLst/>
          </a:prstGeom>
          <a:ln w="603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3347864" y="5085184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ixaDeTexto 22"/>
          <p:cNvSpPr txBox="1"/>
          <p:nvPr/>
        </p:nvSpPr>
        <p:spPr>
          <a:xfrm>
            <a:off x="2411760" y="205155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3275856" y="5291916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5400092" y="4427820"/>
            <a:ext cx="396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104837" y="2051556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29" name="Elipse 28"/>
          <p:cNvSpPr/>
          <p:nvPr/>
        </p:nvSpPr>
        <p:spPr>
          <a:xfrm>
            <a:off x="5508104" y="4211796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ixaDeTexto 41"/>
          <p:cNvSpPr txBox="1"/>
          <p:nvPr/>
        </p:nvSpPr>
        <p:spPr>
          <a:xfrm>
            <a:off x="4738518" y="2060848"/>
            <a:ext cx="33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3" name="Elipse 42"/>
          <p:cNvSpPr/>
          <p:nvPr/>
        </p:nvSpPr>
        <p:spPr>
          <a:xfrm>
            <a:off x="3407966" y="2478197"/>
            <a:ext cx="83914" cy="87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ector de seta reta 61"/>
          <p:cNvCxnSpPr/>
          <p:nvPr/>
        </p:nvCxnSpPr>
        <p:spPr>
          <a:xfrm>
            <a:off x="3948680" y="2564904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/>
          <p:cNvSpPr txBox="1"/>
          <p:nvPr/>
        </p:nvSpPr>
        <p:spPr>
          <a:xfrm>
            <a:off x="3779912" y="3491716"/>
            <a:ext cx="33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67" name="Elipse 66"/>
          <p:cNvSpPr/>
          <p:nvPr/>
        </p:nvSpPr>
        <p:spPr>
          <a:xfrm>
            <a:off x="3851920" y="3356992"/>
            <a:ext cx="216024" cy="216024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ector reto 69"/>
          <p:cNvCxnSpPr>
            <a:endCxn id="78" idx="2"/>
          </p:cNvCxnSpPr>
          <p:nvPr/>
        </p:nvCxnSpPr>
        <p:spPr>
          <a:xfrm flipV="1">
            <a:off x="4067944" y="3465004"/>
            <a:ext cx="739258" cy="15679"/>
          </a:xfrm>
          <a:prstGeom prst="line">
            <a:avLst/>
          </a:prstGeom>
          <a:ln w="603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906723" y="2543510"/>
            <a:ext cx="83914" cy="87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/>
          <p:cNvSpPr/>
          <p:nvPr/>
        </p:nvSpPr>
        <p:spPr>
          <a:xfrm>
            <a:off x="4807202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aixaDeTexto 78"/>
          <p:cNvSpPr txBox="1"/>
          <p:nvPr/>
        </p:nvSpPr>
        <p:spPr>
          <a:xfrm>
            <a:off x="4738519" y="3501008"/>
            <a:ext cx="33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  <a:endParaRPr lang="en-US" b="1" dirty="0"/>
          </a:p>
        </p:txBody>
      </p:sp>
      <p:cxnSp>
        <p:nvCxnSpPr>
          <p:cNvPr id="80" name="Conector de seta reta 79"/>
          <p:cNvCxnSpPr>
            <a:stCxn id="78" idx="0"/>
          </p:cNvCxnSpPr>
          <p:nvPr/>
        </p:nvCxnSpPr>
        <p:spPr>
          <a:xfrm flipH="1" flipV="1">
            <a:off x="4907287" y="2587353"/>
            <a:ext cx="7927" cy="7696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ipse 82"/>
          <p:cNvSpPr/>
          <p:nvPr/>
        </p:nvSpPr>
        <p:spPr>
          <a:xfrm>
            <a:off x="4865330" y="2543576"/>
            <a:ext cx="83914" cy="87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aixaDeTexto 83"/>
          <p:cNvSpPr txBox="1"/>
          <p:nvPr/>
        </p:nvSpPr>
        <p:spPr>
          <a:xfrm>
            <a:off x="3802415" y="2051556"/>
            <a:ext cx="33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86" name="CaixaDeTexto 85"/>
          <p:cNvSpPr txBox="1"/>
          <p:nvPr/>
        </p:nvSpPr>
        <p:spPr>
          <a:xfrm>
            <a:off x="5436096" y="2060848"/>
            <a:ext cx="33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87" name="Elipse 86"/>
          <p:cNvSpPr/>
          <p:nvPr/>
        </p:nvSpPr>
        <p:spPr>
          <a:xfrm>
            <a:off x="5562908" y="2543576"/>
            <a:ext cx="83914" cy="876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Conector de seta reta 87"/>
          <p:cNvCxnSpPr>
            <a:stCxn id="87" idx="4"/>
            <a:endCxn id="29" idx="0"/>
          </p:cNvCxnSpPr>
          <p:nvPr/>
        </p:nvCxnSpPr>
        <p:spPr>
          <a:xfrm>
            <a:off x="5604865" y="2631263"/>
            <a:ext cx="11251" cy="15805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/>
          <p:cNvCxnSpPr/>
          <p:nvPr/>
        </p:nvCxnSpPr>
        <p:spPr>
          <a:xfrm flipV="1">
            <a:off x="5773633" y="4288450"/>
            <a:ext cx="739258" cy="15679"/>
          </a:xfrm>
          <a:prstGeom prst="line">
            <a:avLst/>
          </a:prstGeom>
          <a:ln w="603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ipse 91"/>
          <p:cNvSpPr/>
          <p:nvPr/>
        </p:nvSpPr>
        <p:spPr>
          <a:xfrm>
            <a:off x="6512891" y="418043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aixaDeTexto 92"/>
          <p:cNvSpPr txBox="1"/>
          <p:nvPr/>
        </p:nvSpPr>
        <p:spPr>
          <a:xfrm>
            <a:off x="6452134" y="4427820"/>
            <a:ext cx="33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  <a:endParaRPr lang="en-US" b="1" dirty="0"/>
          </a:p>
        </p:txBody>
      </p:sp>
      <p:cxnSp>
        <p:nvCxnSpPr>
          <p:cNvPr id="94" name="Conector de seta reta 93"/>
          <p:cNvCxnSpPr>
            <a:stCxn id="92" idx="0"/>
          </p:cNvCxnSpPr>
          <p:nvPr/>
        </p:nvCxnSpPr>
        <p:spPr>
          <a:xfrm flipH="1" flipV="1">
            <a:off x="6620902" y="2587419"/>
            <a:ext cx="1" cy="1593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6466711" y="2060848"/>
            <a:ext cx="337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391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Conflicts history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+ b = c (fast forward, no conflicts)</a:t>
            </a:r>
          </a:p>
          <a:p>
            <a:r>
              <a:rPr lang="en-US" dirty="0" smtClean="0"/>
              <a:t>c + d = </a:t>
            </a:r>
            <a:r>
              <a:rPr lang="en-US" dirty="0"/>
              <a:t>e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 + f =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6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encrypted-tbn0.gstatic.com/images?q=tbn:ANd9GcRJsuc3Wj-YSy6NsynuEh9EXYEmGqnpjyS8QEuJb7h1qGDSvT3v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189" y="2340993"/>
            <a:ext cx="1546499" cy="15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1.gstatic.com/images?q=tbn:ANd9GcQXP9tQ_y_JaL7C6MCvgq9MbdQzvBpO-nCYdaexapfjCY5JuTa7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522" y="2204864"/>
            <a:ext cx="1637624" cy="163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 para baixo 4"/>
          <p:cNvSpPr/>
          <p:nvPr/>
        </p:nvSpPr>
        <p:spPr>
          <a:xfrm>
            <a:off x="2799002" y="2348880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uvem 3"/>
          <p:cNvSpPr/>
          <p:nvPr/>
        </p:nvSpPr>
        <p:spPr>
          <a:xfrm>
            <a:off x="2006914" y="1340768"/>
            <a:ext cx="2088232" cy="936104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GIT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Seta para baixo 13"/>
          <p:cNvSpPr/>
          <p:nvPr/>
        </p:nvSpPr>
        <p:spPr>
          <a:xfrm rot="16200000">
            <a:off x="4157954" y="3042805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ta para baixo 16"/>
          <p:cNvSpPr/>
          <p:nvPr/>
        </p:nvSpPr>
        <p:spPr>
          <a:xfrm>
            <a:off x="5084552" y="3861048"/>
            <a:ext cx="612068" cy="3600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ixaDeTexto 14"/>
          <p:cNvSpPr txBox="1"/>
          <p:nvPr/>
        </p:nvSpPr>
        <p:spPr>
          <a:xfrm>
            <a:off x="4656808" y="49404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5588496" y="4940484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64360" y="6136744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5947870" y="5588898"/>
            <a:ext cx="49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5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step: download and unzip commits</a:t>
            </a:r>
            <a:endParaRPr lang="en-US" dirty="0"/>
          </a:p>
        </p:txBody>
      </p:sp>
      <p:pic>
        <p:nvPicPr>
          <p:cNvPr id="1032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8" y="4221088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024" y="422969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496" y="5373216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step: compute </a:t>
            </a:r>
            <a:r>
              <a:rPr lang="en-US" dirty="0" smtClean="0"/>
              <a:t>tasks </a:t>
            </a:r>
            <a:r>
              <a:rPr lang="en-US" dirty="0" err="1" smtClean="0"/>
              <a:t>changesets</a:t>
            </a:r>
            <a:r>
              <a:rPr lang="en-US" dirty="0" smtClean="0"/>
              <a:t> between merge commit antecessors</a:t>
            </a:r>
            <a:endParaRPr lang="en-US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15666" y="30596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3508474" y="3059668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  <a:endParaRPr lang="en-US" b="1" dirty="0"/>
          </a:p>
        </p:txBody>
      </p:sp>
      <p:pic>
        <p:nvPicPr>
          <p:cNvPr id="19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354" y="234888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02" y="234888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tângulo com Único Canto Aparado 33"/>
          <p:cNvSpPr/>
          <p:nvPr/>
        </p:nvSpPr>
        <p:spPr>
          <a:xfrm>
            <a:off x="5868542" y="2348880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5580112" y="2996951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c^d</a:t>
            </a:r>
            <a:endParaRPr lang="en-US" b="1" dirty="0"/>
          </a:p>
        </p:txBody>
      </p:sp>
      <p:cxnSp>
        <p:nvCxnSpPr>
          <p:cNvPr id="36" name="Conector de seta reta 35"/>
          <p:cNvCxnSpPr/>
          <p:nvPr/>
        </p:nvCxnSpPr>
        <p:spPr>
          <a:xfrm flipV="1">
            <a:off x="4747088" y="2749227"/>
            <a:ext cx="97664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116562" y="2564562"/>
            <a:ext cx="6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diff</a:t>
            </a:r>
            <a:endParaRPr lang="en-US" b="1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2416064" y="500562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3508872" y="5005626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pic>
        <p:nvPicPr>
          <p:cNvPr id="48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94838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00" y="4294838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 com Único Canto Aparado 49"/>
          <p:cNvSpPr/>
          <p:nvPr/>
        </p:nvSpPr>
        <p:spPr>
          <a:xfrm>
            <a:off x="5868940" y="4294838"/>
            <a:ext cx="791292" cy="692622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________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5580510" y="494290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Changeset e^f</a:t>
            </a:r>
            <a:endParaRPr lang="en-US" b="1" dirty="0"/>
          </a:p>
        </p:txBody>
      </p:sp>
      <p:cxnSp>
        <p:nvCxnSpPr>
          <p:cNvPr id="52" name="Conector de seta reta 51"/>
          <p:cNvCxnSpPr/>
          <p:nvPr/>
        </p:nvCxnSpPr>
        <p:spPr>
          <a:xfrm flipV="1">
            <a:off x="4747486" y="4695185"/>
            <a:ext cx="976642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3116960" y="4510520"/>
            <a:ext cx="6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diff</a:t>
            </a:r>
            <a:endParaRPr lang="en-US" b="1" i="1" dirty="0"/>
          </a:p>
        </p:txBody>
      </p:sp>
      <p:cxnSp>
        <p:nvCxnSpPr>
          <p:cNvPr id="8" name="Conector de seta reta 7"/>
          <p:cNvCxnSpPr/>
          <p:nvPr/>
        </p:nvCxnSpPr>
        <p:spPr>
          <a:xfrm flipH="1">
            <a:off x="3240389" y="2947607"/>
            <a:ext cx="3563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3203848" y="4869160"/>
            <a:ext cx="3563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2132856"/>
            <a:ext cx="8229600" cy="25062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script will compute files that were added, removed or modified. Then we can reproduce the conflicts that happened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0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 the </a:t>
            </a:r>
            <a:r>
              <a:rPr lang="en-US" i="1" dirty="0" smtClean="0"/>
              <a:t>diff</a:t>
            </a:r>
            <a:r>
              <a:rPr lang="en-US" dirty="0" smtClean="0"/>
              <a:t> a commutative operation?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1912008" y="37797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3004816" y="3779748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</a:t>
            </a:r>
            <a:endParaRPr lang="en-US" b="1" dirty="0"/>
          </a:p>
        </p:txBody>
      </p:sp>
      <p:pic>
        <p:nvPicPr>
          <p:cNvPr id="6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344" y="306896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2612904" y="3284642"/>
            <a:ext cx="6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diff</a:t>
            </a:r>
            <a:endParaRPr lang="en-US" b="1" i="1" dirty="0"/>
          </a:p>
        </p:txBody>
      </p:sp>
      <p:cxnSp>
        <p:nvCxnSpPr>
          <p:cNvPr id="9" name="Conector de seta reta 8"/>
          <p:cNvCxnSpPr/>
          <p:nvPr/>
        </p:nvCxnSpPr>
        <p:spPr>
          <a:xfrm flipH="1">
            <a:off x="2736731" y="3667687"/>
            <a:ext cx="3563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139952" y="3068960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ym typeface="Wingdings" pitchFamily="2" charset="2"/>
              </a:rPr>
              <a:t></a:t>
            </a:r>
            <a:endParaRPr lang="en-US" sz="4800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152368" y="37797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</a:t>
            </a:r>
            <a:endParaRPr lang="en-US" b="1" dirty="0"/>
          </a:p>
        </p:txBody>
      </p:sp>
      <p:pic>
        <p:nvPicPr>
          <p:cNvPr id="12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06896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https://encrypted-tbn1.gstatic.com/images?q=tbn:ANd9GcSTWegXeVbI7vkwCRdU7HXn6jpA-WP2OuRQlejJfqxk_dC-rbp7z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704" y="3068960"/>
            <a:ext cx="800696" cy="80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5853264" y="3284642"/>
            <a:ext cx="6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diff</a:t>
            </a:r>
            <a:endParaRPr lang="en-US" b="1" i="1" dirty="0"/>
          </a:p>
        </p:txBody>
      </p:sp>
      <p:cxnSp>
        <p:nvCxnSpPr>
          <p:cNvPr id="15" name="Conector de seta reta 14"/>
          <p:cNvCxnSpPr/>
          <p:nvPr/>
        </p:nvCxnSpPr>
        <p:spPr>
          <a:xfrm flipH="1">
            <a:off x="5977091" y="3667687"/>
            <a:ext cx="356364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6236568" y="3789040"/>
            <a:ext cx="12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45188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478</Words>
  <Application>Microsoft Office PowerPoint</Application>
  <PresentationFormat>Apresentação na tela (4:3)</PresentationFormat>
  <Paragraphs>186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Tema do Office</vt:lpstr>
      <vt:lpstr>Mining Git Script</vt:lpstr>
      <vt:lpstr>Centralized integration management </vt:lpstr>
      <vt:lpstr>Distribution integration management</vt:lpstr>
      <vt:lpstr>Conflicts history</vt:lpstr>
      <vt:lpstr>1st step: download and unzip commits</vt:lpstr>
      <vt:lpstr>2nd step: compute tasks changesets between merge commit antecessors</vt:lpstr>
      <vt:lpstr>The script will compute files that were added, removed or modified. Then we can reproduce the conflicts that happened</vt:lpstr>
      <vt:lpstr>Questions</vt:lpstr>
      <vt:lpstr>Is the diff a commutative operation?</vt:lpstr>
      <vt:lpstr>Apresentação do PowerPoint</vt:lpstr>
      <vt:lpstr>The diff operation for modified files is commutative. </vt:lpstr>
      <vt:lpstr>The added/removed files set is the same for both diffs but they change sides depending on the diff direction</vt:lpstr>
      <vt:lpstr>Could we have a different story if the tasks were committed in a different order?</vt:lpstr>
      <vt:lpstr>2nd step: compute tasks changesets between merge commit antecessors</vt:lpstr>
      <vt:lpstr>3rd step: compute features changesets intersection</vt:lpstr>
      <vt:lpstr>Do we need to look into (A^B^C) ?</vt:lpstr>
      <vt:lpstr>At the end we’ll have all a list of files that were changed in parallel by developers implementing different feature, that is, potential conflicts</vt:lpstr>
      <vt:lpstr>Step-by-step</vt:lpstr>
      <vt:lpstr>Next steps (when needed)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Git</dc:title>
  <dc:creator>Paola2</dc:creator>
  <cp:lastModifiedBy>Paola2</cp:lastModifiedBy>
  <cp:revision>49</cp:revision>
  <dcterms:created xsi:type="dcterms:W3CDTF">2012-11-20T23:07:00Z</dcterms:created>
  <dcterms:modified xsi:type="dcterms:W3CDTF">2013-03-01T20:38:31Z</dcterms:modified>
</cp:coreProperties>
</file>