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58" r:id="rId5"/>
    <p:sldId id="260" r:id="rId6"/>
    <p:sldId id="261" r:id="rId7"/>
    <p:sldId id="262" r:id="rId8"/>
    <p:sldId id="263" r:id="rId9"/>
    <p:sldId id="257" r:id="rId10"/>
    <p:sldId id="26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9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4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1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8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8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6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5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ED853-94C4-4CD4-BAC0-E9D782A6748D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automate my activities in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17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Parse the intersection files to check whether the changes made in parallel were confined to the same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7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375756" y="4743706"/>
            <a:ext cx="45365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159732" y="488772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Base Commit</a:t>
            </a:r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4103948" y="407026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 A</a:t>
            </a:r>
            <a:endParaRPr lang="en-US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247964" y="30155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 B</a:t>
            </a:r>
            <a:endParaRPr lang="en-US" dirty="0"/>
          </a:p>
        </p:txBody>
      </p:sp>
      <p:cxnSp>
        <p:nvCxnSpPr>
          <p:cNvPr id="14" name="Conector reto 13"/>
          <p:cNvCxnSpPr/>
          <p:nvPr/>
        </p:nvCxnSpPr>
        <p:spPr>
          <a:xfrm flipV="1">
            <a:off x="2735796" y="3959460"/>
            <a:ext cx="1368152" cy="792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103948" y="3962529"/>
            <a:ext cx="144915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2697141" y="3519570"/>
            <a:ext cx="1368152" cy="1235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4031940" y="3519570"/>
            <a:ext cx="144915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V="1">
            <a:off x="2735796" y="2725741"/>
            <a:ext cx="1296144" cy="20179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4031940" y="2725741"/>
            <a:ext cx="144915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4307323" y="221239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 C</a:t>
            </a:r>
            <a:endParaRPr lang="en-US" dirty="0"/>
          </a:p>
        </p:txBody>
      </p:sp>
      <p:cxnSp>
        <p:nvCxnSpPr>
          <p:cNvPr id="45" name="Conector reto 44"/>
          <p:cNvCxnSpPr/>
          <p:nvPr/>
        </p:nvCxnSpPr>
        <p:spPr>
          <a:xfrm flipH="1" flipV="1">
            <a:off x="5553103" y="3962530"/>
            <a:ext cx="1071125" cy="8284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H="1" flipV="1">
            <a:off x="5481095" y="3519570"/>
            <a:ext cx="1143133" cy="12714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 flipH="1" flipV="1">
            <a:off x="5481095" y="2725741"/>
            <a:ext cx="1143134" cy="20652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/>
          <p:cNvSpPr/>
          <p:nvPr/>
        </p:nvSpPr>
        <p:spPr>
          <a:xfrm>
            <a:off x="6516216" y="4646606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4942909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Commit</a:t>
            </a:r>
            <a:endParaRPr lang="en-US" dirty="0"/>
          </a:p>
        </p:txBody>
      </p:sp>
      <p:sp>
        <p:nvSpPr>
          <p:cNvPr id="6" name="Elipse 5"/>
          <p:cNvSpPr/>
          <p:nvPr/>
        </p:nvSpPr>
        <p:spPr>
          <a:xfrm>
            <a:off x="2643290" y="4635694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4499992" y="385144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/>
          <p:cNvSpPr/>
          <p:nvPr/>
        </p:nvSpPr>
        <p:spPr>
          <a:xfrm>
            <a:off x="4680012" y="341155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/>
          <p:cNvSpPr/>
          <p:nvPr/>
        </p:nvSpPr>
        <p:spPr>
          <a:xfrm>
            <a:off x="4739371" y="261772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 Zipped Commits from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" y="1988840"/>
            <a:ext cx="8973175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ipse 3"/>
          <p:cNvSpPr/>
          <p:nvPr/>
        </p:nvSpPr>
        <p:spPr>
          <a:xfrm>
            <a:off x="3635896" y="2098596"/>
            <a:ext cx="2664296" cy="4663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3059832" y="3789040"/>
            <a:ext cx="64807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encrypted-tbn0.gstatic.com/images?q=tbn:ANd9GcRJsuc3Wj-YSy6NsynuEh9EXYEmGqnpjyS8QEuJb7h1qGDSvT3v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189" y="2340993"/>
            <a:ext cx="1546499" cy="15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1.gstatic.com/images?q=tbn:ANd9GcQXP9tQ_y_JaL7C6MCvgq9MbdQzvBpO-nCYdaexapfjCY5JuTa7k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522" y="2204864"/>
            <a:ext cx="1637624" cy="163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 para baixo 4"/>
          <p:cNvSpPr/>
          <p:nvPr/>
        </p:nvSpPr>
        <p:spPr>
          <a:xfrm>
            <a:off x="2799002" y="2348880"/>
            <a:ext cx="612068" cy="3600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uvem 3"/>
          <p:cNvSpPr/>
          <p:nvPr/>
        </p:nvSpPr>
        <p:spPr>
          <a:xfrm>
            <a:off x="2006914" y="1340768"/>
            <a:ext cx="2088232" cy="93610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Seta para baixo 13"/>
          <p:cNvSpPr/>
          <p:nvPr/>
        </p:nvSpPr>
        <p:spPr>
          <a:xfrm rot="16200000">
            <a:off x="4157954" y="3042805"/>
            <a:ext cx="612068" cy="3600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ta para baixo 16"/>
          <p:cNvSpPr/>
          <p:nvPr/>
        </p:nvSpPr>
        <p:spPr>
          <a:xfrm>
            <a:off x="5084552" y="3861048"/>
            <a:ext cx="612068" cy="3600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4656808" y="49404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Base</a:t>
            </a:r>
            <a:endParaRPr lang="en-US" b="1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5588496" y="4940484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Feature A</a:t>
            </a:r>
            <a:endParaRPr lang="en-US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364360" y="6136744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Feature B</a:t>
            </a:r>
            <a:endParaRPr lang="en-US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947870" y="5588898"/>
            <a:ext cx="49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step: download and unzip commits</a:t>
            </a:r>
            <a:endParaRPr lang="en-US" dirty="0"/>
          </a:p>
        </p:txBody>
      </p:sp>
      <p:pic>
        <p:nvPicPr>
          <p:cNvPr id="1032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88" y="4221088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024" y="4229696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496" y="5373216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39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step: compute features changesets from base commit </a:t>
            </a:r>
            <a:endParaRPr lang="en-US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416560" y="39957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Base</a:t>
            </a:r>
            <a:endParaRPr lang="en-US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644280" y="2555612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Feature A</a:t>
            </a:r>
            <a:endParaRPr lang="en-US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644280" y="4025762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Feature B</a:t>
            </a:r>
            <a:endParaRPr lang="en-US" b="1" dirty="0"/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4019445" y="4388613"/>
            <a:ext cx="44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pic>
        <p:nvPicPr>
          <p:cNvPr id="19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76376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808" y="1844824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16" y="3262234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3635896" y="5579948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Feature N</a:t>
            </a:r>
            <a:endParaRPr lang="en-US" b="1" dirty="0"/>
          </a:p>
        </p:txBody>
      </p:sp>
      <p:pic>
        <p:nvPicPr>
          <p:cNvPr id="23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32" y="4816420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ector de seta reta 24"/>
          <p:cNvCxnSpPr>
            <a:stCxn id="19" idx="3"/>
            <a:endCxn id="20" idx="1"/>
          </p:cNvCxnSpPr>
          <p:nvPr/>
        </p:nvCxnSpPr>
        <p:spPr>
          <a:xfrm flipV="1">
            <a:off x="2132336" y="2245172"/>
            <a:ext cx="1719472" cy="14315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19" idx="3"/>
            <a:endCxn id="21" idx="1"/>
          </p:cNvCxnSpPr>
          <p:nvPr/>
        </p:nvCxnSpPr>
        <p:spPr>
          <a:xfrm flipV="1">
            <a:off x="2132336" y="3662582"/>
            <a:ext cx="1728080" cy="141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9" idx="3"/>
            <a:endCxn id="23" idx="1"/>
          </p:cNvCxnSpPr>
          <p:nvPr/>
        </p:nvCxnSpPr>
        <p:spPr>
          <a:xfrm>
            <a:off x="2132336" y="3676724"/>
            <a:ext cx="1719696" cy="15400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com Único Canto Aparado 33"/>
          <p:cNvSpPr/>
          <p:nvPr/>
        </p:nvSpPr>
        <p:spPr>
          <a:xfrm>
            <a:off x="5868940" y="1898861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580112" y="26276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A</a:t>
            </a:r>
            <a:endParaRPr lang="en-US" b="1" dirty="0"/>
          </a:p>
        </p:txBody>
      </p:sp>
      <p:cxnSp>
        <p:nvCxnSpPr>
          <p:cNvPr id="36" name="Conector de seta reta 35"/>
          <p:cNvCxnSpPr>
            <a:stCxn id="20" idx="3"/>
            <a:endCxn id="34" idx="2"/>
          </p:cNvCxnSpPr>
          <p:nvPr/>
        </p:nvCxnSpPr>
        <p:spPr>
          <a:xfrm>
            <a:off x="4652504" y="2245172"/>
            <a:ext cx="12164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com Único Canto Aparado 39"/>
          <p:cNvSpPr/>
          <p:nvPr/>
        </p:nvSpPr>
        <p:spPr>
          <a:xfrm>
            <a:off x="5868940" y="3316271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0112" y="40677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B</a:t>
            </a:r>
            <a:endParaRPr lang="en-US" b="1" dirty="0"/>
          </a:p>
        </p:txBody>
      </p:sp>
      <p:cxnSp>
        <p:nvCxnSpPr>
          <p:cNvPr id="42" name="Conector de seta reta 41"/>
          <p:cNvCxnSpPr>
            <a:stCxn id="21" idx="3"/>
            <a:endCxn id="40" idx="2"/>
          </p:cNvCxnSpPr>
          <p:nvPr/>
        </p:nvCxnSpPr>
        <p:spPr>
          <a:xfrm>
            <a:off x="4661112" y="3662582"/>
            <a:ext cx="12078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com Único Canto Aparado 44"/>
          <p:cNvSpPr/>
          <p:nvPr/>
        </p:nvSpPr>
        <p:spPr>
          <a:xfrm>
            <a:off x="5868940" y="4828439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5580112" y="55799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N</a:t>
            </a:r>
            <a:endParaRPr lang="en-US" b="1" dirty="0"/>
          </a:p>
        </p:txBody>
      </p:sp>
      <p:cxnSp>
        <p:nvCxnSpPr>
          <p:cNvPr id="47" name="Conector de seta reta 46"/>
          <p:cNvCxnSpPr>
            <a:endCxn id="45" idx="2"/>
          </p:cNvCxnSpPr>
          <p:nvPr/>
        </p:nvCxnSpPr>
        <p:spPr>
          <a:xfrm>
            <a:off x="4661112" y="5174750"/>
            <a:ext cx="12078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52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step: compute features changesets intersection</a:t>
            </a:r>
            <a:endParaRPr lang="en-US" dirty="0"/>
          </a:p>
        </p:txBody>
      </p:sp>
      <p:sp>
        <p:nvSpPr>
          <p:cNvPr id="4" name="Retângulo com Único Canto Aparado 3"/>
          <p:cNvSpPr/>
          <p:nvPr/>
        </p:nvSpPr>
        <p:spPr>
          <a:xfrm>
            <a:off x="1836492" y="2978981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7664" y="37077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A</a:t>
            </a:r>
            <a:endParaRPr lang="en-US" b="1" dirty="0"/>
          </a:p>
        </p:txBody>
      </p:sp>
      <p:sp>
        <p:nvSpPr>
          <p:cNvPr id="6" name="Retângulo com Único Canto Aparado 5"/>
          <p:cNvSpPr/>
          <p:nvPr/>
        </p:nvSpPr>
        <p:spPr>
          <a:xfrm>
            <a:off x="4140748" y="2924944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779912" y="367645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B</a:t>
            </a:r>
            <a:endParaRPr lang="en-US" b="1" dirty="0"/>
          </a:p>
        </p:txBody>
      </p:sp>
      <p:sp>
        <p:nvSpPr>
          <p:cNvPr id="8" name="Retângulo com Único Canto Aparado 7"/>
          <p:cNvSpPr/>
          <p:nvPr/>
        </p:nvSpPr>
        <p:spPr>
          <a:xfrm>
            <a:off x="4140748" y="4180367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851920" y="49318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C</a:t>
            </a:r>
            <a:endParaRPr lang="en-US" b="1" dirty="0"/>
          </a:p>
        </p:txBody>
      </p:sp>
      <p:sp>
        <p:nvSpPr>
          <p:cNvPr id="10" name="Retângulo com Único Canto Aparado 9"/>
          <p:cNvSpPr/>
          <p:nvPr/>
        </p:nvSpPr>
        <p:spPr>
          <a:xfrm>
            <a:off x="1836492" y="4162396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547664" y="489115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A</a:t>
            </a:r>
            <a:endParaRPr lang="en-US" b="1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97160" y="1772816"/>
            <a:ext cx="4114800" cy="6046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features A, B and C:</a:t>
            </a:r>
            <a:endParaRPr lang="en-US" dirty="0"/>
          </a:p>
        </p:txBody>
      </p:sp>
      <p:sp>
        <p:nvSpPr>
          <p:cNvPr id="13" name="Retângulo com Único Canto Aparado 12"/>
          <p:cNvSpPr/>
          <p:nvPr/>
        </p:nvSpPr>
        <p:spPr>
          <a:xfrm>
            <a:off x="1836492" y="5332495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547664" y="60840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B</a:t>
            </a:r>
            <a:endParaRPr lang="en-US" b="1" dirty="0"/>
          </a:p>
        </p:txBody>
      </p:sp>
      <p:sp>
        <p:nvSpPr>
          <p:cNvPr id="15" name="Retângulo com Único Canto Aparado 14"/>
          <p:cNvSpPr/>
          <p:nvPr/>
        </p:nvSpPr>
        <p:spPr>
          <a:xfrm>
            <a:off x="4140748" y="5332495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851920" y="60840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C</a:t>
            </a:r>
            <a:endParaRPr lang="en-US" b="1" dirty="0"/>
          </a:p>
        </p:txBody>
      </p:sp>
      <p:sp>
        <p:nvSpPr>
          <p:cNvPr id="21" name="Retângulo 20"/>
          <p:cNvSpPr/>
          <p:nvPr/>
        </p:nvSpPr>
        <p:spPr>
          <a:xfrm rot="10800000">
            <a:off x="3203848" y="3140968"/>
            <a:ext cx="504056" cy="446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U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 rot="10800000">
            <a:off x="3203848" y="4293096"/>
            <a:ext cx="504056" cy="446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U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 rot="10800000">
            <a:off x="3203848" y="5445224"/>
            <a:ext cx="504056" cy="446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U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508104" y="2996952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508104" y="4221088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508104" y="5373216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  <p:sp>
        <p:nvSpPr>
          <p:cNvPr id="29" name="Retângulo com Único Canto Aparado 28"/>
          <p:cNvSpPr/>
          <p:nvPr/>
        </p:nvSpPr>
        <p:spPr>
          <a:xfrm>
            <a:off x="6445004" y="2924944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156176" y="367645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 ^ B</a:t>
            </a:r>
            <a:endParaRPr lang="en-US" b="1" dirty="0"/>
          </a:p>
        </p:txBody>
      </p:sp>
      <p:sp>
        <p:nvSpPr>
          <p:cNvPr id="31" name="Retângulo com Único Canto Aparado 30"/>
          <p:cNvSpPr/>
          <p:nvPr/>
        </p:nvSpPr>
        <p:spPr>
          <a:xfrm>
            <a:off x="6445004" y="4180367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156176" y="49318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 ^ C</a:t>
            </a:r>
            <a:endParaRPr lang="en-US" b="1" dirty="0"/>
          </a:p>
        </p:txBody>
      </p:sp>
      <p:sp>
        <p:nvSpPr>
          <p:cNvPr id="33" name="Retângulo com Único Canto Aparado 32"/>
          <p:cNvSpPr/>
          <p:nvPr/>
        </p:nvSpPr>
        <p:spPr>
          <a:xfrm>
            <a:off x="6445004" y="5332495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156176" y="60840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  <a:r>
              <a:rPr lang="en-US" b="1" dirty="0" smtClean="0"/>
              <a:t> ^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489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Formula for calculating the intersection for n </a:t>
            </a:r>
            <a:r>
              <a:rPr lang="en-US" dirty="0" smtClean="0"/>
              <a:t>features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1979712" y="2780928"/>
                <a:ext cx="5184576" cy="15121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400" b="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400" b="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pt-BR" sz="4400" b="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/>
                            </a:rPr>
                            <m:t>𝑛</m:t>
                          </m:r>
                          <m:r>
                            <a:rPr lang="pt-BR" sz="4400" b="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/>
                            </a:rPr>
                            <m:t>,2</m:t>
                          </m:r>
                        </m:sub>
                      </m:sSub>
                      <m:r>
                        <a:rPr lang="pt-BR" sz="4400" b="0" i="0" dirty="0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4400" b="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4400" b="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/>
                            </a:rPr>
                            <m:t>𝑛</m:t>
                          </m:r>
                          <m:r>
                            <a:rPr lang="pt-BR" sz="4400" b="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pt-BR" sz="4400" dirty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/>
                            </a:rPr>
                            <m:t>2!(</m:t>
                          </m:r>
                          <m:r>
                            <m:rPr>
                              <m:sty m:val="p"/>
                            </m:rPr>
                            <a:rPr lang="pt-BR" sz="4400" dirty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/>
                            </a:rPr>
                            <m:t>n</m:t>
                          </m:r>
                          <m:r>
                            <a:rPr lang="pt-BR" sz="4400" dirty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n-US" sz="4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780928"/>
                <a:ext cx="5184576" cy="15121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72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25782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 the end we’ll have all a list of files that were changed in parallel by developers implementing different feature, that is, potential conflicts</a:t>
            </a:r>
            <a:endParaRPr lang="en-US" dirty="0"/>
          </a:p>
        </p:txBody>
      </p:sp>
      <p:sp>
        <p:nvSpPr>
          <p:cNvPr id="4" name="Estrela de 5 pontas 3"/>
          <p:cNvSpPr/>
          <p:nvPr/>
        </p:nvSpPr>
        <p:spPr>
          <a:xfrm>
            <a:off x="5004048" y="2924944"/>
            <a:ext cx="1368152" cy="1058416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Hexágono 4"/>
          <p:cNvSpPr/>
          <p:nvPr/>
        </p:nvSpPr>
        <p:spPr>
          <a:xfrm>
            <a:off x="2987824" y="2924944"/>
            <a:ext cx="1143566" cy="1058416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F1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7" descr="https://encrypted-tbn3.google.com/images?q=tbn:ANd9GcSNCY_mqYVGxj3qpfdUIPND-cBG06of2jJmwOC927lEEDUQW1Zfm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645024"/>
            <a:ext cx="233692" cy="46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s://encrypted-tbn3.google.com/images?q=tbn:ANd9GcSNCY_mqYVGxj3qpfdUIPND-cBG06of2jJmwOC927lEEDUQW1Zfm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076" y="3645024"/>
            <a:ext cx="233692" cy="46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s://encrypted-tbn3.google.com/images?q=tbn:ANd9GcSNCY_mqYVGxj3qpfdUIPND-cBG06of2jJmwOC927lEEDUQW1Zfm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45024"/>
            <a:ext cx="233692" cy="46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https://encrypted-tbn3.google.com/images?q=tbn:ANd9GcSNCY_mqYVGxj3qpfdUIPND-cBG06of2jJmwOC927lEEDUQW1Zfm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572" y="3645024"/>
            <a:ext cx="233692" cy="46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https://encrypted-tbn3.google.com/images?q=tbn:ANd9GcSNCY_mqYVGxj3qpfdUIPND-cBG06of2jJmwOC927lEEDUQW1Zfm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872" y="3645024"/>
            <a:ext cx="233692" cy="46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ultiplicar 10"/>
          <p:cNvSpPr/>
          <p:nvPr/>
        </p:nvSpPr>
        <p:spPr>
          <a:xfrm>
            <a:off x="4110960" y="4653136"/>
            <a:ext cx="872658" cy="100811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ector angulado 11"/>
          <p:cNvCxnSpPr>
            <a:stCxn id="4" idx="2"/>
          </p:cNvCxnSpPr>
          <p:nvPr/>
        </p:nvCxnSpPr>
        <p:spPr>
          <a:xfrm rot="5400000">
            <a:off x="4499419" y="4031227"/>
            <a:ext cx="813795" cy="718054"/>
          </a:xfrm>
          <a:prstGeom prst="bentConnector3">
            <a:avLst>
              <a:gd name="adj1" fmla="val 5387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/>
          <p:cNvCxnSpPr>
            <a:stCxn id="5" idx="1"/>
          </p:cNvCxnSpPr>
          <p:nvPr/>
        </p:nvCxnSpPr>
        <p:spPr>
          <a:xfrm rot="16200000" flipH="1">
            <a:off x="3800142" y="4050004"/>
            <a:ext cx="813792" cy="680504"/>
          </a:xfrm>
          <a:prstGeom prst="bentConnector3">
            <a:avLst>
              <a:gd name="adj1" fmla="val 5387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bo 13"/>
          <p:cNvSpPr/>
          <p:nvPr/>
        </p:nvSpPr>
        <p:spPr>
          <a:xfrm>
            <a:off x="3059832" y="4797152"/>
            <a:ext cx="2952328" cy="1584176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System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4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Download zipped commit</a:t>
            </a:r>
          </a:p>
          <a:p>
            <a:r>
              <a:rPr lang="en-US" dirty="0" smtClean="0"/>
              <a:t>Unzip commit</a:t>
            </a:r>
          </a:p>
          <a:p>
            <a:r>
              <a:rPr lang="en-US" dirty="0" smtClean="0"/>
              <a:t>Load files from an directory and its subdirectories</a:t>
            </a:r>
          </a:p>
          <a:p>
            <a:r>
              <a:rPr lang="en-US" dirty="0" smtClean="0"/>
              <a:t>Compute differences between code assets</a:t>
            </a:r>
          </a:p>
          <a:p>
            <a:r>
              <a:rPr lang="en-US" dirty="0" smtClean="0"/>
              <a:t>Calculate changesets from the base commit</a:t>
            </a:r>
          </a:p>
          <a:p>
            <a:r>
              <a:rPr lang="en-US" dirty="0" smtClean="0"/>
              <a:t>Calculate changesets intersections between commits</a:t>
            </a:r>
          </a:p>
          <a:p>
            <a:r>
              <a:rPr lang="en-US" dirty="0" smtClean="0"/>
              <a:t>Show reports</a:t>
            </a:r>
            <a:endParaRPr lang="en-US" dirty="0"/>
          </a:p>
        </p:txBody>
      </p:sp>
      <p:pic>
        <p:nvPicPr>
          <p:cNvPr id="6" name="Picture 2" descr="Green Check Ma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216">
            <a:off x="8637109" y="2547150"/>
            <a:ext cx="405160" cy="4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reen Check Ma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216">
            <a:off x="3270083" y="2115102"/>
            <a:ext cx="405160" cy="4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Green Check Ma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216">
            <a:off x="4998275" y="1540188"/>
            <a:ext cx="405160" cy="4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Green Check Ma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216">
            <a:off x="7556989" y="3196372"/>
            <a:ext cx="405160" cy="4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852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219</Words>
  <Application>Microsoft Office PowerPoint</Application>
  <PresentationFormat>Apresentação na tela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Mining Git</vt:lpstr>
      <vt:lpstr>Apresentação do PowerPoint</vt:lpstr>
      <vt:lpstr>Download Zipped Commits from GitHub</vt:lpstr>
      <vt:lpstr>1st step: download and unzip commits</vt:lpstr>
      <vt:lpstr>2nd step: compute features changesets from base commit </vt:lpstr>
      <vt:lpstr>3rd step: compute features changesets intersection</vt:lpstr>
      <vt:lpstr>Formula for calculating the intersection for n features</vt:lpstr>
      <vt:lpstr>At the end we’ll have all a list of files that were changed in parallel by developers implementing different feature, that is, potential conflicts</vt:lpstr>
      <vt:lpstr>Step-by-step</vt:lpstr>
      <vt:lpstr>Future work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Git</dc:title>
  <dc:creator>Paola2</dc:creator>
  <cp:lastModifiedBy>Paola2</cp:lastModifiedBy>
  <cp:revision>21</cp:revision>
  <dcterms:created xsi:type="dcterms:W3CDTF">2012-11-20T23:07:00Z</dcterms:created>
  <dcterms:modified xsi:type="dcterms:W3CDTF">2012-11-23T22:54:29Z</dcterms:modified>
</cp:coreProperties>
</file>