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9973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29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608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15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610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68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835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14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46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7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3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7A9F00-252E-4934-8989-361D36C351BE}" type="datetimeFigureOut">
              <a:rPr lang="sl-SI" smtClean="0"/>
              <a:t>25. 05. 2020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30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4F2E38-353D-4B64-93C6-006C93A9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Univerzitetne fundacije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930E5B-D2E3-4ED7-B9A9-57A6B98F6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ffectLst/>
              </a:rPr>
              <a:t>Eva Deželak in Ines Šilc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17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96101C-978A-452E-92E5-5A0BD59F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8C1D93-AC86-47DD-9A38-7554EB35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>
                <a:effectLst/>
              </a:rPr>
              <a:t> Brown, J. R., </a:t>
            </a:r>
            <a:r>
              <a:rPr lang="sl-SI" dirty="0" err="1">
                <a:effectLst/>
              </a:rPr>
              <a:t>Dimmock</a:t>
            </a:r>
            <a:r>
              <a:rPr lang="sl-SI" dirty="0">
                <a:effectLst/>
              </a:rPr>
              <a:t>, S. G., </a:t>
            </a:r>
            <a:r>
              <a:rPr lang="sl-SI" dirty="0" err="1">
                <a:effectLst/>
              </a:rPr>
              <a:t>Kang</a:t>
            </a:r>
            <a:r>
              <a:rPr lang="sl-SI" dirty="0">
                <a:effectLst/>
              </a:rPr>
              <a:t>, J. K., &amp; </a:t>
            </a:r>
            <a:r>
              <a:rPr lang="sl-SI" dirty="0" err="1">
                <a:effectLst/>
              </a:rPr>
              <a:t>Weisbenner</a:t>
            </a:r>
            <a:r>
              <a:rPr lang="sl-SI" dirty="0">
                <a:effectLst/>
              </a:rPr>
              <a:t>, S. J. (2014).  </a:t>
            </a:r>
            <a:r>
              <a:rPr lang="sl-SI" i="1" dirty="0">
                <a:effectLst/>
              </a:rPr>
              <a:t>How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respond</a:t>
            </a:r>
            <a:r>
              <a:rPr lang="sl-SI" i="1" dirty="0">
                <a:effectLst/>
              </a:rPr>
              <a:t> to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market </a:t>
            </a:r>
            <a:r>
              <a:rPr lang="sl-SI" i="1" dirty="0" err="1">
                <a:effectLst/>
              </a:rPr>
              <a:t>shocks</a:t>
            </a:r>
            <a:r>
              <a:rPr lang="sl-SI" i="1" dirty="0">
                <a:effectLst/>
              </a:rPr>
              <a:t>: Evidence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implications</a:t>
            </a:r>
            <a:r>
              <a:rPr lang="sl-SI" dirty="0">
                <a:effectLst/>
              </a:rPr>
              <a:t> . </a:t>
            </a:r>
            <a:r>
              <a:rPr lang="sl-SI" dirty="0" err="1">
                <a:effectLst/>
              </a:rPr>
              <a:t>American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Economic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Review</a:t>
            </a:r>
            <a:r>
              <a:rPr lang="sl-SI" dirty="0">
                <a:effectLst/>
              </a:rPr>
              <a:t>, 104(3), 931-62.</a:t>
            </a:r>
          </a:p>
          <a:p>
            <a:r>
              <a:rPr lang="sl-SI" dirty="0">
                <a:effectLst/>
              </a:rPr>
              <a:t> Cambridge </a:t>
            </a:r>
            <a:r>
              <a:rPr lang="sl-SI" dirty="0" err="1">
                <a:effectLst/>
              </a:rPr>
              <a:t>Investment</a:t>
            </a:r>
            <a:r>
              <a:rPr lang="sl-SI" dirty="0">
                <a:effectLst/>
              </a:rPr>
              <a:t> Management </a:t>
            </a:r>
            <a:r>
              <a:rPr lang="sl-SI" dirty="0" err="1">
                <a:effectLst/>
              </a:rPr>
              <a:t>Limited</a:t>
            </a:r>
            <a:r>
              <a:rPr lang="sl-SI" dirty="0">
                <a:effectLst/>
              </a:rPr>
              <a:t>.  </a:t>
            </a:r>
            <a:r>
              <a:rPr lang="sl-SI" i="1" dirty="0">
                <a:effectLst/>
              </a:rPr>
              <a:t>Cambridge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 Fund, </a:t>
            </a:r>
            <a:r>
              <a:rPr lang="sl-SI" i="1" dirty="0" err="1">
                <a:effectLst/>
              </a:rPr>
              <a:t>Annual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Report</a:t>
            </a:r>
            <a:r>
              <a:rPr lang="sl-SI" i="1" dirty="0">
                <a:effectLst/>
              </a:rPr>
              <a:t> 2019</a:t>
            </a:r>
            <a:r>
              <a:rPr lang="sl-SI" dirty="0">
                <a:effectLst/>
              </a:rPr>
              <a:t> . Pridobljeno 16. maja 2020 iz  https://www.cambridgeinvestmentmanagement.co.uk/files/cuef_annual_report_2019_v2.pdf .</a:t>
            </a:r>
          </a:p>
          <a:p>
            <a:r>
              <a:rPr lang="sl-SI" dirty="0">
                <a:effectLst/>
              </a:rPr>
              <a:t> Harvard </a:t>
            </a:r>
            <a:r>
              <a:rPr lang="sl-SI" dirty="0" err="1">
                <a:effectLst/>
              </a:rPr>
              <a:t>University</a:t>
            </a:r>
            <a:r>
              <a:rPr lang="sl-SI" dirty="0">
                <a:effectLst/>
              </a:rPr>
              <a:t>.  </a:t>
            </a:r>
            <a:r>
              <a:rPr lang="sl-SI" i="1" dirty="0" err="1">
                <a:effectLst/>
              </a:rPr>
              <a:t>Endowment</a:t>
            </a:r>
            <a:r>
              <a:rPr lang="sl-SI" dirty="0">
                <a:effectLst/>
              </a:rPr>
              <a:t> . Pridobljeno 16. maja 2020 iz  https://www.harvard.edu/about-harvard/harvard-glance/endowment .</a:t>
            </a:r>
          </a:p>
          <a:p>
            <a:r>
              <a:rPr lang="sl-SI" dirty="0">
                <a:effectLst/>
              </a:rPr>
              <a:t> Harvard </a:t>
            </a:r>
            <a:r>
              <a:rPr lang="sl-SI" dirty="0" err="1">
                <a:effectLst/>
              </a:rPr>
              <a:t>University</a:t>
            </a:r>
            <a:r>
              <a:rPr lang="sl-SI" dirty="0">
                <a:effectLst/>
              </a:rPr>
              <a:t>. 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report</a:t>
            </a:r>
            <a:r>
              <a:rPr lang="sl-SI" i="1" dirty="0">
                <a:effectLst/>
              </a:rPr>
              <a:t>, </a:t>
            </a:r>
            <a:r>
              <a:rPr lang="sl-SI" i="1" dirty="0" err="1">
                <a:effectLst/>
              </a:rPr>
              <a:t>fiscal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year</a:t>
            </a:r>
            <a:r>
              <a:rPr lang="sl-SI" i="1" dirty="0">
                <a:effectLst/>
              </a:rPr>
              <a:t> 2019, Harvard </a:t>
            </a:r>
            <a:r>
              <a:rPr lang="sl-SI" i="1" dirty="0" err="1">
                <a:effectLst/>
              </a:rPr>
              <a:t>University</a:t>
            </a:r>
            <a:r>
              <a:rPr lang="sl-SI" dirty="0">
                <a:effectLst/>
              </a:rPr>
              <a:t> . Pridobljeno 16. maja 2020 iz  https://www.harvard.edu/sites/default/files/content/fy19_harvard_financial_report.pdf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3254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F5B086-A3C0-4319-95C0-BC74C66B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/>
          </a:bodyPr>
          <a:lstStyle/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Investopedia</a:t>
            </a:r>
            <a:r>
              <a:rPr lang="sl-SI" dirty="0">
                <a:effectLst/>
              </a:rPr>
              <a:t>. </a:t>
            </a:r>
            <a:r>
              <a:rPr lang="sl-SI" i="1" dirty="0">
                <a:effectLst/>
              </a:rPr>
              <a:t>How do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work</a:t>
            </a:r>
            <a:r>
              <a:rPr lang="sl-SI" i="1" dirty="0">
                <a:effectLst/>
              </a:rPr>
              <a:t>?  </a:t>
            </a:r>
            <a:r>
              <a:rPr lang="sl-SI" dirty="0">
                <a:effectLst/>
              </a:rPr>
              <a:t>Pridobljeno 29. aprila 2020 iz  https://www.investopedia.com/ask/answers/how-do-university-endowments-work/ 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Investopedia</a:t>
            </a:r>
            <a:r>
              <a:rPr lang="sl-SI" dirty="0">
                <a:effectLst/>
              </a:rPr>
              <a:t>. </a:t>
            </a:r>
            <a:r>
              <a:rPr lang="sl-SI" i="1" dirty="0">
                <a:effectLst/>
              </a:rPr>
              <a:t>How To </a:t>
            </a:r>
            <a:r>
              <a:rPr lang="sl-SI" i="1" dirty="0" err="1">
                <a:effectLst/>
              </a:rPr>
              <a:t>Invest</a:t>
            </a:r>
            <a:r>
              <a:rPr lang="sl-SI" i="1" dirty="0">
                <a:effectLst/>
              </a:rPr>
              <a:t> Like An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? </a:t>
            </a:r>
            <a:r>
              <a:rPr lang="sl-SI" dirty="0">
                <a:effectLst/>
              </a:rPr>
              <a:t>, Pridobljeno 13. maja 2020 iz  https://www.investopedia.com/articles/financial-theory/09/ivy-league-endowments-money-management.asp .</a:t>
            </a:r>
          </a:p>
          <a:p>
            <a:r>
              <a:rPr lang="sl-SI" dirty="0">
                <a:effectLst/>
              </a:rPr>
              <a:t>  Sherlock, M. F., </a:t>
            </a:r>
            <a:r>
              <a:rPr lang="sl-SI" dirty="0" err="1">
                <a:effectLst/>
              </a:rPr>
              <a:t>Crandall-Hollick</a:t>
            </a:r>
            <a:r>
              <a:rPr lang="sl-SI" dirty="0">
                <a:effectLst/>
              </a:rPr>
              <a:t>, M. L., </a:t>
            </a:r>
            <a:r>
              <a:rPr lang="sl-SI" dirty="0" err="1">
                <a:effectLst/>
              </a:rPr>
              <a:t>Gravelle</a:t>
            </a:r>
            <a:r>
              <a:rPr lang="sl-SI" dirty="0">
                <a:effectLst/>
              </a:rPr>
              <a:t>, J., &amp; </a:t>
            </a:r>
            <a:r>
              <a:rPr lang="sl-SI" dirty="0" err="1">
                <a:effectLst/>
              </a:rPr>
              <a:t>Stupak</a:t>
            </a:r>
            <a:r>
              <a:rPr lang="sl-SI" dirty="0">
                <a:effectLst/>
              </a:rPr>
              <a:t>, J. M. (2015</a:t>
            </a:r>
            <a:r>
              <a:rPr lang="sl-SI" i="1" dirty="0">
                <a:effectLst/>
              </a:rPr>
              <a:t>).  </a:t>
            </a:r>
            <a:r>
              <a:rPr lang="sl-SI" i="1" dirty="0" err="1">
                <a:effectLst/>
              </a:rPr>
              <a:t>College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: </a:t>
            </a:r>
            <a:r>
              <a:rPr lang="sl-SI" i="1" dirty="0" err="1">
                <a:effectLst/>
              </a:rPr>
              <a:t>Overview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tax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policy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options</a:t>
            </a:r>
            <a:r>
              <a:rPr lang="sl-SI" dirty="0">
                <a:effectLst/>
              </a:rPr>
              <a:t>. Washington, DC: </a:t>
            </a:r>
            <a:r>
              <a:rPr lang="sl-SI" dirty="0" err="1">
                <a:effectLst/>
              </a:rPr>
              <a:t>Congressional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Research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Service</a:t>
            </a:r>
            <a:r>
              <a:rPr lang="sl-SI" dirty="0">
                <a:effectLst/>
              </a:rPr>
              <a:t> 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Spitz</a:t>
            </a:r>
            <a:r>
              <a:rPr lang="sl-SI" dirty="0">
                <a:effectLst/>
              </a:rPr>
              <a:t>, W. T. (2010). </a:t>
            </a:r>
            <a:r>
              <a:rPr lang="sl-SI" i="1" dirty="0" err="1">
                <a:effectLst/>
              </a:rPr>
              <a:t>Investment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policies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for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college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. </a:t>
            </a:r>
            <a:r>
              <a:rPr lang="sl-SI" i="1" dirty="0" err="1">
                <a:effectLst/>
              </a:rPr>
              <a:t>Roles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Responsibilities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Chief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Officer</a:t>
            </a:r>
            <a:r>
              <a:rPr lang="sl-SI" i="1" dirty="0">
                <a:effectLst/>
              </a:rPr>
              <a:t>: New </a:t>
            </a:r>
            <a:r>
              <a:rPr lang="sl-SI" i="1" dirty="0" err="1">
                <a:effectLst/>
              </a:rPr>
              <a:t>Directions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for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Higher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Education</a:t>
            </a:r>
            <a:r>
              <a:rPr lang="sl-SI" i="1" dirty="0">
                <a:effectLst/>
              </a:rPr>
              <a:t> </a:t>
            </a:r>
            <a:r>
              <a:rPr lang="sl-SI" dirty="0">
                <a:effectLst/>
              </a:rPr>
              <a:t>, </a:t>
            </a:r>
            <a:r>
              <a:rPr lang="sl-SI" dirty="0" err="1">
                <a:effectLst/>
              </a:rPr>
              <a:t>Number</a:t>
            </a:r>
            <a:r>
              <a:rPr lang="sl-SI" dirty="0">
                <a:effectLst/>
              </a:rPr>
              <a:t> 107, 99, 51.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Wikipedia</a:t>
            </a:r>
            <a:r>
              <a:rPr lang="sl-SI" dirty="0">
                <a:effectLst/>
              </a:rPr>
              <a:t>: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Free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Encyclopedia</a:t>
            </a:r>
            <a:r>
              <a:rPr lang="sl-SI" i="1" dirty="0">
                <a:effectLst/>
              </a:rPr>
              <a:t>. List </a:t>
            </a:r>
            <a:r>
              <a:rPr lang="sl-SI" i="1" dirty="0" err="1">
                <a:effectLst/>
              </a:rPr>
              <a:t>of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colleges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universities</a:t>
            </a:r>
            <a:r>
              <a:rPr lang="sl-SI" i="1" dirty="0">
                <a:effectLst/>
              </a:rPr>
              <a:t> in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United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States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by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 </a:t>
            </a:r>
            <a:r>
              <a:rPr lang="sl-SI" dirty="0">
                <a:effectLst/>
              </a:rPr>
              <a:t>, Pridobljeno 12. maja 2020 iz  https://en.wikipedia.org/wiki/List_of_colleges_and_universities_in_the_United_States_by_endowment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63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3D847E-FD44-4C07-91E0-B166A4FE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Načrt predstavitve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03C4207-10F8-46FE-A1A2-8ED92A74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Kaj so univerzitetne fundacije?</a:t>
            </a:r>
            <a:endParaRPr lang="sl-SI" dirty="0">
              <a:effectLst/>
            </a:endParaRPr>
          </a:p>
          <a:p>
            <a:r>
              <a:rPr lang="sl-SI" dirty="0">
                <a:effectLst/>
              </a:rPr>
              <a:t>Razporejenost fundacij po ZDA</a:t>
            </a:r>
          </a:p>
          <a:p>
            <a:r>
              <a:rPr lang="sl-SI" dirty="0">
                <a:effectLst/>
              </a:rPr>
              <a:t>Naložbene politike univerzitetnih fundacij</a:t>
            </a:r>
          </a:p>
          <a:p>
            <a:r>
              <a:rPr lang="sl-SI" dirty="0">
                <a:effectLst/>
              </a:rPr>
              <a:t>Odzivnost na finančne šoke</a:t>
            </a:r>
          </a:p>
          <a:p>
            <a:r>
              <a:rPr lang="sl-SI" dirty="0">
                <a:effectLst/>
              </a:rPr>
              <a:t>Uporaba sredstev</a:t>
            </a:r>
          </a:p>
          <a:p>
            <a:r>
              <a:rPr lang="sl-SI" dirty="0">
                <a:effectLst/>
              </a:rPr>
              <a:t>Zaključek</a:t>
            </a:r>
          </a:p>
          <a:p>
            <a:r>
              <a:rPr lang="sl-SI" dirty="0">
                <a:effectLst/>
              </a:rPr>
              <a:t>Viri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14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so univerzitetne fundacije?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Fundacije</a:t>
            </a:r>
            <a:r>
              <a:rPr lang="en-US" dirty="0"/>
              <a:t> </a:t>
            </a:r>
            <a:r>
              <a:rPr lang="en-US" dirty="0" err="1"/>
              <a:t>predstavljajo</a:t>
            </a:r>
            <a:r>
              <a:rPr lang="en-US" dirty="0"/>
              <a:t> </a:t>
            </a:r>
            <a:r>
              <a:rPr lang="en-US" dirty="0" err="1"/>
              <a:t>denar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finančna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</a:t>
            </a:r>
            <a:r>
              <a:rPr lang="en-US" dirty="0" err="1"/>
              <a:t>donirajo</a:t>
            </a:r>
            <a:r>
              <a:rPr lang="en-US" dirty="0"/>
              <a:t> </a:t>
            </a:r>
            <a:r>
              <a:rPr lang="en-US" dirty="0" err="1"/>
              <a:t>univerzam</a:t>
            </a:r>
            <a:r>
              <a:rPr lang="en-US" dirty="0"/>
              <a:t>. </a:t>
            </a:r>
            <a:endParaRPr lang="sl-SI" dirty="0"/>
          </a:p>
          <a:p>
            <a:r>
              <a:rPr lang="en-US" dirty="0" err="1"/>
              <a:t>Namenjena</a:t>
            </a:r>
            <a:r>
              <a:rPr lang="en-US" dirty="0"/>
              <a:t> so </a:t>
            </a:r>
            <a:r>
              <a:rPr lang="en-US" dirty="0" err="1"/>
              <a:t>investiranju</a:t>
            </a:r>
            <a:r>
              <a:rPr lang="en-US" dirty="0"/>
              <a:t> v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osnovnega</a:t>
            </a:r>
            <a:r>
              <a:rPr lang="en-US" dirty="0"/>
              <a:t> </a:t>
            </a:r>
            <a:r>
              <a:rPr lang="en-US" dirty="0" err="1"/>
              <a:t>kapitala</a:t>
            </a:r>
            <a:r>
              <a:rPr lang="en-US" dirty="0"/>
              <a:t> in </a:t>
            </a:r>
            <a:r>
              <a:rPr lang="en-US" dirty="0" err="1"/>
              <a:t>zagotavljajo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prihodek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investicije</a:t>
            </a:r>
            <a:r>
              <a:rPr lang="en-US" dirty="0"/>
              <a:t> in </a:t>
            </a:r>
            <a:r>
              <a:rPr lang="en-US" dirty="0" err="1"/>
              <a:t>izdatke</a:t>
            </a:r>
            <a:r>
              <a:rPr lang="sl-SI" dirty="0"/>
              <a:t>.</a:t>
            </a:r>
            <a:endParaRPr lang="en-US" dirty="0"/>
          </a:p>
          <a:p>
            <a:r>
              <a:rPr lang="sl-SI" dirty="0"/>
              <a:t>Cilj delovanja</a:t>
            </a:r>
            <a:r>
              <a:rPr lang="en-US" dirty="0"/>
              <a:t>: </a:t>
            </a:r>
            <a:r>
              <a:rPr lang="en-US" dirty="0" err="1"/>
              <a:t>financirati</a:t>
            </a:r>
            <a:r>
              <a:rPr lang="en-US" dirty="0"/>
              <a:t> </a:t>
            </a:r>
            <a:r>
              <a:rPr lang="en-US" dirty="0" err="1"/>
              <a:t>proračun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s </a:t>
            </a:r>
            <a:r>
              <a:rPr lang="en-US" dirty="0" err="1"/>
              <a:t>stabilnimi</a:t>
            </a:r>
            <a:r>
              <a:rPr lang="en-US" dirty="0"/>
              <a:t> in </a:t>
            </a:r>
            <a:r>
              <a:rPr lang="en-US" dirty="0" err="1"/>
              <a:t>naprej</a:t>
            </a:r>
            <a:r>
              <a:rPr lang="en-US" dirty="0"/>
              <a:t> </a:t>
            </a:r>
            <a:r>
              <a:rPr lang="en-US" dirty="0" err="1"/>
              <a:t>določenimi</a:t>
            </a:r>
            <a:r>
              <a:rPr lang="en-US" dirty="0"/>
              <a:t> </a:t>
            </a:r>
            <a:r>
              <a:rPr lang="en-US" dirty="0" err="1"/>
              <a:t>distribucijami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vzdrževati</a:t>
            </a:r>
            <a:r>
              <a:rPr lang="en-US" dirty="0"/>
              <a:t> </a:t>
            </a:r>
            <a:r>
              <a:rPr lang="en-US" dirty="0" err="1"/>
              <a:t>dolgoročno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fundacije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generacije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fundacij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določene</a:t>
            </a:r>
            <a:r>
              <a:rPr lang="en-US" dirty="0"/>
              <a:t> </a:t>
            </a:r>
            <a:r>
              <a:rPr lang="en-US" dirty="0" err="1"/>
              <a:t>smernice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narekujejo</a:t>
            </a:r>
            <a:r>
              <a:rPr lang="en-US" dirty="0"/>
              <a:t>,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vsakoletnih</a:t>
            </a:r>
            <a:r>
              <a:rPr lang="en-US" dirty="0"/>
              <a:t> </a:t>
            </a:r>
            <a:r>
              <a:rPr lang="en-US" dirty="0" err="1"/>
              <a:t>prihodkov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naložb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porabijo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/>
              <a:t>Ker so </a:t>
            </a:r>
            <a:r>
              <a:rPr lang="en-US" dirty="0" err="1"/>
              <a:t>univerze</a:t>
            </a:r>
            <a:r>
              <a:rPr lang="en-US" dirty="0"/>
              <a:t> </a:t>
            </a:r>
            <a:r>
              <a:rPr lang="en-US" dirty="0" err="1"/>
              <a:t>odvisne</a:t>
            </a:r>
            <a:r>
              <a:rPr lang="en-US" dirty="0"/>
              <a:t> od </a:t>
            </a:r>
            <a:r>
              <a:rPr lang="en-US" dirty="0" err="1"/>
              <a:t>donosnosti</a:t>
            </a:r>
            <a:r>
              <a:rPr lang="en-US" dirty="0"/>
              <a:t> </a:t>
            </a:r>
            <a:r>
              <a:rPr lang="en-US" dirty="0" err="1"/>
              <a:t>naložb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dohodek</a:t>
            </a:r>
            <a:r>
              <a:rPr lang="en-US" dirty="0"/>
              <a:t>, </a:t>
            </a:r>
            <a:r>
              <a:rPr lang="en-US" dirty="0" err="1"/>
              <a:t>lahko</a:t>
            </a:r>
            <a:r>
              <a:rPr lang="en-US" dirty="0"/>
              <a:t> pride do </a:t>
            </a:r>
            <a:r>
              <a:rPr lang="en-US" dirty="0" err="1"/>
              <a:t>težav</a:t>
            </a:r>
            <a:r>
              <a:rPr lang="en-US" dirty="0"/>
              <a:t>, 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naložbe</a:t>
            </a:r>
            <a:r>
              <a:rPr lang="en-US" dirty="0"/>
              <a:t> ne </a:t>
            </a:r>
            <a:r>
              <a:rPr lang="en-US" dirty="0" err="1"/>
              <a:t>prinesejo</a:t>
            </a:r>
            <a:r>
              <a:rPr lang="en-US" dirty="0"/>
              <a:t> </a:t>
            </a:r>
            <a:r>
              <a:rPr lang="en-US" dirty="0" err="1"/>
              <a:t>ustrezne</a:t>
            </a:r>
            <a:r>
              <a:rPr lang="en-US" dirty="0"/>
              <a:t> </a:t>
            </a:r>
            <a:r>
              <a:rPr lang="en-US" dirty="0" err="1"/>
              <a:t>donosnosti</a:t>
            </a:r>
            <a:r>
              <a:rPr lang="en-US" dirty="0"/>
              <a:t>.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večino</a:t>
            </a:r>
            <a:r>
              <a:rPr lang="en-US" dirty="0"/>
              <a:t> </a:t>
            </a:r>
            <a:r>
              <a:rPr lang="en-US" dirty="0" err="1"/>
              <a:t>fundacij</a:t>
            </a:r>
            <a:r>
              <a:rPr lang="en-US" dirty="0"/>
              <a:t> </a:t>
            </a:r>
            <a:r>
              <a:rPr lang="en-US" dirty="0" err="1"/>
              <a:t>vodijo</a:t>
            </a:r>
            <a:r>
              <a:rPr lang="en-US" dirty="0"/>
              <a:t> </a:t>
            </a:r>
            <a:r>
              <a:rPr lang="en-US" dirty="0" err="1"/>
              <a:t>strokovnjaki</a:t>
            </a:r>
            <a:r>
              <a:rPr lang="en-US" dirty="0"/>
              <a:t>.</a:t>
            </a:r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0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8278"/>
          </a:xfrm>
        </p:spPr>
        <p:txBody>
          <a:bodyPr>
            <a:normAutofit/>
          </a:bodyPr>
          <a:lstStyle/>
          <a:p>
            <a:r>
              <a:rPr lang="pl-PL" sz="3200" dirty="0"/>
              <a:t>Fundacije zasebnih univerz v letu 2018</a:t>
            </a:r>
            <a:endParaRPr lang="en-US" sz="3200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76" y="1440872"/>
            <a:ext cx="8600847" cy="4710545"/>
          </a:xfrm>
        </p:spPr>
      </p:pic>
    </p:spTree>
    <p:extLst>
      <p:ext uri="{BB962C8B-B14F-4D97-AF65-F5344CB8AC3E}">
        <p14:creationId xmlns:p14="http://schemas.microsoft.com/office/powerpoint/2010/main" val="36627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5879"/>
          </a:xfrm>
        </p:spPr>
        <p:txBody>
          <a:bodyPr>
            <a:normAutofit/>
          </a:bodyPr>
          <a:lstStyle/>
          <a:p>
            <a:r>
              <a:rPr lang="en-US" sz="3200" dirty="0" err="1"/>
              <a:t>Najboljših</a:t>
            </a:r>
            <a:r>
              <a:rPr lang="en-US" sz="3200" dirty="0"/>
              <a:t> 10 </a:t>
            </a:r>
            <a:r>
              <a:rPr lang="en-US" sz="3200" dirty="0" err="1"/>
              <a:t>univerz</a:t>
            </a:r>
            <a:r>
              <a:rPr lang="en-US" sz="3200" dirty="0"/>
              <a:t> </a:t>
            </a:r>
            <a:r>
              <a:rPr lang="en-US" sz="3200" dirty="0" err="1"/>
              <a:t>glede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višino</a:t>
            </a:r>
            <a:r>
              <a:rPr lang="en-US" sz="3200" dirty="0"/>
              <a:t> </a:t>
            </a:r>
            <a:r>
              <a:rPr lang="en-US" sz="3200" dirty="0" err="1"/>
              <a:t>fundacij</a:t>
            </a:r>
            <a:r>
              <a:rPr lang="en-US" sz="3200" dirty="0"/>
              <a:t> v </a:t>
            </a:r>
            <a:r>
              <a:rPr lang="en-US" sz="3200" dirty="0" err="1"/>
              <a:t>letu</a:t>
            </a:r>
            <a:r>
              <a:rPr lang="en-US" sz="3200" dirty="0"/>
              <a:t> 2018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82" y="1288473"/>
            <a:ext cx="8329036" cy="4821382"/>
          </a:xfrm>
        </p:spPr>
      </p:pic>
    </p:spTree>
    <p:extLst>
      <p:ext uri="{BB962C8B-B14F-4D97-AF65-F5344CB8AC3E}">
        <p14:creationId xmlns:p14="http://schemas.microsoft.com/office/powerpoint/2010/main" val="957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A965BB-ED6C-4C5B-8A7F-28DE658A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>
                <a:effectLst/>
              </a:rPr>
              <a:t>Naložbene politike univerzitetnih fundacij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E9CA3DF-FBB5-4D64-A144-DBD54E34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733348"/>
          </a:xfrm>
        </p:spPr>
        <p:txBody>
          <a:bodyPr>
            <a:normAutofit/>
          </a:bodyPr>
          <a:lstStyle/>
          <a:p>
            <a:r>
              <a:rPr lang="sl-SI" dirty="0">
                <a:effectLst/>
              </a:rPr>
              <a:t> Zagotavljajo primerno rast in predvidljivost letnih izplačil</a:t>
            </a:r>
          </a:p>
          <a:p>
            <a:r>
              <a:rPr lang="sl-SI" dirty="0">
                <a:effectLst/>
              </a:rPr>
              <a:t> Nelikvidne dolgoročne naložbe</a:t>
            </a:r>
          </a:p>
          <a:p>
            <a:r>
              <a:rPr lang="sl-SI" dirty="0">
                <a:effectLst/>
              </a:rPr>
              <a:t> Ohranjanje prvotne vrednosti oz.  generacijske pravičnost </a:t>
            </a:r>
          </a:p>
          <a:p>
            <a:r>
              <a:rPr lang="sl-SI" dirty="0">
                <a:effectLst/>
              </a:rPr>
              <a:t> Stopnja trajnostne porabe sklada mora biti enaka pričakovani skupni donosnosti obdavčenih sredstev, zmanjšani za predvideno stopnjo inflacije</a:t>
            </a:r>
          </a:p>
          <a:p>
            <a:r>
              <a:rPr lang="sl-SI" dirty="0">
                <a:effectLst/>
              </a:rPr>
              <a:t> Pogosto se za odločijo, da bodo v naslednjem semestru potrošili 5 % povprečne vrednosti sklada zadnjih treh fiskalnih let.</a:t>
            </a:r>
          </a:p>
          <a:p>
            <a:r>
              <a:rPr lang="sl-SI" dirty="0">
                <a:effectLst/>
              </a:rPr>
              <a:t> Povečanje potrošnje za toliko, kolikor se je povečala inflacija, povzroči predvidljiv tok dohodkov na operativni proračun.</a:t>
            </a:r>
          </a:p>
          <a:p>
            <a:r>
              <a:rPr lang="sl-SI" dirty="0">
                <a:effectLst/>
              </a:rPr>
              <a:t> Obdavčitev?</a:t>
            </a:r>
          </a:p>
          <a:p>
            <a:r>
              <a:rPr lang="sl-SI" dirty="0">
                <a:effectLst/>
              </a:rPr>
              <a:t> Zasebne fundacije se razlikujejo od javnih dobrodelnih organizacij, ki so oproščene davkov, in sicer po ozkih osnovah nadzora in finančne podpore.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47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72A0F90-3B94-4228-B2B3-81C91933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r>
              <a:rPr lang="sl-SI" dirty="0">
                <a:effectLst/>
              </a:rPr>
              <a:t> Med letoma 2002 in 2010 se je delež naložbenih sredstev, vloženih v lastniške deleže, zmanjšal s 50 % na 31 %.</a:t>
            </a:r>
          </a:p>
          <a:p>
            <a:r>
              <a:rPr lang="sl-SI" dirty="0">
                <a:effectLst/>
              </a:rPr>
              <a:t> Od leta 2010 se je delež premoženjskih sredstev, vloženih v delnice, povečal na 36 %.</a:t>
            </a:r>
          </a:p>
          <a:p>
            <a:r>
              <a:rPr lang="sl-SI" dirty="0">
                <a:effectLst/>
              </a:rPr>
              <a:t> Odstotek sredstev, vloženih v stalni dohodek, se je v obdobju 2002 do 2017 zmanjšal s 23 % na 8 %. Medtem ko se je delež sredstev, ki se vlagajo v kapital in v vrednostne papirje </a:t>
            </a:r>
            <a:r>
              <a:rPr lang="sl-SI">
                <a:effectLst/>
              </a:rPr>
              <a:t>s stalnim donosom, </a:t>
            </a:r>
            <a:r>
              <a:rPr lang="sl-SI" dirty="0">
                <a:effectLst/>
              </a:rPr>
              <a:t>zmanjšal, se je delež sredstev, vloženih v alternativne strategije, povečeval.</a:t>
            </a:r>
          </a:p>
          <a:p>
            <a:r>
              <a:rPr lang="sl-SI" dirty="0">
                <a:effectLst/>
              </a:rPr>
              <a:t> Glavni dohodek fundacij so pa seveda donacije.</a:t>
            </a:r>
          </a:p>
          <a:p>
            <a:r>
              <a:rPr lang="sl-SI" dirty="0">
                <a:effectLst/>
              </a:rPr>
              <a:t> Dostop do strokovnega znanja.</a:t>
            </a:r>
          </a:p>
          <a:p>
            <a:r>
              <a:rPr lang="sl-SI" dirty="0">
                <a:effectLst/>
              </a:rPr>
              <a:t> Najbolj uspešne fundacije imajo dostop do alternativnih naložb, ki zahtevajo daljša obdobja naložbe in višje minimalne naložbe, kot si jih lahko privošči večina posameznih vlagateljev.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61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uporabe</a:t>
            </a:r>
            <a:r>
              <a:rPr lang="en-US" dirty="0"/>
              <a:t> </a:t>
            </a:r>
            <a:r>
              <a:rPr lang="en-US" dirty="0" err="1"/>
              <a:t>sredstev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Harvard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Fundacija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 Harvard je </a:t>
            </a:r>
            <a:r>
              <a:rPr lang="en-US" dirty="0" err="1"/>
              <a:t>stalen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</a:t>
            </a:r>
            <a:r>
              <a:rPr lang="en-US" dirty="0" err="1"/>
              <a:t>financiranja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vzdržuje</a:t>
            </a:r>
            <a:r>
              <a:rPr lang="en-US" dirty="0"/>
              <a:t> </a:t>
            </a:r>
            <a:r>
              <a:rPr lang="en-US" dirty="0" err="1"/>
              <a:t>učiteljsko</a:t>
            </a:r>
            <a:r>
              <a:rPr lang="en-US" dirty="0"/>
              <a:t> in </a:t>
            </a:r>
            <a:r>
              <a:rPr lang="en-US" dirty="0" err="1"/>
              <a:t>raziskovalno</a:t>
            </a:r>
            <a:r>
              <a:rPr lang="en-US" dirty="0"/>
              <a:t> </a:t>
            </a:r>
            <a:r>
              <a:rPr lang="en-US" dirty="0" err="1"/>
              <a:t>poslanstvo</a:t>
            </a:r>
            <a:r>
              <a:rPr lang="en-US" dirty="0"/>
              <a:t> </a:t>
            </a:r>
            <a:r>
              <a:rPr lang="en-US" dirty="0" err="1"/>
              <a:t>univerze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Sestavljene</a:t>
            </a:r>
            <a:r>
              <a:rPr lang="en-US" dirty="0"/>
              <a:t> so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13.000 </a:t>
            </a:r>
            <a:r>
              <a:rPr lang="en-US" dirty="0" err="1"/>
              <a:t>skladov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so </a:t>
            </a:r>
            <a:r>
              <a:rPr lang="en-US" dirty="0" err="1"/>
              <a:t>omogočili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finančne</a:t>
            </a:r>
            <a:r>
              <a:rPr lang="en-US" dirty="0"/>
              <a:t> </a:t>
            </a:r>
            <a:r>
              <a:rPr lang="en-US" dirty="0" err="1"/>
              <a:t>pomoči</a:t>
            </a:r>
            <a:r>
              <a:rPr lang="en-US" dirty="0"/>
              <a:t>, </a:t>
            </a:r>
            <a:r>
              <a:rPr lang="en-US" dirty="0" err="1"/>
              <a:t>odkritja</a:t>
            </a:r>
            <a:r>
              <a:rPr lang="en-US" dirty="0"/>
              <a:t> </a:t>
            </a:r>
            <a:r>
              <a:rPr lang="en-US" dirty="0" err="1"/>
              <a:t>znanstvenih</a:t>
            </a:r>
            <a:r>
              <a:rPr lang="en-US" dirty="0"/>
              <a:t> </a:t>
            </a:r>
            <a:r>
              <a:rPr lang="en-US" dirty="0" err="1"/>
              <a:t>raziskav</a:t>
            </a:r>
            <a:r>
              <a:rPr lang="en-US" dirty="0"/>
              <a:t> in </a:t>
            </a:r>
            <a:r>
              <a:rPr lang="en-US" dirty="0" err="1"/>
              <a:t>podpore</a:t>
            </a:r>
            <a:r>
              <a:rPr lang="en-US" dirty="0"/>
              <a:t> </a:t>
            </a:r>
            <a:r>
              <a:rPr lang="en-US" dirty="0" err="1"/>
              <a:t>profesorjem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najrazličnejših</a:t>
            </a:r>
            <a:r>
              <a:rPr lang="en-US" dirty="0"/>
              <a:t> </a:t>
            </a:r>
            <a:r>
              <a:rPr lang="en-US" dirty="0" err="1"/>
              <a:t>akademskih</a:t>
            </a:r>
            <a:r>
              <a:rPr lang="en-US" dirty="0"/>
              <a:t> </a:t>
            </a:r>
            <a:r>
              <a:rPr lang="en-US" dirty="0" err="1"/>
              <a:t>področjih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leto</a:t>
            </a:r>
            <a:r>
              <a:rPr lang="en-US" dirty="0"/>
              <a:t> se del </a:t>
            </a:r>
            <a:r>
              <a:rPr lang="en-US" dirty="0" err="1"/>
              <a:t>sredstev</a:t>
            </a:r>
            <a:r>
              <a:rPr lang="en-US" dirty="0"/>
              <a:t> </a:t>
            </a:r>
            <a:r>
              <a:rPr lang="en-US" dirty="0" err="1"/>
              <a:t>dodeli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letna</a:t>
            </a:r>
            <a:r>
              <a:rPr lang="en-US" dirty="0"/>
              <a:t> </a:t>
            </a:r>
            <a:r>
              <a:rPr lang="en-US" dirty="0" err="1"/>
              <a:t>distribucija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podporo</a:t>
            </a:r>
            <a:r>
              <a:rPr lang="en-US" dirty="0"/>
              <a:t> </a:t>
            </a:r>
            <a:r>
              <a:rPr lang="en-US" dirty="0" err="1"/>
              <a:t>univerzitetnemu</a:t>
            </a:r>
            <a:r>
              <a:rPr lang="en-US" dirty="0"/>
              <a:t> </a:t>
            </a:r>
            <a:r>
              <a:rPr lang="en-US" dirty="0" err="1"/>
              <a:t>proračunu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tem pa se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presežek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letne</a:t>
            </a:r>
            <a:r>
              <a:rPr lang="en-US" dirty="0"/>
              <a:t> </a:t>
            </a:r>
            <a:r>
              <a:rPr lang="en-US" dirty="0" err="1"/>
              <a:t>dodelitve</a:t>
            </a:r>
            <a:r>
              <a:rPr lang="en-US" dirty="0"/>
              <a:t> </a:t>
            </a:r>
            <a:r>
              <a:rPr lang="en-US" dirty="0" err="1"/>
              <a:t>obdrži</a:t>
            </a:r>
            <a:r>
              <a:rPr lang="en-US" dirty="0"/>
              <a:t> v </a:t>
            </a:r>
            <a:r>
              <a:rPr lang="en-US" dirty="0" err="1"/>
              <a:t>fundaciji</a:t>
            </a:r>
            <a:r>
              <a:rPr lang="en-US" dirty="0"/>
              <a:t>, da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skozi</a:t>
            </a:r>
            <a:r>
              <a:rPr lang="en-US" dirty="0"/>
              <a:t> </a:t>
            </a:r>
            <a:r>
              <a:rPr lang="en-US" dirty="0" err="1"/>
              <a:t>obdobje</a:t>
            </a:r>
            <a:r>
              <a:rPr lang="en-US" dirty="0"/>
              <a:t> </a:t>
            </a:r>
            <a:r>
              <a:rPr lang="en-US" dirty="0" err="1"/>
              <a:t>raste</a:t>
            </a:r>
            <a:r>
              <a:rPr lang="en-US" dirty="0"/>
              <a:t> in s tem </a:t>
            </a:r>
            <a:r>
              <a:rPr lang="en-US" dirty="0" err="1"/>
              <a:t>podpira</a:t>
            </a:r>
            <a:r>
              <a:rPr lang="en-US" dirty="0"/>
              <a:t> </a:t>
            </a:r>
            <a:r>
              <a:rPr lang="en-US" dirty="0" err="1"/>
              <a:t>prihodnje</a:t>
            </a:r>
            <a:r>
              <a:rPr lang="en-US" dirty="0"/>
              <a:t> </a:t>
            </a:r>
            <a:r>
              <a:rPr lang="en-US" dirty="0" err="1"/>
              <a:t>generacije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/>
              <a:t>V </a:t>
            </a:r>
            <a:r>
              <a:rPr lang="en-US" dirty="0" err="1"/>
              <a:t>proračunskem</a:t>
            </a:r>
            <a:r>
              <a:rPr lang="en-US" dirty="0"/>
              <a:t> </a:t>
            </a:r>
            <a:r>
              <a:rPr lang="en-US" dirty="0" err="1"/>
              <a:t>letu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je </a:t>
            </a:r>
            <a:r>
              <a:rPr lang="en-US" dirty="0" err="1"/>
              <a:t>zaključilo</a:t>
            </a:r>
            <a:r>
              <a:rPr lang="en-US" dirty="0"/>
              <a:t> 30.6.2019,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dodeljenih</a:t>
            </a:r>
            <a:r>
              <a:rPr lang="en-US" dirty="0"/>
              <a:t> 1,9 </a:t>
            </a:r>
            <a:r>
              <a:rPr lang="en-US" dirty="0" err="1"/>
              <a:t>milijarde</a:t>
            </a:r>
            <a:r>
              <a:rPr lang="en-US" dirty="0"/>
              <a:t> USD, </a:t>
            </a:r>
            <a:r>
              <a:rPr lang="en-US" dirty="0" err="1"/>
              <a:t>kar</a:t>
            </a:r>
            <a:r>
              <a:rPr lang="en-US" dirty="0"/>
              <a:t> je </a:t>
            </a:r>
            <a:r>
              <a:rPr lang="en-US" dirty="0" err="1"/>
              <a:t>prispevalo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tretjino</a:t>
            </a:r>
            <a:r>
              <a:rPr lang="en-US" dirty="0"/>
              <a:t> </a:t>
            </a:r>
            <a:r>
              <a:rPr lang="en-US" dirty="0" err="1"/>
              <a:t>celotnih</a:t>
            </a:r>
            <a:r>
              <a:rPr lang="en-US" dirty="0"/>
              <a:t> </a:t>
            </a:r>
            <a:r>
              <a:rPr lang="en-US" dirty="0" err="1"/>
              <a:t>poslovnih</a:t>
            </a:r>
            <a:r>
              <a:rPr lang="en-US" dirty="0"/>
              <a:t> </a:t>
            </a:r>
            <a:r>
              <a:rPr lang="en-US" dirty="0" err="1"/>
              <a:t>prihodkov</a:t>
            </a:r>
            <a:r>
              <a:rPr lang="en-US" dirty="0"/>
              <a:t> </a:t>
            </a:r>
            <a:r>
              <a:rPr lang="en-US" dirty="0" err="1"/>
              <a:t>Harvarda</a:t>
            </a:r>
            <a:r>
              <a:rPr lang="en-US" dirty="0"/>
              <a:t> v tem </a:t>
            </a:r>
            <a:r>
              <a:rPr lang="en-US" dirty="0" err="1"/>
              <a:t>letu</a:t>
            </a:r>
            <a:r>
              <a:rPr lang="en-US" dirty="0"/>
              <a:t>.</a:t>
            </a:r>
            <a:endParaRPr lang="sl-SI" dirty="0"/>
          </a:p>
          <a:p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večina</a:t>
            </a:r>
            <a:r>
              <a:rPr lang="en-US" dirty="0"/>
              <a:t> </a:t>
            </a:r>
            <a:r>
              <a:rPr lang="en-US" dirty="0" err="1"/>
              <a:t>sredstev</a:t>
            </a:r>
            <a:r>
              <a:rPr lang="en-US" dirty="0"/>
              <a:t> je </a:t>
            </a:r>
            <a:r>
              <a:rPr lang="en-US" dirty="0" err="1"/>
              <a:t>omejena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, </a:t>
            </a:r>
            <a:r>
              <a:rPr lang="en-US" dirty="0" err="1"/>
              <a:t>oddelke</a:t>
            </a:r>
            <a:r>
              <a:rPr lang="en-US" dirty="0"/>
              <a:t> in </a:t>
            </a:r>
            <a:r>
              <a:rPr lang="en-US" dirty="0" err="1"/>
              <a:t>namene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namenske</a:t>
            </a:r>
            <a:r>
              <a:rPr lang="en-US" dirty="0"/>
              <a:t> </a:t>
            </a:r>
            <a:r>
              <a:rPr lang="en-US" dirty="0" err="1"/>
              <a:t>štipendije</a:t>
            </a:r>
            <a:r>
              <a:rPr lang="en-US" dirty="0"/>
              <a:t>, ...) in </a:t>
            </a:r>
            <a:r>
              <a:rPr lang="en-US" dirty="0" err="1"/>
              <a:t>jih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porabiti</a:t>
            </a:r>
            <a:r>
              <a:rPr lang="en-US" dirty="0"/>
              <a:t> v </a:t>
            </a:r>
            <a:r>
              <a:rPr lang="en-US" dirty="0" err="1"/>
              <a:t>skladu</a:t>
            </a:r>
            <a:r>
              <a:rPr lang="en-US" dirty="0"/>
              <a:t> s </a:t>
            </a:r>
            <a:r>
              <a:rPr lang="en-US" dirty="0" err="1"/>
              <a:t>pogoji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je </a:t>
            </a:r>
            <a:r>
              <a:rPr lang="en-US" dirty="0" err="1"/>
              <a:t>določil</a:t>
            </a:r>
            <a:r>
              <a:rPr lang="en-US" dirty="0"/>
              <a:t> donator.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4030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03563" y="4757393"/>
            <a:ext cx="3477491" cy="1047661"/>
          </a:xfrm>
        </p:spPr>
        <p:txBody>
          <a:bodyPr>
            <a:normAutofit/>
          </a:bodyPr>
          <a:lstStyle/>
          <a:p>
            <a:r>
              <a:rPr lang="en-US" sz="3200" dirty="0" err="1"/>
              <a:t>Uporaba</a:t>
            </a:r>
            <a:r>
              <a:rPr lang="en-US" sz="3200" dirty="0"/>
              <a:t> </a:t>
            </a:r>
            <a:r>
              <a:rPr lang="en-US" sz="3200" dirty="0" err="1"/>
              <a:t>sredstev</a:t>
            </a:r>
            <a:r>
              <a:rPr lang="en-US" sz="3200" dirty="0"/>
              <a:t> </a:t>
            </a:r>
            <a:br>
              <a:rPr lang="sl-SI" sz="3200" dirty="0"/>
            </a:br>
            <a:r>
              <a:rPr lang="en-US" sz="3200" dirty="0" err="1"/>
              <a:t>univerze</a:t>
            </a:r>
            <a:r>
              <a:rPr lang="en-US" sz="3200" dirty="0"/>
              <a:t> Harvard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4" y="556410"/>
            <a:ext cx="6199910" cy="5759159"/>
          </a:xfrm>
        </p:spPr>
      </p:pic>
    </p:spTree>
    <p:extLst>
      <p:ext uri="{BB962C8B-B14F-4D97-AF65-F5344CB8AC3E}">
        <p14:creationId xmlns:p14="http://schemas.microsoft.com/office/powerpoint/2010/main" val="46049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lo">
  <a:themeElements>
    <a:clrScheme name="Milo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Milo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l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TM03457510[[fn=Milo]]</Template>
  <TotalTime>51</TotalTime>
  <Words>934</Words>
  <Application>Microsoft Office PowerPoint</Application>
  <PresentationFormat>Širokozaslonsko</PresentationFormat>
  <Paragraphs>50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Garamond</vt:lpstr>
      <vt:lpstr>Milo</vt:lpstr>
      <vt:lpstr>Univerzitetne fundacije</vt:lpstr>
      <vt:lpstr>Načrt predstavitve</vt:lpstr>
      <vt:lpstr>Kaj so univerzitetne fundacije?</vt:lpstr>
      <vt:lpstr>Fundacije zasebnih univerz v letu 2018</vt:lpstr>
      <vt:lpstr>Najboljših 10 univerz glede na višino fundacij v letu 2018</vt:lpstr>
      <vt:lpstr>Naložbene politike univerzitetnih fundacij</vt:lpstr>
      <vt:lpstr>PowerPointova predstavitev</vt:lpstr>
      <vt:lpstr>Pregled uporabe sredstev univerze Harvard</vt:lpstr>
      <vt:lpstr>Uporaba sredstev  univerze Harvard</vt:lpstr>
      <vt:lpstr>Viri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Univerzitetne fundacije</dc:title>
  <dc:creator>Šilc, Ines</dc:creator>
  <cp:lastModifiedBy>Šilc, Ines</cp:lastModifiedBy>
  <cp:revision>8</cp:revision>
  <dcterms:created xsi:type="dcterms:W3CDTF">2020-05-23T13:59:51Z</dcterms:created>
  <dcterms:modified xsi:type="dcterms:W3CDTF">2020-05-25T18:22:02Z</dcterms:modified>
</cp:coreProperties>
</file>