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231468-7FB2-4F19-B3EB-46F35102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C86FB05-32A3-43FF-AB6E-22722CDE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9E637C6-BAD1-4C10-8345-D75FAE0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750A10C-B735-4404-A31F-6CB20971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8C2A4DB-3AA4-42A4-9308-979CBCD4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47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24B9F7-1486-452C-9169-204EFEBC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9D7394EB-1656-43E6-BC4E-D8DDF2437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5892A8F-A09F-438B-8638-FAC2C47C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B8FC6D1-D72D-429F-B30D-4D0CDD95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9D33F2F-9DC4-44D8-AD74-D894B0F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913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EEAA66E-6C77-4294-AAFA-EF72E37CF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7174E17-28CB-407E-9E16-714B04B1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C5FE4A5-5792-4B9F-941E-926380CD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A62E87A-A8CF-48B5-9ABD-7919ECF1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30315E5-3AED-4BED-AC46-EBD066C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983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1B958C-F04B-480D-8E40-072EF553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5F77A6F-BBB2-4DFD-9E5D-B4A8E44E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906ED79-BACF-441F-B257-DC00AB24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5A7A2EC-0C36-403D-B194-8377B4C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F7547AE-83A6-4319-A51B-97CCF883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18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615998-C99B-4DD5-92E4-D428F232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6717D7F-720C-4D95-9A9F-DCA8B019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170FF98-5D94-47A7-8B9E-DC2E2C38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8FC3864-7FDF-40A8-A947-28C2434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253C240-E5BA-40EB-8B20-B80576B4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970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7C2299-6A5F-424D-B6D9-30166149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C7617C5-754A-4BC4-8AF9-C163FD573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A069018-747C-44AE-87CD-B2DCDE77E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F47D1DA-032C-4676-A9BF-2E2C7D3F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AA42E70-2DE6-4F85-A190-346BFFAC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B9FC8D7-3785-48AD-AC20-CF2FF04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75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836B69-FBFF-4E30-9357-0554BAAD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94D29D0-1AB3-4F8E-A86B-2865CD43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F92449B1-7E5F-4652-9813-D972A17DC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70ED1910-63CC-4FC7-889F-3914E732F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92F46FCF-0C1E-46A0-80BA-69076C782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F2B566EB-2C2A-4F64-990B-91D23EA8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00B0648A-5818-40BB-BA26-B7A2631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BB4F506-C059-4503-BDF8-B62B2653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13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A9457-0B13-4D98-9DCB-6216A57E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05A4F50-0425-49F5-8182-92AB7EC6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EABDAA2F-8B67-45C8-A1BD-2B12584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4828CEC8-7BEF-48A5-B16E-454F4D69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280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79A15B27-398B-49A5-AA22-91E698A4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D9A6062-CFD8-4DCC-A6CE-5A93AA61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235C522-3E78-4A50-8646-8C295FCC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217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7033C2-D51F-4B51-84C1-78AC9ADF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97ED8D0-B053-4FA8-89FB-F4B7FB22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F9B191A-B16E-423B-99AD-D9264316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A4A2BB4-66F6-4C6A-B184-749271EA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505B0DA-4B12-487C-9A05-B60E8BC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E06577B-AD35-485D-8CE7-6E8B78DE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69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22891B-5D92-46AA-8E0D-92A52096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1EC080F-E3FD-4517-8028-E58C7375F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8626226-217D-4DAE-A2CC-6D4AC9FB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9BCECDE4-440B-46D5-B923-0CC2E5C1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DED18E5-74B9-4AD4-AD81-01DF1072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E6D2FFB-6795-40FD-81BB-6DA97BAF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377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F396C3DB-2D02-4FBF-8AFF-6787C6C9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39943E1-49D8-49BA-A483-0DED8F15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C97F39F-5EAB-4D56-8975-1B843399B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9F00-252E-4934-8989-361D36C351BE}" type="datetimeFigureOut">
              <a:rPr lang="sl-SI" smtClean="0"/>
              <a:t>23. 05. 2020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6178769-7C72-41C4-97E5-F585050F8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B4B9DB0-C1F5-47A6-8AF8-9E50E034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F70-211F-40C1-BB67-083A1859D7F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7841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4F2E38-353D-4B64-93C6-006C93A92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Univerzitetne fundacije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E930E5B-D2E3-4ED7-B9A9-57A6B98F6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effectLst/>
              </a:rPr>
              <a:t>Eva Deželak in Ines Šilc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17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3D847E-FD44-4C07-91E0-B166A4FE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Načrt predstavitve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3C4207-10F8-46FE-A1A2-8ED92A74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effectLst/>
              </a:rPr>
              <a:t>Delovanje fundacij</a:t>
            </a:r>
          </a:p>
          <a:p>
            <a:r>
              <a:rPr lang="sl-SI" dirty="0">
                <a:effectLst/>
              </a:rPr>
              <a:t> Vrste fundacij</a:t>
            </a:r>
          </a:p>
          <a:p>
            <a:r>
              <a:rPr lang="sl-SI" dirty="0">
                <a:effectLst/>
              </a:rPr>
              <a:t>Razporejenost fundacij po ZDA</a:t>
            </a:r>
          </a:p>
          <a:p>
            <a:r>
              <a:rPr lang="sl-SI" dirty="0">
                <a:effectLst/>
              </a:rPr>
              <a:t>Naložbene politike univerzitetnih fundacij</a:t>
            </a:r>
          </a:p>
          <a:p>
            <a:r>
              <a:rPr lang="sl-SI" dirty="0">
                <a:effectLst/>
              </a:rPr>
              <a:t>Odzivnost na finančne šoke</a:t>
            </a:r>
          </a:p>
          <a:p>
            <a:r>
              <a:rPr lang="sl-SI" dirty="0">
                <a:effectLst/>
              </a:rPr>
              <a:t>Uporaba sredstev</a:t>
            </a:r>
          </a:p>
          <a:p>
            <a:r>
              <a:rPr lang="sl-SI" dirty="0">
                <a:effectLst/>
              </a:rPr>
              <a:t>Zaključek</a:t>
            </a:r>
          </a:p>
          <a:p>
            <a:r>
              <a:rPr lang="sl-SI" dirty="0">
                <a:effectLst/>
              </a:rPr>
              <a:t>Viri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1476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A965BB-ED6C-4C5B-8A7F-28DE658A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effectLst/>
              </a:rPr>
              <a:t>Naložbene politike univerzitetnih fundacij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E9CA3DF-FBB5-4D64-A144-DBD54E34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028"/>
            <a:ext cx="10515600" cy="4989847"/>
          </a:xfrm>
        </p:spPr>
        <p:txBody>
          <a:bodyPr>
            <a:normAutofit fontScale="92500" lnSpcReduction="10000"/>
          </a:bodyPr>
          <a:lstStyle/>
          <a:p>
            <a:r>
              <a:rPr lang="sl-SI" dirty="0">
                <a:effectLst/>
              </a:rPr>
              <a:t> Zagotavljajo primerno rast in predvidljivost letnih izplačil</a:t>
            </a:r>
          </a:p>
          <a:p>
            <a:r>
              <a:rPr lang="sl-SI" dirty="0">
                <a:effectLst/>
              </a:rPr>
              <a:t> Nelikvidne dolgoročne naložbe</a:t>
            </a:r>
          </a:p>
          <a:p>
            <a:r>
              <a:rPr lang="sl-SI" dirty="0">
                <a:effectLst/>
              </a:rPr>
              <a:t> Ohranjanje prvotne vrednosti oz.  generacijske pravičnost </a:t>
            </a:r>
          </a:p>
          <a:p>
            <a:r>
              <a:rPr lang="sl-SI" dirty="0">
                <a:effectLst/>
              </a:rPr>
              <a:t> Stopnja trajnostne porabe sklada mora biti enaka pričakovani skupni donosnosti obdavčenih sredstev, zmanjšani za predvideno stopnjo inflacije</a:t>
            </a:r>
          </a:p>
          <a:p>
            <a:r>
              <a:rPr lang="sl-SI" dirty="0">
                <a:effectLst/>
              </a:rPr>
              <a:t> Pogosto se za odločijo, da bodo v naslednjem semestru potrošili 5 % povprečne vrednosti sklada zadnjih treh fiskalnih let.</a:t>
            </a:r>
          </a:p>
          <a:p>
            <a:r>
              <a:rPr lang="sl-SI" dirty="0">
                <a:effectLst/>
              </a:rPr>
              <a:t> Povečanje potrošnje za toliko, kolikor se je povečala inflacija, povzroči predvidljiv tok dohodkov na operativni proračun.</a:t>
            </a:r>
          </a:p>
          <a:p>
            <a:r>
              <a:rPr lang="sl-SI" dirty="0">
                <a:effectLst/>
              </a:rPr>
              <a:t> Obdavčitev?</a:t>
            </a:r>
          </a:p>
          <a:p>
            <a:r>
              <a:rPr lang="sl-SI" dirty="0">
                <a:effectLst/>
              </a:rPr>
              <a:t> Zasebne fundacije se razlikujejo od javnih dobrodelnih organizacij, ki so oproščene davkov, in sicer po ozkih osnovah nadzora in finančne podpore.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8473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72A0F90-3B94-4228-B2B3-81C91933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r>
              <a:rPr lang="sl-SI" dirty="0">
                <a:effectLst/>
              </a:rPr>
              <a:t> Med letoma 2002 in 2010 se je delež naložbenih sredstev, vloženih v lastniške deleže, zmanjšal s 50 % na 31 %.</a:t>
            </a:r>
          </a:p>
          <a:p>
            <a:r>
              <a:rPr lang="sl-SI" dirty="0">
                <a:effectLst/>
              </a:rPr>
              <a:t> Od leta 2010 se je delež premoženjskih sredstev, vloženih v delnice, povečal na 36 %.</a:t>
            </a:r>
          </a:p>
          <a:p>
            <a:r>
              <a:rPr lang="sl-SI" dirty="0">
                <a:effectLst/>
              </a:rPr>
              <a:t> Odstotek sredstev, vloženih v stalni dohodek, se je v obdobju 2002 do 2017 zmanjšal s 23 % na 8 %. Medtem ko se je delež sredstev, ki se vlagajo v kapital in stalni dohodek, zmanjšal, se je delež sredstev, vloženih v alternativne strategije, povečeval.</a:t>
            </a:r>
          </a:p>
          <a:p>
            <a:r>
              <a:rPr lang="sl-SI" dirty="0">
                <a:effectLst/>
              </a:rPr>
              <a:t> Glavni dohodek fundacij so pa seveda donacije.</a:t>
            </a:r>
          </a:p>
          <a:p>
            <a:r>
              <a:rPr lang="sl-SI" dirty="0">
                <a:effectLst/>
              </a:rPr>
              <a:t> Dostop do strokovnega znanja.</a:t>
            </a:r>
          </a:p>
          <a:p>
            <a:r>
              <a:rPr lang="sl-SI" dirty="0">
                <a:effectLst/>
              </a:rPr>
              <a:t> Najbolj uspešne fundacije imajo dostop do alternativnih naložb, ki zahtevajo daljša obdobja naložbe in višje minimalne naložbe, kot si jih lahko privošči večina posameznih vlagateljev.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161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96101C-978A-452E-92E5-5A0BD59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B8C1D93-AC86-47DD-9A38-7554EB35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>
                <a:effectLst/>
              </a:rPr>
              <a:t> Brown, J. R., </a:t>
            </a:r>
            <a:r>
              <a:rPr lang="sl-SI" dirty="0" err="1">
                <a:effectLst/>
              </a:rPr>
              <a:t>Dimmock</a:t>
            </a:r>
            <a:r>
              <a:rPr lang="sl-SI" dirty="0">
                <a:effectLst/>
              </a:rPr>
              <a:t>, S. G., </a:t>
            </a:r>
            <a:r>
              <a:rPr lang="sl-SI" dirty="0" err="1">
                <a:effectLst/>
              </a:rPr>
              <a:t>Kang</a:t>
            </a:r>
            <a:r>
              <a:rPr lang="sl-SI" dirty="0">
                <a:effectLst/>
              </a:rPr>
              <a:t>, J. K., &amp; </a:t>
            </a:r>
            <a:r>
              <a:rPr lang="sl-SI" dirty="0" err="1">
                <a:effectLst/>
              </a:rPr>
              <a:t>Weisbenner</a:t>
            </a:r>
            <a:r>
              <a:rPr lang="sl-SI" dirty="0">
                <a:effectLst/>
              </a:rPr>
              <a:t>, S. J. (2014).  </a:t>
            </a:r>
            <a:r>
              <a:rPr lang="sl-SI" i="1" dirty="0">
                <a:effectLst/>
              </a:rPr>
              <a:t>How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respond</a:t>
            </a:r>
            <a:r>
              <a:rPr lang="sl-SI" i="1" dirty="0">
                <a:effectLst/>
              </a:rPr>
              <a:t> to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market </a:t>
            </a:r>
            <a:r>
              <a:rPr lang="sl-SI" i="1" dirty="0" err="1">
                <a:effectLst/>
              </a:rPr>
              <a:t>shocks</a:t>
            </a:r>
            <a:r>
              <a:rPr lang="sl-SI" i="1" dirty="0">
                <a:effectLst/>
              </a:rPr>
              <a:t>: Evidence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implications</a:t>
            </a:r>
            <a:r>
              <a:rPr lang="sl-SI" dirty="0">
                <a:effectLst/>
              </a:rPr>
              <a:t> . </a:t>
            </a:r>
            <a:r>
              <a:rPr lang="sl-SI" dirty="0" err="1">
                <a:effectLst/>
              </a:rPr>
              <a:t>American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Economic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Review</a:t>
            </a:r>
            <a:r>
              <a:rPr lang="sl-SI" dirty="0">
                <a:effectLst/>
              </a:rPr>
              <a:t>, 104(3), 931-62.</a:t>
            </a:r>
          </a:p>
          <a:p>
            <a:r>
              <a:rPr lang="sl-SI" dirty="0">
                <a:effectLst/>
              </a:rPr>
              <a:t> Cambridge </a:t>
            </a:r>
            <a:r>
              <a:rPr lang="sl-SI" dirty="0" err="1">
                <a:effectLst/>
              </a:rPr>
              <a:t>Investment</a:t>
            </a:r>
            <a:r>
              <a:rPr lang="sl-SI" dirty="0">
                <a:effectLst/>
              </a:rPr>
              <a:t> Management </a:t>
            </a:r>
            <a:r>
              <a:rPr lang="sl-SI" dirty="0" err="1">
                <a:effectLst/>
              </a:rPr>
              <a:t>Limited</a:t>
            </a:r>
            <a:r>
              <a:rPr lang="sl-SI" dirty="0">
                <a:effectLst/>
              </a:rPr>
              <a:t>.  </a:t>
            </a:r>
            <a:r>
              <a:rPr lang="sl-SI" i="1" dirty="0">
                <a:effectLst/>
              </a:rPr>
              <a:t>Cambridge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Fund, </a:t>
            </a:r>
            <a:r>
              <a:rPr lang="sl-SI" i="1" dirty="0" err="1">
                <a:effectLst/>
              </a:rPr>
              <a:t>Annual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 2019</a:t>
            </a:r>
            <a:r>
              <a:rPr lang="sl-SI" dirty="0">
                <a:effectLst/>
              </a:rPr>
              <a:t> . Pridobljeno 16. maja 2020 iz  https://www.cambridgeinvestmentmanagement.co.uk/files/cuef_annual_report_2019_v2.pdf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Endowment</a:t>
            </a:r>
            <a:r>
              <a:rPr lang="sl-SI" dirty="0">
                <a:effectLst/>
              </a:rPr>
              <a:t> . Pridobljeno 16. maja 2020 iz  https://www.harvard.edu/about-harvard/harvard-glance/endowment .</a:t>
            </a:r>
          </a:p>
          <a:p>
            <a:r>
              <a:rPr lang="sl-SI" dirty="0">
                <a:effectLst/>
              </a:rPr>
              <a:t> Harvard </a:t>
            </a:r>
            <a:r>
              <a:rPr lang="sl-SI" dirty="0" err="1">
                <a:effectLst/>
              </a:rPr>
              <a:t>University</a:t>
            </a:r>
            <a:r>
              <a:rPr lang="sl-SI" dirty="0">
                <a:effectLst/>
              </a:rPr>
              <a:t>. 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report</a:t>
            </a:r>
            <a:r>
              <a:rPr lang="sl-SI" i="1" dirty="0">
                <a:effectLst/>
              </a:rPr>
              <a:t>, </a:t>
            </a:r>
            <a:r>
              <a:rPr lang="sl-SI" i="1" dirty="0" err="1">
                <a:effectLst/>
              </a:rPr>
              <a:t>fiscal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year</a:t>
            </a:r>
            <a:r>
              <a:rPr lang="sl-SI" i="1" dirty="0">
                <a:effectLst/>
              </a:rPr>
              <a:t> 2019, Harvard </a:t>
            </a:r>
            <a:r>
              <a:rPr lang="sl-SI" i="1" dirty="0" err="1">
                <a:effectLst/>
              </a:rPr>
              <a:t>University</a:t>
            </a:r>
            <a:r>
              <a:rPr lang="sl-SI" dirty="0">
                <a:effectLst/>
              </a:rPr>
              <a:t> . Pridobljeno 16. maja 2020 iz  https://www.harvard.edu/sites/default/files/content/fy19_harvard_financial_report.pdf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3254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F5B086-A3C0-4319-95C0-BC74C66B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 fontScale="92500" lnSpcReduction="10000"/>
          </a:bodyPr>
          <a:lstStyle/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do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work</a:t>
            </a:r>
            <a:r>
              <a:rPr lang="sl-SI" i="1" dirty="0">
                <a:effectLst/>
              </a:rPr>
              <a:t>?  </a:t>
            </a:r>
            <a:r>
              <a:rPr lang="sl-SI" dirty="0">
                <a:effectLst/>
              </a:rPr>
              <a:t>Pridobljeno 29. aprila 2020 iz  https://www.investopedia.com/ask/answers/how-do-university-endowments-work/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Investopedia</a:t>
            </a:r>
            <a:r>
              <a:rPr lang="sl-SI" dirty="0">
                <a:effectLst/>
              </a:rPr>
              <a:t>. </a:t>
            </a:r>
            <a:r>
              <a:rPr lang="sl-SI" i="1" dirty="0">
                <a:effectLst/>
              </a:rPr>
              <a:t>How To </a:t>
            </a:r>
            <a:r>
              <a:rPr lang="sl-SI" i="1" dirty="0" err="1">
                <a:effectLst/>
              </a:rPr>
              <a:t>Invest</a:t>
            </a:r>
            <a:r>
              <a:rPr lang="sl-SI" i="1" dirty="0">
                <a:effectLst/>
              </a:rPr>
              <a:t> Like An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? </a:t>
            </a:r>
            <a:r>
              <a:rPr lang="sl-SI" dirty="0">
                <a:effectLst/>
              </a:rPr>
              <a:t>, Pridobljeno 13. maja 2020 iz  https://www.investopedia.com/articles/financial-theory/09/ivy-league-endowments-money-management.asp .</a:t>
            </a:r>
          </a:p>
          <a:p>
            <a:r>
              <a:rPr lang="sl-SI" dirty="0">
                <a:effectLst/>
              </a:rPr>
              <a:t>  Sherlock, M. F., </a:t>
            </a:r>
            <a:r>
              <a:rPr lang="sl-SI" dirty="0" err="1">
                <a:effectLst/>
              </a:rPr>
              <a:t>Crandall-Hollick</a:t>
            </a:r>
            <a:r>
              <a:rPr lang="sl-SI" dirty="0">
                <a:effectLst/>
              </a:rPr>
              <a:t>, M. L., </a:t>
            </a:r>
            <a:r>
              <a:rPr lang="sl-SI" dirty="0" err="1">
                <a:effectLst/>
              </a:rPr>
              <a:t>Gravelle</a:t>
            </a:r>
            <a:r>
              <a:rPr lang="sl-SI" dirty="0">
                <a:effectLst/>
              </a:rPr>
              <a:t>, J., &amp; </a:t>
            </a:r>
            <a:r>
              <a:rPr lang="sl-SI" dirty="0" err="1">
                <a:effectLst/>
              </a:rPr>
              <a:t>Stupak</a:t>
            </a:r>
            <a:r>
              <a:rPr lang="sl-SI" dirty="0">
                <a:effectLst/>
              </a:rPr>
              <a:t>, J. M. (2015</a:t>
            </a:r>
            <a:r>
              <a:rPr lang="sl-SI" i="1" dirty="0">
                <a:effectLst/>
              </a:rPr>
              <a:t>). 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: </a:t>
            </a:r>
            <a:r>
              <a:rPr lang="sl-SI" i="1" dirty="0" err="1">
                <a:effectLst/>
              </a:rPr>
              <a:t>Overview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tax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options</a:t>
            </a:r>
            <a:r>
              <a:rPr lang="sl-SI" dirty="0">
                <a:effectLst/>
              </a:rPr>
              <a:t>. Washington, DC: </a:t>
            </a:r>
            <a:r>
              <a:rPr lang="sl-SI" dirty="0" err="1">
                <a:effectLst/>
              </a:rPr>
              <a:t>Congressional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Research</a:t>
            </a:r>
            <a:r>
              <a:rPr lang="sl-SI" dirty="0">
                <a:effectLst/>
              </a:rPr>
              <a:t> </a:t>
            </a:r>
            <a:r>
              <a:rPr lang="sl-SI" dirty="0" err="1">
                <a:effectLst/>
              </a:rPr>
              <a:t>Service</a:t>
            </a:r>
            <a:r>
              <a:rPr lang="sl-SI" dirty="0">
                <a:effectLst/>
              </a:rPr>
              <a:t> 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Spitz</a:t>
            </a:r>
            <a:r>
              <a:rPr lang="sl-SI" dirty="0">
                <a:effectLst/>
              </a:rPr>
              <a:t>, W. T. (2010). </a:t>
            </a:r>
            <a:r>
              <a:rPr lang="sl-SI" i="1" dirty="0" err="1">
                <a:effectLst/>
              </a:rPr>
              <a:t>Investment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policies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endowments</a:t>
            </a:r>
            <a:r>
              <a:rPr lang="sl-SI" i="1" dirty="0">
                <a:effectLst/>
              </a:rPr>
              <a:t>. </a:t>
            </a:r>
            <a:r>
              <a:rPr lang="sl-SI" i="1" dirty="0" err="1">
                <a:effectLst/>
              </a:rPr>
              <a:t>Roles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Responsibilities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Chief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Financial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Officer</a:t>
            </a:r>
            <a:r>
              <a:rPr lang="sl-SI" i="1" dirty="0">
                <a:effectLst/>
              </a:rPr>
              <a:t>: New </a:t>
            </a:r>
            <a:r>
              <a:rPr lang="sl-SI" i="1" dirty="0" err="1">
                <a:effectLst/>
              </a:rPr>
              <a:t>Directions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for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Higher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Education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</a:t>
            </a:r>
            <a:r>
              <a:rPr lang="sl-SI" dirty="0" err="1">
                <a:effectLst/>
              </a:rPr>
              <a:t>Number</a:t>
            </a:r>
            <a:r>
              <a:rPr lang="sl-SI" dirty="0">
                <a:effectLst/>
              </a:rPr>
              <a:t> 107, 99, 51.</a:t>
            </a:r>
          </a:p>
          <a:p>
            <a:r>
              <a:rPr lang="sl-SI" dirty="0">
                <a:effectLst/>
              </a:rPr>
              <a:t>  </a:t>
            </a:r>
            <a:r>
              <a:rPr lang="sl-SI" dirty="0" err="1">
                <a:effectLst/>
              </a:rPr>
              <a:t>Wikipedia</a:t>
            </a:r>
            <a:r>
              <a:rPr lang="sl-SI" dirty="0">
                <a:effectLst/>
              </a:rPr>
              <a:t>: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Free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Encyclopedia</a:t>
            </a:r>
            <a:r>
              <a:rPr lang="sl-SI" i="1" dirty="0">
                <a:effectLst/>
              </a:rPr>
              <a:t>. List </a:t>
            </a:r>
            <a:r>
              <a:rPr lang="sl-SI" i="1" dirty="0" err="1">
                <a:effectLst/>
              </a:rPr>
              <a:t>of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colleges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and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universities</a:t>
            </a:r>
            <a:r>
              <a:rPr lang="sl-SI" i="1" dirty="0">
                <a:effectLst/>
              </a:rPr>
              <a:t> in </a:t>
            </a:r>
            <a:r>
              <a:rPr lang="sl-SI" i="1" dirty="0" err="1">
                <a:effectLst/>
              </a:rPr>
              <a:t>the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United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States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by</a:t>
            </a:r>
            <a:r>
              <a:rPr lang="sl-SI" i="1" dirty="0">
                <a:effectLst/>
              </a:rPr>
              <a:t> </a:t>
            </a:r>
            <a:r>
              <a:rPr lang="sl-SI" i="1" dirty="0" err="1">
                <a:effectLst/>
              </a:rPr>
              <a:t>endowment</a:t>
            </a:r>
            <a:r>
              <a:rPr lang="sl-SI" i="1" dirty="0">
                <a:effectLst/>
              </a:rPr>
              <a:t> </a:t>
            </a:r>
            <a:r>
              <a:rPr lang="sl-SI" dirty="0">
                <a:effectLst/>
              </a:rPr>
              <a:t>, Pridobljeno 12. maja 2020 iz  https://en.wikipedia.org/wiki/List_of_colleges_and_universities_in_the_United_States_by_endowment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9638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658</Words>
  <Application>Microsoft Office PowerPoint</Application>
  <PresentationFormat>Širokozaslonsko</PresentationFormat>
  <Paragraphs>36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Officeova tema</vt:lpstr>
      <vt:lpstr>Univerzitetne fundacije</vt:lpstr>
      <vt:lpstr>Načrt predstavitve</vt:lpstr>
      <vt:lpstr>Naložbene politike univerzitetnih fundacij</vt:lpstr>
      <vt:lpstr>PowerPointova predstavitev</vt:lpstr>
      <vt:lpstr>Viri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Univerzitetne fundacije</dc:title>
  <dc:creator>Šilc, Ines</dc:creator>
  <cp:lastModifiedBy>Šilc, Ines</cp:lastModifiedBy>
  <cp:revision>2</cp:revision>
  <dcterms:created xsi:type="dcterms:W3CDTF">2020-05-23T13:59:51Z</dcterms:created>
  <dcterms:modified xsi:type="dcterms:W3CDTF">2020-05-23T14:09:09Z</dcterms:modified>
</cp:coreProperties>
</file>