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7"/>
  </p:notesMasterIdLst>
  <p:handoutMasterIdLst>
    <p:handoutMasterId r:id="rId18"/>
  </p:handoutMasterIdLst>
  <p:sldIdLst>
    <p:sldId id="258" r:id="rId5"/>
    <p:sldId id="261" r:id="rId6"/>
    <p:sldId id="286" r:id="rId7"/>
    <p:sldId id="263" r:id="rId8"/>
    <p:sldId id="271" r:id="rId9"/>
    <p:sldId id="284" r:id="rId10"/>
    <p:sldId id="292" r:id="rId11"/>
    <p:sldId id="291" r:id="rId12"/>
    <p:sldId id="293" r:id="rId13"/>
    <p:sldId id="294" r:id="rId14"/>
    <p:sldId id="295" r:id="rId15"/>
    <p:sldId id="290"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39"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271981-356B-40D6-839A-88F73C3694D5}" type="datetime1">
              <a:rPr lang="fr-FR" smtClean="0"/>
              <a:t>24/05/2022</a:t>
            </a:fld>
            <a:endParaRPr lang="fr-FR" dirty="0"/>
          </a:p>
        </p:txBody>
      </p:sp>
      <p:sp>
        <p:nvSpPr>
          <p:cNvPr id="4" name="Espace réservé du pied de page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fr-FR" smtClean="0"/>
              <a:t>‹N°›</a:t>
            </a:fld>
            <a:endParaRPr lang="fr-FR"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A80CC52-1D61-4C2C-A0FC-8BC9C4116966}" type="datetime1">
              <a:rPr lang="fr-FR" noProof="0" smtClean="0"/>
              <a:t>24/05/2022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fr-FR" noProof="0" smtClean="0"/>
              <a:t>‹N°›</a:t>
            </a:fld>
            <a:endParaRPr lang="fr-FR"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a:t>
            </a:fld>
            <a:endParaRPr lang="fr-FR"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2</a:t>
            </a:fld>
            <a:endParaRPr lang="fr-FR"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3</a:t>
            </a:fld>
            <a:endParaRPr lang="fr-FR"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4</a:t>
            </a:fld>
            <a:endParaRPr lang="fr-FR" dirty="0"/>
          </a:p>
        </p:txBody>
      </p:sp>
    </p:spTree>
    <p:extLst>
      <p:ext uri="{BB962C8B-B14F-4D97-AF65-F5344CB8AC3E}">
        <p14:creationId xmlns:p14="http://schemas.microsoft.com/office/powerpoint/2010/main" val="244564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5</a:t>
            </a:fld>
            <a:endParaRPr lang="fr-FR" dirty="0"/>
          </a:p>
        </p:txBody>
      </p:sp>
    </p:spTree>
    <p:extLst>
      <p:ext uri="{BB962C8B-B14F-4D97-AF65-F5344CB8AC3E}">
        <p14:creationId xmlns:p14="http://schemas.microsoft.com/office/powerpoint/2010/main" val="63755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6</a:t>
            </a:fld>
            <a:endParaRPr lang="fr-FR" dirty="0"/>
          </a:p>
        </p:txBody>
      </p:sp>
    </p:spTree>
    <p:extLst>
      <p:ext uri="{BB962C8B-B14F-4D97-AF65-F5344CB8AC3E}">
        <p14:creationId xmlns:p14="http://schemas.microsoft.com/office/powerpoint/2010/main" val="428793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12</a:t>
            </a:fld>
            <a:endParaRPr lang="fr-FR" dirty="0"/>
          </a:p>
        </p:txBody>
      </p:sp>
    </p:spTree>
    <p:extLst>
      <p:ext uri="{BB962C8B-B14F-4D97-AF65-F5344CB8AC3E}">
        <p14:creationId xmlns:p14="http://schemas.microsoft.com/office/powerpoint/2010/main" val="291686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1" name="Espace réservé d’imag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0EFF3BC-AFCF-47C4-88AF-1CF76B6F1C34}" type="datetime1">
              <a:rPr lang="fr-FR" noProof="0" smtClean="0"/>
              <a:t>24/05/2022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3" name="Sous-titre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2" name="Titre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800"/>
            <a:ext cx="5713841" cy="4868609"/>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A3C6EDAD-03EB-4F25-A790-FA572A614562}"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0C41A77-5745-455C-9289-A199F6DFED01}"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B4E8592-1A43-47C6-86D8-3B2CCA54BCE8}"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fr-FR" noProof="0"/>
              <a:t>Modifiez le style du titre</a:t>
            </a:r>
            <a:endParaRPr lang="fr-FR" noProof="0" dirty="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C1CF5C74-3E6A-4A3F-A2E4-3AD32197C9A8}"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D61D088-210F-42DC-ACD5-E1FFEF1098D4}"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fr-FR" noProof="0"/>
              <a:t>Modifiez le style du titre</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7E80C968-2054-44C3-B09B-F851B537D294}"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0941406-F29F-4B16-A525-7D046BB12041}"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0D98C02E-D6F4-4B92-B035-AB316F10DE93}"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hasCustomPrompt="1"/>
          </p:nvPr>
        </p:nvSpPr>
        <p:spPr>
          <a:xfrm>
            <a:off x="1097279" y="5715000"/>
            <a:ext cx="10113264" cy="609600"/>
          </a:xfrm>
        </p:spPr>
        <p:txBody>
          <a:bodyPr lIns="91440" tIns="0" rIns="91440" bIns="0" rtlCol="0">
            <a:normAutofit/>
          </a:bodyPr>
          <a:lstStyle>
            <a:lvl1pPr marL="0" indent="0" rtl="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F3838D5B-520B-4348-B77E-A945FEB2A3F0}" type="datetime1">
              <a:rPr lang="fr-FR" noProof="0" smtClean="0"/>
              <a:t>24/05/2022</a:t>
            </a:fld>
            <a:endParaRPr lang="fr-FR" noProof="0" dirty="0"/>
          </a:p>
        </p:txBody>
      </p:sp>
      <p:sp>
        <p:nvSpPr>
          <p:cNvPr id="6" name="Espace réservé du pied de page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fr-FR" noProof="0" dirty="0"/>
              <a:t>Pied de page</a:t>
            </a:r>
          </a:p>
        </p:txBody>
      </p:sp>
      <p:sp>
        <p:nvSpPr>
          <p:cNvPr id="7" name="Espace réservé du numéro de diapositive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fr-FR" noProof="0" smtClean="0"/>
              <a:pPr/>
              <a:t>‹N°›</a:t>
            </a:fld>
            <a:endParaRPr lang="fr-FR"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07FF54D-0E67-4DFF-A299-1B42A6842A48}"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re de diapositiv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BB5975F-AF97-48B0-A771-BDE84E3E63E7}" type="datetime1">
              <a:rPr lang="fr-FR" noProof="0" smtClean="0"/>
              <a:t>24/05/2022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0" name="Espace réservé d’imag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2" name="Titre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1346200"/>
            <a:ext cx="2448033" cy="453072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092200" y="1346200"/>
            <a:ext cx="7480300" cy="4530723"/>
          </a:xfrm>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C93883D-CBBA-4740-A296-FA0AD91D38E0}"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F8E2845-AB0C-47C2-AA68-C880B7EE65F1}"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6BF574EA-292B-4DF2-89A5-1F6FCB4C59DC}"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tête de section">
    <p:bg>
      <p:bgPr>
        <a:solidFill>
          <a:schemeClr val="bg1"/>
        </a:solidFill>
        <a:effectLst/>
      </p:bgPr>
    </p:bg>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62FF245-2F07-41EE-836D-2FC9DFD46227}"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F514C5-0BA7-484D-8D85-04DDAD281388}" type="datetime1">
              <a:rPr lang="fr-FR" noProof="0" smtClean="0"/>
              <a:t>24/05/2022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86731"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605395"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4F31AD53-A2E2-48F9-A40E-DFB99192E3E9}" type="datetime1">
              <a:rPr lang="fr-FR" noProof="0" smtClean="0"/>
              <a:t>24/05/2022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noProof="0" dirty="0"/>
              <a:t>Pied de page</a:t>
            </a:r>
          </a:p>
        </p:txBody>
      </p:sp>
      <p:sp>
        <p:nvSpPr>
          <p:cNvPr id="12" name="Espace réservé d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EBDC39D-A212-47A5-9B38-897F0B72D8B4}" type="datetime1">
              <a:rPr lang="fr-FR" noProof="0" smtClean="0"/>
              <a:t>24/05/2022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noProof="0" dirty="0"/>
              <a:t>Pied de page</a:t>
            </a:r>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BB483F18-6566-433B-91B2-3CA3376755C7}" type="datetime1">
              <a:rPr lang="fr-FR" noProof="0" smtClean="0"/>
              <a:t>24/05/2022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Cliquez pour modifier le style du titre</a:t>
            </a:r>
          </a:p>
        </p:txBody>
      </p:sp>
      <p:sp>
        <p:nvSpPr>
          <p:cNvPr id="3" name="Espace réservé du texte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607C9D3-1F07-42C9-B1E4-B644CC70D1F7}" type="datetime1">
              <a:rPr lang="fr-FR" noProof="0" smtClean="0"/>
              <a:t>24/05/2022</a:t>
            </a:fld>
            <a:endParaRPr lang="fr-FR" noProof="0" dirty="0"/>
          </a:p>
        </p:txBody>
      </p:sp>
      <p:sp>
        <p:nvSpPr>
          <p:cNvPr id="5" name="Espace réservé du pied de page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fr-FR" noProof="0" dirty="0"/>
              <a:t>Pied de page</a:t>
            </a:r>
          </a:p>
        </p:txBody>
      </p:sp>
      <p:sp>
        <p:nvSpPr>
          <p:cNvPr id="6" name="Espace réservé du numéro de diapositive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www.practitest.com/"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rtlCol="0"/>
          <a:lstStyle/>
          <a:p>
            <a:pPr rtl="0"/>
            <a:r>
              <a:rPr lang="fr-FR" dirty="0"/>
              <a:t>Les outils de gestion des tests</a:t>
            </a:r>
          </a:p>
        </p:txBody>
      </p:sp>
      <p:sp>
        <p:nvSpPr>
          <p:cNvPr id="4" name="Sous-titre 3">
            <a:extLst>
              <a:ext uri="{FF2B5EF4-FFF2-40B4-BE49-F238E27FC236}">
                <a16:creationId xmlns:a16="http://schemas.microsoft.com/office/drawing/2014/main" id="{FFFB5E3C-FE17-44EA-B59B-183125D08F7C}"/>
              </a:ext>
            </a:extLst>
          </p:cNvPr>
          <p:cNvSpPr>
            <a:spLocks noGrp="1"/>
          </p:cNvSpPr>
          <p:nvPr>
            <p:ph type="subTitle" idx="1"/>
          </p:nvPr>
        </p:nvSpPr>
        <p:spPr/>
        <p:txBody>
          <a:bodyPr rtlCol="0"/>
          <a:lstStyle/>
          <a:p>
            <a:pPr rtl="0"/>
            <a:r>
              <a:rPr lang="fr-FR" dirty="0" err="1">
                <a:latin typeface="+mj-lt"/>
              </a:rPr>
              <a:t>Presentation</a:t>
            </a:r>
            <a:r>
              <a:rPr lang="fr-FR" dirty="0">
                <a:latin typeface="+mj-lt"/>
              </a:rPr>
              <a:t> par :</a:t>
            </a:r>
          </a:p>
          <a:p>
            <a:pPr rtl="0"/>
            <a:r>
              <a:rPr lang="fr-FR" dirty="0">
                <a:latin typeface="+mj-lt"/>
              </a:rPr>
              <a:t>Ines </a:t>
            </a:r>
            <a:r>
              <a:rPr lang="fr-FR" dirty="0" err="1">
                <a:latin typeface="+mj-lt"/>
              </a:rPr>
              <a:t>masmoudi</a:t>
            </a:r>
            <a:endParaRPr lang="fr-FR" dirty="0">
              <a:latin typeface="+mj-lt"/>
            </a:endParaRPr>
          </a:p>
        </p:txBody>
      </p:sp>
      <p:pic>
        <p:nvPicPr>
          <p:cNvPr id="12" name="Image 11">
            <a:extLst>
              <a:ext uri="{FF2B5EF4-FFF2-40B4-BE49-F238E27FC236}">
                <a16:creationId xmlns:a16="http://schemas.microsoft.com/office/drawing/2014/main" id="{D06FFB5A-288A-9222-3291-BD85CA96C4C8}"/>
              </a:ext>
            </a:extLst>
          </p:cNvPr>
          <p:cNvPicPr>
            <a:picLocks noChangeAspect="1"/>
          </p:cNvPicPr>
          <p:nvPr/>
        </p:nvPicPr>
        <p:blipFill>
          <a:blip r:embed="rId3"/>
          <a:stretch>
            <a:fillRect/>
          </a:stretch>
        </p:blipFill>
        <p:spPr>
          <a:xfrm>
            <a:off x="10633" y="0"/>
            <a:ext cx="6305107" cy="6858000"/>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E080E-EEC9-736E-5EA1-524601418F48}"/>
              </a:ext>
            </a:extLst>
          </p:cNvPr>
          <p:cNvSpPr>
            <a:spLocks noGrp="1"/>
          </p:cNvSpPr>
          <p:nvPr>
            <p:ph type="title"/>
          </p:nvPr>
        </p:nvSpPr>
        <p:spPr/>
        <p:txBody>
          <a:bodyPr/>
          <a:lstStyle/>
          <a:p>
            <a:r>
              <a:rPr lang="fr-FR" dirty="0"/>
              <a:t>Meilleur outil?</a:t>
            </a:r>
          </a:p>
        </p:txBody>
      </p:sp>
      <p:sp>
        <p:nvSpPr>
          <p:cNvPr id="3" name="Espace réservé du contenu 2">
            <a:extLst>
              <a:ext uri="{FF2B5EF4-FFF2-40B4-BE49-F238E27FC236}">
                <a16:creationId xmlns:a16="http://schemas.microsoft.com/office/drawing/2014/main" id="{471A6022-0A26-60FC-F6DB-D53D1E32DCD5}"/>
              </a:ext>
            </a:extLst>
          </p:cNvPr>
          <p:cNvSpPr>
            <a:spLocks noGrp="1"/>
          </p:cNvSpPr>
          <p:nvPr>
            <p:ph idx="1"/>
          </p:nvPr>
        </p:nvSpPr>
        <p:spPr>
          <a:xfrm>
            <a:off x="1097280" y="1737360"/>
            <a:ext cx="10058400" cy="4834037"/>
          </a:xfrm>
        </p:spPr>
        <p:txBody>
          <a:bodyPr>
            <a:noAutofit/>
          </a:bodyPr>
          <a:lstStyle/>
          <a:p>
            <a:r>
              <a:rPr lang="fr-FR" sz="1800" b="1" i="1" dirty="0" err="1">
                <a:solidFill>
                  <a:srgbClr val="444444"/>
                </a:solidFill>
                <a:effectLst/>
                <a:latin typeface="-apple-system"/>
              </a:rPr>
              <a:t>Practitest</a:t>
            </a:r>
            <a:r>
              <a:rPr lang="fr-FR" sz="1800" b="0" i="1" dirty="0">
                <a:solidFill>
                  <a:srgbClr val="444444"/>
                </a:solidFill>
                <a:effectLst/>
                <a:latin typeface="-apple-system"/>
              </a:rPr>
              <a:t> est le meilleur outil pour notre compagne. c’est un service basé sur le cloud. L’utilisateur est en mesure de :</a:t>
            </a:r>
          </a:p>
          <a:p>
            <a:r>
              <a:rPr lang="fr-FR" sz="1800" b="0" i="1" dirty="0">
                <a:solidFill>
                  <a:srgbClr val="444444"/>
                </a:solidFill>
                <a:effectLst/>
                <a:latin typeface="-apple-system"/>
              </a:rPr>
              <a:t>je crée des projets</a:t>
            </a:r>
          </a:p>
          <a:p>
            <a:r>
              <a:rPr lang="fr-FR" sz="1800" b="0" i="1" dirty="0">
                <a:solidFill>
                  <a:srgbClr val="444444"/>
                </a:solidFill>
                <a:effectLst/>
                <a:latin typeface="-apple-system"/>
              </a:rPr>
              <a:t>créer une bibliothèque de tests</a:t>
            </a:r>
          </a:p>
          <a:p>
            <a:r>
              <a:rPr lang="fr-FR" sz="1800" b="0" i="1" dirty="0">
                <a:solidFill>
                  <a:srgbClr val="444444"/>
                </a:solidFill>
                <a:effectLst/>
                <a:latin typeface="-apple-system"/>
              </a:rPr>
              <a:t>décrire différents types de cas de test</a:t>
            </a:r>
          </a:p>
          <a:p>
            <a:r>
              <a:rPr lang="fr-FR" sz="1800" b="0" i="1" dirty="0">
                <a:solidFill>
                  <a:srgbClr val="444444"/>
                </a:solidFill>
                <a:effectLst/>
                <a:latin typeface="-apple-system"/>
              </a:rPr>
              <a:t>scénarios de test d’écriture</a:t>
            </a:r>
          </a:p>
          <a:p>
            <a:r>
              <a:rPr lang="fr-FR" sz="1800" b="0" i="1" dirty="0">
                <a:solidFill>
                  <a:srgbClr val="444444"/>
                </a:solidFill>
                <a:effectLst/>
                <a:latin typeface="-apple-system"/>
              </a:rPr>
              <a:t>Support, support user stories avec ce service</a:t>
            </a:r>
          </a:p>
          <a:p>
            <a:r>
              <a:rPr lang="fr-FR" sz="1800" b="0" i="1" dirty="0">
                <a:solidFill>
                  <a:srgbClr val="444444"/>
                </a:solidFill>
                <a:effectLst/>
                <a:latin typeface="-apple-system"/>
              </a:rPr>
              <a:t>décrire et télécharger les exigences pour le produit en cours de développement</a:t>
            </a:r>
          </a:p>
          <a:p>
            <a:r>
              <a:rPr lang="fr-FR" sz="1800" b="0" i="1" dirty="0">
                <a:solidFill>
                  <a:srgbClr val="444444"/>
                </a:solidFill>
                <a:effectLst/>
                <a:latin typeface="-apple-system"/>
              </a:rPr>
              <a:t>créer une suite de tests, l’affecter à un testeur et marquer les dates de test exactes</a:t>
            </a:r>
          </a:p>
          <a:p>
            <a:r>
              <a:rPr lang="fr-FR" sz="1800" b="0" i="1" dirty="0">
                <a:solidFill>
                  <a:srgbClr val="444444"/>
                </a:solidFill>
                <a:effectLst/>
                <a:latin typeface="-apple-system"/>
              </a:rPr>
              <a:t>utiliser les mérites de l’API</a:t>
            </a:r>
          </a:p>
          <a:p>
            <a:r>
              <a:rPr lang="fr-FR" sz="1800" b="0" i="1" dirty="0">
                <a:solidFill>
                  <a:srgbClr val="444444"/>
                </a:solidFill>
                <a:effectLst/>
                <a:latin typeface="-apple-system"/>
              </a:rPr>
              <a:t>signaler un défaut, une amélioration ou une tâche</a:t>
            </a:r>
          </a:p>
          <a:p>
            <a:endParaRPr lang="fr-FR" sz="1800" b="0" i="1" dirty="0">
              <a:solidFill>
                <a:srgbClr val="444444"/>
              </a:solidFill>
              <a:effectLst/>
              <a:latin typeface="-apple-system"/>
            </a:endParaRPr>
          </a:p>
        </p:txBody>
      </p:sp>
    </p:spTree>
    <p:extLst>
      <p:ext uri="{BB962C8B-B14F-4D97-AF65-F5344CB8AC3E}">
        <p14:creationId xmlns:p14="http://schemas.microsoft.com/office/powerpoint/2010/main" val="186838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AFEE3BC-D501-16F2-D5E4-3B5F2E4F7AA8}"/>
              </a:ext>
            </a:extLst>
          </p:cNvPr>
          <p:cNvSpPr>
            <a:spLocks noGrp="1"/>
          </p:cNvSpPr>
          <p:nvPr>
            <p:ph idx="1"/>
          </p:nvPr>
        </p:nvSpPr>
        <p:spPr>
          <a:xfrm>
            <a:off x="1174018" y="640908"/>
            <a:ext cx="10058400" cy="5494078"/>
          </a:xfrm>
        </p:spPr>
        <p:txBody>
          <a:bodyPr>
            <a:normAutofit/>
          </a:bodyPr>
          <a:lstStyle/>
          <a:p>
            <a:r>
              <a:rPr lang="fr-FR" sz="2000" b="0" i="1" dirty="0" err="1">
                <a:solidFill>
                  <a:srgbClr val="444444"/>
                </a:solidFill>
                <a:effectLst/>
                <a:latin typeface="-apple-system"/>
              </a:rPr>
              <a:t>PractiTest</a:t>
            </a:r>
            <a:r>
              <a:rPr lang="fr-FR" sz="2000" b="0" i="0" dirty="0">
                <a:solidFill>
                  <a:srgbClr val="444444"/>
                </a:solidFill>
                <a:effectLst/>
                <a:latin typeface="-apple-system"/>
              </a:rPr>
              <a:t> s’intègre à certains des mêmes systèmes tels que </a:t>
            </a:r>
            <a:r>
              <a:rPr lang="fr-FR" sz="2000" b="0" i="1" dirty="0">
                <a:solidFill>
                  <a:srgbClr val="444444"/>
                </a:solidFill>
                <a:effectLst/>
                <a:latin typeface="-apple-system"/>
              </a:rPr>
              <a:t>JIRA, Tracker</a:t>
            </a:r>
            <a:r>
              <a:rPr lang="fr-FR" sz="2000" b="0" i="0" dirty="0">
                <a:solidFill>
                  <a:srgbClr val="444444"/>
                </a:solidFill>
                <a:effectLst/>
                <a:latin typeface="-apple-system"/>
              </a:rPr>
              <a:t>, </a:t>
            </a:r>
            <a:r>
              <a:rPr lang="fr-FR" sz="2000" b="0" i="1" dirty="0">
                <a:solidFill>
                  <a:srgbClr val="444444"/>
                </a:solidFill>
                <a:effectLst/>
                <a:latin typeface="-apple-system"/>
              </a:rPr>
              <a:t>Redmine</a:t>
            </a:r>
            <a:r>
              <a:rPr lang="fr-FR" sz="2000" b="0" i="0" dirty="0">
                <a:solidFill>
                  <a:srgbClr val="444444"/>
                </a:solidFill>
                <a:effectLst/>
                <a:latin typeface="-apple-system"/>
              </a:rPr>
              <a:t> et autres.</a:t>
            </a:r>
          </a:p>
          <a:p>
            <a:r>
              <a:rPr lang="fr-FR" sz="2000" b="0" i="0" dirty="0">
                <a:solidFill>
                  <a:srgbClr val="444444"/>
                </a:solidFill>
                <a:effectLst/>
                <a:latin typeface="-apple-system"/>
              </a:rPr>
              <a:t> Si vous avez des tests atomisés fonctionnant avec </a:t>
            </a:r>
            <a:r>
              <a:rPr lang="fr-FR" sz="2000" b="0" i="1" dirty="0" err="1">
                <a:solidFill>
                  <a:srgbClr val="444444"/>
                </a:solidFill>
                <a:effectLst/>
                <a:latin typeface="-apple-system"/>
              </a:rPr>
              <a:t>Selenium</a:t>
            </a:r>
            <a:r>
              <a:rPr lang="fr-FR" sz="2000" b="0" i="0" dirty="0">
                <a:solidFill>
                  <a:srgbClr val="444444"/>
                </a:solidFill>
                <a:effectLst/>
                <a:latin typeface="-apple-system"/>
              </a:rPr>
              <a:t> </a:t>
            </a:r>
            <a:r>
              <a:rPr lang="fr-FR" sz="2000" b="0" i="1" dirty="0">
                <a:solidFill>
                  <a:srgbClr val="444444"/>
                </a:solidFill>
                <a:effectLst/>
                <a:latin typeface="-apple-system"/>
              </a:rPr>
              <a:t>ou Jenkins</a:t>
            </a:r>
            <a:r>
              <a:rPr lang="fr-FR" sz="2000" b="0" i="0" dirty="0">
                <a:solidFill>
                  <a:srgbClr val="444444"/>
                </a:solidFill>
                <a:effectLst/>
                <a:latin typeface="-apple-system"/>
              </a:rPr>
              <a:t>, cet outil de gestion des tests est également capable de fonctionner avec eux à l’aide de </a:t>
            </a:r>
            <a:r>
              <a:rPr lang="fr-FR" sz="2000" b="0" i="1" dirty="0">
                <a:solidFill>
                  <a:srgbClr val="444444"/>
                </a:solidFill>
                <a:effectLst/>
                <a:latin typeface="-apple-system"/>
              </a:rPr>
              <a:t>l’API</a:t>
            </a:r>
          </a:p>
          <a:p>
            <a:r>
              <a:rPr lang="en-US" sz="2000" dirty="0"/>
              <a:t>Pricing Details: $35.00/month/user, Free Trial 14 days</a:t>
            </a:r>
          </a:p>
          <a:p>
            <a:r>
              <a:rPr lang="en-US" dirty="0"/>
              <a:t>Deployment: SaaS, iPhone, iPad, Android, Windows, Mac, Linux</a:t>
            </a:r>
          </a:p>
          <a:p>
            <a:r>
              <a:rPr lang="en-US" dirty="0"/>
              <a:t>Vendor Details: Company Name H.S PractiTest, Founded2008, Country Israel</a:t>
            </a:r>
          </a:p>
          <a:p>
            <a:r>
              <a:rPr lang="en-US" dirty="0"/>
              <a:t>Website </a:t>
            </a:r>
            <a:r>
              <a:rPr lang="en-US" dirty="0">
                <a:hlinkClick r:id="rId2"/>
              </a:rPr>
              <a:t>www.practitest.com</a:t>
            </a:r>
            <a:endParaRPr lang="en-US" dirty="0"/>
          </a:p>
          <a:p>
            <a:endParaRPr lang="en-US" dirty="0"/>
          </a:p>
          <a:p>
            <a:endParaRPr lang="fr-FR" dirty="0"/>
          </a:p>
        </p:txBody>
      </p:sp>
    </p:spTree>
    <p:extLst>
      <p:ext uri="{BB962C8B-B14F-4D97-AF65-F5344CB8AC3E}">
        <p14:creationId xmlns:p14="http://schemas.microsoft.com/office/powerpoint/2010/main" val="47519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cteur droit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fr-FR" sz="9600" dirty="0">
                <a:solidFill>
                  <a:srgbClr val="FFFFFF"/>
                </a:solidFill>
                <a:latin typeface="+mj-lt"/>
              </a:rPr>
              <a:t>Merci</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fr-FR" dirty="0"/>
              <a:t>Résumé</a:t>
            </a:r>
          </a:p>
        </p:txBody>
      </p:sp>
      <p:sp>
        <p:nvSpPr>
          <p:cNvPr id="8" name="Espace réservé du contenu 7">
            <a:extLst>
              <a:ext uri="{FF2B5EF4-FFF2-40B4-BE49-F238E27FC236}">
                <a16:creationId xmlns:a16="http://schemas.microsoft.com/office/drawing/2014/main" id="{411E9392-71EA-4293-909F-1FE7DD38E31D}"/>
              </a:ext>
            </a:extLst>
          </p:cNvPr>
          <p:cNvSpPr>
            <a:spLocks noGrp="1"/>
          </p:cNvSpPr>
          <p:nvPr>
            <p:ph idx="1"/>
          </p:nvPr>
        </p:nvSpPr>
        <p:spPr/>
        <p:txBody>
          <a:bodyPr rtlCol="0"/>
          <a:lstStyle/>
          <a:p>
            <a:pPr rtl="0"/>
            <a:r>
              <a:rPr lang="fr-FR" dirty="0"/>
              <a:t>Introduction sur les outils de gestion de test </a:t>
            </a:r>
          </a:p>
          <a:p>
            <a:pPr rtl="0"/>
            <a:r>
              <a:rPr lang="fr-FR" dirty="0"/>
              <a:t>Les meilleurs outils </a:t>
            </a:r>
          </a:p>
          <a:p>
            <a:pPr rtl="0"/>
            <a:r>
              <a:rPr lang="fr-FR" dirty="0"/>
              <a:t>Avantages et inconvénients de chaque outil</a:t>
            </a:r>
          </a:p>
          <a:p>
            <a:pPr rtl="0"/>
            <a:r>
              <a:rPr lang="fr-FR" dirty="0"/>
              <a:t>Site Talan académie</a:t>
            </a:r>
          </a:p>
          <a:p>
            <a:pPr rtl="0"/>
            <a:r>
              <a:rPr lang="fr-FR" dirty="0"/>
              <a:t>Pourquoi </a:t>
            </a:r>
            <a:r>
              <a:rPr lang="fr-FR" dirty="0" err="1"/>
              <a:t>Xray</a:t>
            </a:r>
            <a:r>
              <a:rPr lang="fr-FR" dirty="0"/>
              <a:t> pour la gestion de test du site Talan Académie</a:t>
            </a:r>
          </a:p>
        </p:txBody>
      </p:sp>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400" dirty="0"/>
              <a:t>Introduction sur les outils de gestion de test </a:t>
            </a:r>
          </a:p>
        </p:txBody>
      </p:sp>
      <p:sp>
        <p:nvSpPr>
          <p:cNvPr id="3" name="Espace réservé du contenu 2">
            <a:extLst>
              <a:ext uri="{FF2B5EF4-FFF2-40B4-BE49-F238E27FC236}">
                <a16:creationId xmlns:a16="http://schemas.microsoft.com/office/drawing/2014/main" id="{9499B6E5-4DA8-8FFE-02D7-D74AB991B071}"/>
              </a:ext>
            </a:extLst>
          </p:cNvPr>
          <p:cNvSpPr>
            <a:spLocks noGrp="1"/>
          </p:cNvSpPr>
          <p:nvPr>
            <p:ph idx="1"/>
          </p:nvPr>
        </p:nvSpPr>
        <p:spPr>
          <a:xfrm>
            <a:off x="1216548" y="2108201"/>
            <a:ext cx="10058400" cy="4250069"/>
          </a:xfrm>
        </p:spPr>
        <p:txBody>
          <a:bodyPr>
            <a:normAutofit/>
          </a:bodyPr>
          <a:lstStyle/>
          <a:p>
            <a:r>
              <a:rPr lang="fr-FR" b="0" i="0" dirty="0">
                <a:solidFill>
                  <a:srgbClr val="505A76"/>
                </a:solidFill>
                <a:effectLst/>
                <a:latin typeface="Roboto" panose="020B0604020202020204" pitchFamily="2" charset="0"/>
              </a:rPr>
              <a:t>La gestion des tests est le processus qui consiste à prendre les exigences de son projet, à élaborer un plan de test, à écrire les tests, à planifier les activités de test et à analyser les résultats. </a:t>
            </a:r>
          </a:p>
          <a:p>
            <a:r>
              <a:rPr lang="fr-FR" b="0" i="0" dirty="0">
                <a:solidFill>
                  <a:srgbClr val="505A76"/>
                </a:solidFill>
                <a:effectLst/>
                <a:latin typeface="Roboto" panose="02000000000000000000" pitchFamily="2" charset="0"/>
              </a:rPr>
              <a:t>Les projets logiciels devenant de plus en plus complexes et imbriqués, et le nombre de plateformes et d’appareils différents devant être testés, il est plus important que jamais de disposer d’un processus solide pour gérer ses activités de test et s’assurer que les ressources de test limitées sont concentrées sur les domaines les plus risqués et les plus importants.</a:t>
            </a:r>
          </a:p>
          <a:p>
            <a:r>
              <a:rPr lang="fr-FR" b="0" i="0" dirty="0">
                <a:solidFill>
                  <a:srgbClr val="505A76"/>
                </a:solidFill>
                <a:effectLst/>
                <a:latin typeface="Roboto" panose="02000000000000000000" pitchFamily="2" charset="0"/>
              </a:rPr>
              <a:t> Un logiciel de gestion des tests aide à gérer ce processus, mais pour qu’il soit le plus utile possible, il doit bien s’intégrer à notre infrastructure de développement de produits et prendre en charge la méthodologie de développement de logiciels choisie.</a:t>
            </a:r>
            <a:endParaRPr lang="fr-FR" dirty="0"/>
          </a:p>
        </p:txBody>
      </p:sp>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cteur droit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fr-FR" dirty="0"/>
          </a:p>
        </p:txBody>
      </p:sp>
      <p:sp>
        <p:nvSpPr>
          <p:cNvPr id="6" name="Titre 5">
            <a:extLst>
              <a:ext uri="{FF2B5EF4-FFF2-40B4-BE49-F238E27FC236}">
                <a16:creationId xmlns:a16="http://schemas.microsoft.com/office/drawing/2014/main" id="{8146B020-2B12-4533-AB98-A078339B314A}"/>
              </a:ext>
            </a:extLst>
          </p:cNvPr>
          <p:cNvSpPr>
            <a:spLocks noGrp="1"/>
          </p:cNvSpPr>
          <p:nvPr>
            <p:ph type="title"/>
          </p:nvPr>
        </p:nvSpPr>
        <p:spPr>
          <a:xfrm>
            <a:off x="477077" y="414667"/>
            <a:ext cx="10963555" cy="1413813"/>
          </a:xfrm>
        </p:spPr>
        <p:txBody>
          <a:bodyPr vert="horz" lIns="91440" tIns="45720" rIns="91440" bIns="45720" rtlCol="0" anchor="b">
            <a:normAutofit/>
          </a:bodyPr>
          <a:lstStyle/>
          <a:p>
            <a:pPr algn="l"/>
            <a:r>
              <a:rPr lang="fr-FR" sz="3600" b="1" i="0" dirty="0">
                <a:solidFill>
                  <a:srgbClr val="2F343B"/>
                </a:solidFill>
                <a:effectLst/>
                <a:latin typeface="Open Sans" panose="020B0604020202020204" pitchFamily="34" charset="0"/>
              </a:rPr>
              <a:t>Comment choisir un outil de gestion de tests logiciels ?</a:t>
            </a:r>
          </a:p>
        </p:txBody>
      </p:sp>
      <p:cxnSp>
        <p:nvCxnSpPr>
          <p:cNvPr id="31" name="Connecteur droit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3D22D53-586E-4F80-B549-03B4A942D854}"/>
              </a:ext>
            </a:extLst>
          </p:cNvPr>
          <p:cNvSpPr>
            <a:spLocks noGrp="1"/>
          </p:cNvSpPr>
          <p:nvPr>
            <p:ph idx="1"/>
          </p:nvPr>
        </p:nvSpPr>
        <p:spPr>
          <a:xfrm>
            <a:off x="477077" y="2706173"/>
            <a:ext cx="11325381" cy="3311766"/>
          </a:xfrm>
        </p:spPr>
        <p:txBody>
          <a:bodyPr vert="horz" lIns="0" tIns="45720" rIns="0" bIns="45720" rtlCol="0">
            <a:normAutofit fontScale="62500" lnSpcReduction="20000"/>
          </a:bodyPr>
          <a:lstStyle/>
          <a:p>
            <a:pPr algn="l"/>
            <a:r>
              <a:rPr lang="fr-FR" b="0" i="0" dirty="0">
                <a:solidFill>
                  <a:srgbClr val="40454A"/>
                </a:solidFill>
                <a:effectLst/>
                <a:latin typeface="Georgia" panose="02040502050405020303" pitchFamily="18" charset="0"/>
              </a:rPr>
              <a:t>Il faut savoir qu’un outil de test fonctionnel se doit d’être performant pour répondre aux attentes de l’utilisateur. Après viennent les critères de bases tels que :</a:t>
            </a:r>
          </a:p>
          <a:p>
            <a:pPr algn="l"/>
            <a:r>
              <a:rPr lang="fr-FR" b="1" i="0" dirty="0">
                <a:solidFill>
                  <a:srgbClr val="40454A"/>
                </a:solidFill>
                <a:effectLst/>
                <a:latin typeface="Georgia" panose="02040502050405020303" pitchFamily="18" charset="0"/>
              </a:rPr>
              <a:t>La capacité de support</a:t>
            </a:r>
            <a:r>
              <a:rPr lang="fr-FR" b="0" i="0" dirty="0">
                <a:solidFill>
                  <a:srgbClr val="40454A"/>
                </a:solidFill>
                <a:effectLst/>
                <a:latin typeface="Georgia" panose="02040502050405020303" pitchFamily="18" charset="0"/>
              </a:rPr>
              <a:t> : Il faut s’assurer que l’outil choisi soit capable de supporter de nombreuses technologies afin d’élargir son utilisation future.</a:t>
            </a:r>
          </a:p>
          <a:p>
            <a:pPr algn="l"/>
            <a:r>
              <a:rPr lang="fr-FR" b="1" i="0" dirty="0">
                <a:solidFill>
                  <a:srgbClr val="40454A"/>
                </a:solidFill>
                <a:effectLst/>
                <a:latin typeface="Georgia" panose="02040502050405020303" pitchFamily="18" charset="0"/>
              </a:rPr>
              <a:t>Le nombre de tests</a:t>
            </a:r>
            <a:r>
              <a:rPr lang="fr-FR" b="0" i="0" dirty="0">
                <a:solidFill>
                  <a:srgbClr val="40454A"/>
                </a:solidFill>
                <a:effectLst/>
                <a:latin typeface="Georgia" panose="02040502050405020303" pitchFamily="18" charset="0"/>
              </a:rPr>
              <a:t> : La performance de l’outil choisi dépend du nombre de tests effectués avant son lancement officiel.</a:t>
            </a:r>
          </a:p>
          <a:p>
            <a:pPr algn="l"/>
            <a:r>
              <a:rPr lang="fr-FR" b="1" i="0" dirty="0">
                <a:solidFill>
                  <a:srgbClr val="40454A"/>
                </a:solidFill>
                <a:effectLst/>
                <a:latin typeface="Georgia" panose="02040502050405020303" pitchFamily="18" charset="0"/>
              </a:rPr>
              <a:t>Le temps d’exécution</a:t>
            </a:r>
            <a:r>
              <a:rPr lang="fr-FR" b="0" i="0" dirty="0">
                <a:solidFill>
                  <a:srgbClr val="40454A"/>
                </a:solidFill>
                <a:effectLst/>
                <a:latin typeface="Georgia" panose="02040502050405020303" pitchFamily="18" charset="0"/>
              </a:rPr>
              <a:t> : L’outil doit exécuter les tests le plus rapidement possible. Il faut vérifier la rapidité de ce dernier avant de choisir. Il ne faut pas que le projet soit négativement impacté.</a:t>
            </a:r>
          </a:p>
          <a:p>
            <a:pPr algn="l"/>
            <a:r>
              <a:rPr lang="fr-FR" b="1" i="0" dirty="0">
                <a:solidFill>
                  <a:srgbClr val="40454A"/>
                </a:solidFill>
                <a:effectLst/>
                <a:latin typeface="Georgia" panose="02040502050405020303" pitchFamily="18" charset="0"/>
              </a:rPr>
              <a:t>Le prix du logiciel</a:t>
            </a:r>
            <a:r>
              <a:rPr lang="fr-FR" b="0" i="0" dirty="0">
                <a:solidFill>
                  <a:srgbClr val="40454A"/>
                </a:solidFill>
                <a:effectLst/>
                <a:latin typeface="Georgia" panose="02040502050405020303" pitchFamily="18" charset="0"/>
              </a:rPr>
              <a:t> : Le prix de ces outils dépend principalement des modules intégrés. L’idéal est d’en choisir un qui regroupe l’ensemble des tests que vous avez besoins sans qui ne coûte trop cher.</a:t>
            </a:r>
          </a:p>
          <a:p>
            <a:pPr algn="l"/>
            <a:r>
              <a:rPr lang="fr-FR" b="0" i="0" dirty="0">
                <a:solidFill>
                  <a:srgbClr val="40454A"/>
                </a:solidFill>
                <a:effectLst/>
                <a:latin typeface="Georgia" panose="02040502050405020303" pitchFamily="18" charset="0"/>
              </a:rPr>
              <a:t>Il faut savoir qu’un outil de gestion de tests logiciels est primordial lorsqu’on déploie une application ou un logiciel avec une certaine complexité. Cependant, il faut s’assurer de choisir le bon outil qui répond à nos besoins et qui prend en charge rapidement les tests demandés dans le type de logiciel convenu.</a:t>
            </a:r>
          </a:p>
        </p:txBody>
      </p:sp>
    </p:spTree>
    <p:extLst>
      <p:ext uri="{BB962C8B-B14F-4D97-AF65-F5344CB8AC3E}">
        <p14:creationId xmlns:p14="http://schemas.microsoft.com/office/powerpoint/2010/main" val="89322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5E388D-0F85-4EDA-A59C-C4E14987CC6C}"/>
              </a:ext>
            </a:extLst>
          </p:cNvPr>
          <p:cNvSpPr>
            <a:spLocks noGrp="1"/>
          </p:cNvSpPr>
          <p:nvPr>
            <p:ph type="title"/>
          </p:nvPr>
        </p:nvSpPr>
        <p:spPr>
          <a:xfrm>
            <a:off x="1097280" y="233438"/>
            <a:ext cx="10058400" cy="1450757"/>
          </a:xfrm>
        </p:spPr>
        <p:txBody>
          <a:bodyPr rtlCol="0">
            <a:normAutofit/>
          </a:bodyPr>
          <a:lstStyle/>
          <a:p>
            <a:r>
              <a:rPr lang="fr-FR" sz="3600" b="0" i="0" dirty="0">
                <a:solidFill>
                  <a:srgbClr val="4CADC9"/>
                </a:solidFill>
                <a:effectLst/>
                <a:latin typeface="Open Sans" panose="020B0606030504020204" pitchFamily="34" charset="0"/>
              </a:rPr>
              <a:t>Pourquoi utiliser un logiciel de gestion des tests: avantages et inconvénients</a:t>
            </a:r>
            <a:endParaRPr lang="fr-FR" sz="3600" dirty="0"/>
          </a:p>
        </p:txBody>
      </p:sp>
      <p:graphicFrame>
        <p:nvGraphicFramePr>
          <p:cNvPr id="11" name="Espace réservé du contenu 10">
            <a:extLst>
              <a:ext uri="{FF2B5EF4-FFF2-40B4-BE49-F238E27FC236}">
                <a16:creationId xmlns:a16="http://schemas.microsoft.com/office/drawing/2014/main" id="{CD6565CB-45A4-465A-A747-D83A67D20561}"/>
              </a:ext>
            </a:extLst>
          </p:cNvPr>
          <p:cNvGraphicFramePr>
            <a:graphicFrameLocks noGrp="1"/>
          </p:cNvGraphicFramePr>
          <p:nvPr>
            <p:ph idx="1"/>
            <p:extLst>
              <p:ext uri="{D42A27DB-BD31-4B8C-83A1-F6EECF244321}">
                <p14:modId xmlns:p14="http://schemas.microsoft.com/office/powerpoint/2010/main" val="136563250"/>
              </p:ext>
            </p:extLst>
          </p:nvPr>
        </p:nvGraphicFramePr>
        <p:xfrm>
          <a:off x="1216024" y="1737361"/>
          <a:ext cx="9076292" cy="4788136"/>
        </p:xfrm>
        <a:graphic>
          <a:graphicData uri="http://schemas.openxmlformats.org/drawingml/2006/table">
            <a:tbl>
              <a:tblPr firstRow="1" bandRow="1">
                <a:tableStyleId>{5C22544A-7EE6-4342-B048-85BDC9FD1C3A}</a:tableStyleId>
              </a:tblPr>
              <a:tblGrid>
                <a:gridCol w="4538146">
                  <a:extLst>
                    <a:ext uri="{9D8B030D-6E8A-4147-A177-3AD203B41FA5}">
                      <a16:colId xmlns:a16="http://schemas.microsoft.com/office/drawing/2014/main" val="2527041651"/>
                    </a:ext>
                  </a:extLst>
                </a:gridCol>
                <a:gridCol w="4538146">
                  <a:extLst>
                    <a:ext uri="{9D8B030D-6E8A-4147-A177-3AD203B41FA5}">
                      <a16:colId xmlns:a16="http://schemas.microsoft.com/office/drawing/2014/main" val="2564999608"/>
                    </a:ext>
                  </a:extLst>
                </a:gridCol>
              </a:tblGrid>
              <a:tr h="569904">
                <a:tc>
                  <a:txBody>
                    <a:bodyPr/>
                    <a:lstStyle/>
                    <a:p>
                      <a:pPr algn="ctr" rtl="0"/>
                      <a:r>
                        <a:rPr lang="fr-FR" sz="2000" b="1" noProof="0" dirty="0">
                          <a:solidFill>
                            <a:schemeClr val="tx1"/>
                          </a:solidFill>
                        </a:rPr>
                        <a:t>Avantages</a:t>
                      </a:r>
                    </a:p>
                  </a:txBody>
                  <a:tcPr marL="108757" marR="108757" marT="54378" marB="54378" anchor="ctr">
                    <a:solidFill>
                      <a:schemeClr val="accent1">
                        <a:lumMod val="20000"/>
                        <a:lumOff val="80000"/>
                      </a:schemeClr>
                    </a:solidFill>
                  </a:tcPr>
                </a:tc>
                <a:tc>
                  <a:txBody>
                    <a:bodyPr/>
                    <a:lstStyle/>
                    <a:p>
                      <a:pPr algn="ctr" rtl="0"/>
                      <a:r>
                        <a:rPr lang="fr-FR" sz="2000" b="1" noProof="0" dirty="0"/>
                        <a:t>Inconvénients</a:t>
                      </a:r>
                    </a:p>
                  </a:txBody>
                  <a:tcPr marL="108757" marR="108757" marT="54378" marB="54378" anchor="ctr">
                    <a:solidFill>
                      <a:schemeClr val="accent2"/>
                    </a:solidFill>
                  </a:tcPr>
                </a:tc>
                <a:extLst>
                  <a:ext uri="{0D108BD9-81ED-4DB2-BD59-A6C34878D82A}">
                    <a16:rowId xmlns:a16="http://schemas.microsoft.com/office/drawing/2014/main" val="3367982286"/>
                  </a:ext>
                </a:extLst>
              </a:tr>
              <a:tr h="4218232">
                <a:tc>
                  <a:txBody>
                    <a:bodyPr/>
                    <a:lstStyle/>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Suivre le nombre de tests planifiés</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Planifiez les tests à exécuter manuellement ou automatiquement.</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Suivez le calendrier et le budget des tests.</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Collaboration et communication entre plusieurs équipes de projet.</a:t>
                      </a:r>
                    </a:p>
                  </a:txBody>
                  <a:tcPr anchor="ctr">
                    <a:solidFill>
                      <a:schemeClr val="bg1">
                        <a:lumMod val="95000"/>
                      </a:schemeClr>
                    </a:solidFill>
                  </a:tcPr>
                </a:tc>
                <a:tc>
                  <a:txBody>
                    <a:bodyPr/>
                    <a:lstStyle/>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Hébergement des données : pas nécessairement stockées dans le pays (serveur à l'étranger)</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Installation &amp; Maintenance : il est préférable de faire appel à un intégrateur informatique</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Support technique : il est préférable de former les employés lorsqu'on change de progiciel</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Sécurité &amp; Confidentialité : vous devez faire confiance à l'éditeur de la solution</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Prix : multiplier les logiciels sur abonnement peut être couteux pour l'entreprise</a:t>
                      </a:r>
                    </a:p>
                  </a:txBody>
                  <a:tcPr anchor="ctr">
                    <a:solidFill>
                      <a:schemeClr val="bg1">
                        <a:lumMod val="95000"/>
                      </a:schemeClr>
                    </a:solidFill>
                  </a:tcPr>
                </a:tc>
                <a:extLst>
                  <a:ext uri="{0D108BD9-81ED-4DB2-BD59-A6C34878D82A}">
                    <a16:rowId xmlns:a16="http://schemas.microsoft.com/office/drawing/2014/main" val="691854204"/>
                  </a:ext>
                </a:extLst>
              </a:tr>
            </a:tbl>
          </a:graphicData>
        </a:graphic>
      </p:graphicFrame>
    </p:spTree>
    <p:extLst>
      <p:ext uri="{BB962C8B-B14F-4D97-AF65-F5344CB8AC3E}">
        <p14:creationId xmlns:p14="http://schemas.microsoft.com/office/powerpoint/2010/main" val="129337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fr-FR" sz="3600" dirty="0"/>
              <a:t>TOP 4  des outils de gestion des tests </a:t>
            </a:r>
          </a:p>
        </p:txBody>
      </p:sp>
      <p:pic>
        <p:nvPicPr>
          <p:cNvPr id="13" name="Espace réservé du contenu 5">
            <a:extLst>
              <a:ext uri="{FF2B5EF4-FFF2-40B4-BE49-F238E27FC236}">
                <a16:creationId xmlns:a16="http://schemas.microsoft.com/office/drawing/2014/main" id="{06A9E7F0-4213-2E7A-667B-BE8558E25142}"/>
              </a:ext>
            </a:extLst>
          </p:cNvPr>
          <p:cNvPicPr>
            <a:picLocks noChangeAspect="1"/>
          </p:cNvPicPr>
          <p:nvPr/>
        </p:nvPicPr>
        <p:blipFill>
          <a:blip r:embed="rId3"/>
          <a:stretch>
            <a:fillRect/>
          </a:stretch>
        </p:blipFill>
        <p:spPr>
          <a:xfrm>
            <a:off x="5506429" y="884554"/>
            <a:ext cx="2042688" cy="913835"/>
          </a:xfrm>
          <a:prstGeom prst="rect">
            <a:avLst/>
          </a:prstGeom>
        </p:spPr>
      </p:pic>
      <p:pic>
        <p:nvPicPr>
          <p:cNvPr id="15" name="Image 14">
            <a:extLst>
              <a:ext uri="{FF2B5EF4-FFF2-40B4-BE49-F238E27FC236}">
                <a16:creationId xmlns:a16="http://schemas.microsoft.com/office/drawing/2014/main" id="{0448AFD3-52C3-428F-00D1-83AED1726ED5}"/>
              </a:ext>
            </a:extLst>
          </p:cNvPr>
          <p:cNvPicPr>
            <a:picLocks noChangeAspect="1"/>
          </p:cNvPicPr>
          <p:nvPr/>
        </p:nvPicPr>
        <p:blipFill>
          <a:blip r:embed="rId4"/>
          <a:stretch>
            <a:fillRect/>
          </a:stretch>
        </p:blipFill>
        <p:spPr>
          <a:xfrm>
            <a:off x="5321970" y="1927193"/>
            <a:ext cx="2703938" cy="854546"/>
          </a:xfrm>
          <a:prstGeom prst="rect">
            <a:avLst/>
          </a:prstGeom>
        </p:spPr>
      </p:pic>
      <p:pic>
        <p:nvPicPr>
          <p:cNvPr id="16" name="Image 15">
            <a:extLst>
              <a:ext uri="{FF2B5EF4-FFF2-40B4-BE49-F238E27FC236}">
                <a16:creationId xmlns:a16="http://schemas.microsoft.com/office/drawing/2014/main" id="{87BFE5A5-AF39-FE89-06AA-69F8893EBE36}"/>
              </a:ext>
            </a:extLst>
          </p:cNvPr>
          <p:cNvPicPr>
            <a:picLocks noChangeAspect="1"/>
          </p:cNvPicPr>
          <p:nvPr/>
        </p:nvPicPr>
        <p:blipFill>
          <a:blip r:embed="rId5"/>
          <a:stretch>
            <a:fillRect/>
          </a:stretch>
        </p:blipFill>
        <p:spPr>
          <a:xfrm>
            <a:off x="9615994" y="783197"/>
            <a:ext cx="1620085" cy="1571269"/>
          </a:xfrm>
          <a:prstGeom prst="rect">
            <a:avLst/>
          </a:prstGeom>
        </p:spPr>
      </p:pic>
      <p:pic>
        <p:nvPicPr>
          <p:cNvPr id="3" name="Image 2">
            <a:extLst>
              <a:ext uri="{FF2B5EF4-FFF2-40B4-BE49-F238E27FC236}">
                <a16:creationId xmlns:a16="http://schemas.microsoft.com/office/drawing/2014/main" id="{11487D90-F698-C2F8-FE06-A7031824334C}"/>
              </a:ext>
            </a:extLst>
          </p:cNvPr>
          <p:cNvPicPr>
            <a:picLocks noChangeAspect="1"/>
          </p:cNvPicPr>
          <p:nvPr/>
        </p:nvPicPr>
        <p:blipFill>
          <a:blip r:embed="rId6"/>
          <a:stretch>
            <a:fillRect/>
          </a:stretch>
        </p:blipFill>
        <p:spPr>
          <a:xfrm>
            <a:off x="5592724" y="3060582"/>
            <a:ext cx="2035361" cy="457752"/>
          </a:xfrm>
          <a:prstGeom prst="rect">
            <a:avLst/>
          </a:prstGeom>
        </p:spPr>
      </p:pic>
      <p:pic>
        <p:nvPicPr>
          <p:cNvPr id="5" name="Image 4">
            <a:extLst>
              <a:ext uri="{FF2B5EF4-FFF2-40B4-BE49-F238E27FC236}">
                <a16:creationId xmlns:a16="http://schemas.microsoft.com/office/drawing/2014/main" id="{1BF2EB23-5D48-9A97-1ED0-BE9C4AF55285}"/>
              </a:ext>
            </a:extLst>
          </p:cNvPr>
          <p:cNvPicPr>
            <a:picLocks noChangeAspect="1"/>
          </p:cNvPicPr>
          <p:nvPr/>
        </p:nvPicPr>
        <p:blipFill>
          <a:blip r:embed="rId7"/>
          <a:stretch>
            <a:fillRect/>
          </a:stretch>
        </p:blipFill>
        <p:spPr>
          <a:xfrm>
            <a:off x="9463855" y="2662783"/>
            <a:ext cx="1924361" cy="538657"/>
          </a:xfrm>
          <a:prstGeom prst="rect">
            <a:avLst/>
          </a:prstGeom>
        </p:spPr>
      </p:pic>
      <p:pic>
        <p:nvPicPr>
          <p:cNvPr id="8" name="Image 7">
            <a:extLst>
              <a:ext uri="{FF2B5EF4-FFF2-40B4-BE49-F238E27FC236}">
                <a16:creationId xmlns:a16="http://schemas.microsoft.com/office/drawing/2014/main" id="{56C715FC-AC45-D61F-3229-AC72A900ED45}"/>
              </a:ext>
            </a:extLst>
          </p:cNvPr>
          <p:cNvPicPr>
            <a:picLocks noChangeAspect="1"/>
          </p:cNvPicPr>
          <p:nvPr/>
        </p:nvPicPr>
        <p:blipFill>
          <a:blip r:embed="rId8"/>
          <a:stretch>
            <a:fillRect/>
          </a:stretch>
        </p:blipFill>
        <p:spPr>
          <a:xfrm>
            <a:off x="9497218" y="3657604"/>
            <a:ext cx="1857634" cy="838317"/>
          </a:xfrm>
          <a:prstGeom prst="rect">
            <a:avLst/>
          </a:prstGeom>
        </p:spPr>
      </p:pic>
      <p:pic>
        <p:nvPicPr>
          <p:cNvPr id="10" name="Image 9">
            <a:extLst>
              <a:ext uri="{FF2B5EF4-FFF2-40B4-BE49-F238E27FC236}">
                <a16:creationId xmlns:a16="http://schemas.microsoft.com/office/drawing/2014/main" id="{4642AFD3-14A8-E639-B9BB-35773575E5D3}"/>
              </a:ext>
            </a:extLst>
          </p:cNvPr>
          <p:cNvPicPr>
            <a:picLocks noChangeAspect="1"/>
          </p:cNvPicPr>
          <p:nvPr/>
        </p:nvPicPr>
        <p:blipFill>
          <a:blip r:embed="rId9"/>
          <a:stretch>
            <a:fillRect/>
          </a:stretch>
        </p:blipFill>
        <p:spPr>
          <a:xfrm>
            <a:off x="5491920" y="3976891"/>
            <a:ext cx="2406780" cy="838316"/>
          </a:xfrm>
          <a:prstGeom prst="rect">
            <a:avLst/>
          </a:prstGeom>
        </p:spPr>
      </p:pic>
      <p:pic>
        <p:nvPicPr>
          <p:cNvPr id="12" name="Image 11">
            <a:extLst>
              <a:ext uri="{FF2B5EF4-FFF2-40B4-BE49-F238E27FC236}">
                <a16:creationId xmlns:a16="http://schemas.microsoft.com/office/drawing/2014/main" id="{5F8DD317-786F-5F8B-BC15-A07B71615B94}"/>
              </a:ext>
            </a:extLst>
          </p:cNvPr>
          <p:cNvPicPr>
            <a:picLocks noChangeAspect="1"/>
          </p:cNvPicPr>
          <p:nvPr/>
        </p:nvPicPr>
        <p:blipFill>
          <a:blip r:embed="rId10"/>
          <a:stretch>
            <a:fillRect/>
          </a:stretch>
        </p:blipFill>
        <p:spPr>
          <a:xfrm>
            <a:off x="9886156" y="4952081"/>
            <a:ext cx="1079758" cy="1096499"/>
          </a:xfrm>
          <a:prstGeom prst="rect">
            <a:avLst/>
          </a:prstGeom>
        </p:spPr>
      </p:pic>
      <p:pic>
        <p:nvPicPr>
          <p:cNvPr id="17" name="Image 16">
            <a:extLst>
              <a:ext uri="{FF2B5EF4-FFF2-40B4-BE49-F238E27FC236}">
                <a16:creationId xmlns:a16="http://schemas.microsoft.com/office/drawing/2014/main" id="{A03B91BD-8F62-BBE1-E30C-F8405FDF773F}"/>
              </a:ext>
            </a:extLst>
          </p:cNvPr>
          <p:cNvPicPr>
            <a:picLocks noChangeAspect="1"/>
          </p:cNvPicPr>
          <p:nvPr/>
        </p:nvPicPr>
        <p:blipFill>
          <a:blip r:embed="rId11"/>
          <a:stretch>
            <a:fillRect/>
          </a:stretch>
        </p:blipFill>
        <p:spPr>
          <a:xfrm>
            <a:off x="5842703" y="5191831"/>
            <a:ext cx="1705213" cy="638264"/>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258683-B1BA-A497-98D2-49E0130DD457}"/>
              </a:ext>
            </a:extLst>
          </p:cNvPr>
          <p:cNvSpPr>
            <a:spLocks noGrp="1"/>
          </p:cNvSpPr>
          <p:nvPr>
            <p:ph type="title"/>
          </p:nvPr>
        </p:nvSpPr>
        <p:spPr>
          <a:xfrm>
            <a:off x="1097280" y="286603"/>
            <a:ext cx="10058400" cy="1450757"/>
          </a:xfrm>
        </p:spPr>
        <p:txBody>
          <a:bodyPr>
            <a:normAutofit/>
          </a:bodyPr>
          <a:lstStyle/>
          <a:p>
            <a:pPr algn="ctr"/>
            <a:r>
              <a:rPr lang="fr-FR" sz="4000" dirty="0"/>
              <a:t>Le tableau comparatif des meilleurs outils de gestion des tests</a:t>
            </a:r>
            <a:endParaRPr lang="en-US" sz="4000" dirty="0"/>
          </a:p>
        </p:txBody>
      </p:sp>
      <p:pic>
        <p:nvPicPr>
          <p:cNvPr id="5" name="Espace réservé du contenu 4">
            <a:extLst>
              <a:ext uri="{FF2B5EF4-FFF2-40B4-BE49-F238E27FC236}">
                <a16:creationId xmlns:a16="http://schemas.microsoft.com/office/drawing/2014/main" id="{1F14C352-1193-C032-4C81-E938A208B688}"/>
              </a:ext>
            </a:extLst>
          </p:cNvPr>
          <p:cNvPicPr>
            <a:picLocks noGrp="1" noChangeAspect="1"/>
          </p:cNvPicPr>
          <p:nvPr>
            <p:ph idx="1"/>
          </p:nvPr>
        </p:nvPicPr>
        <p:blipFill>
          <a:blip r:embed="rId2"/>
          <a:stretch>
            <a:fillRect/>
          </a:stretch>
        </p:blipFill>
        <p:spPr>
          <a:xfrm>
            <a:off x="2280735" y="1969305"/>
            <a:ext cx="7946691" cy="4072680"/>
          </a:xfrm>
          <a:noFill/>
        </p:spPr>
      </p:pic>
    </p:spTree>
    <p:extLst>
      <p:ext uri="{BB962C8B-B14F-4D97-AF65-F5344CB8AC3E}">
        <p14:creationId xmlns:p14="http://schemas.microsoft.com/office/powerpoint/2010/main" val="220574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BDE334-A907-5A2F-6CA0-699D4094F414}"/>
              </a:ext>
            </a:extLst>
          </p:cNvPr>
          <p:cNvSpPr>
            <a:spLocks noGrp="1"/>
          </p:cNvSpPr>
          <p:nvPr>
            <p:ph type="title"/>
          </p:nvPr>
        </p:nvSpPr>
        <p:spPr>
          <a:xfrm>
            <a:off x="1097280" y="286603"/>
            <a:ext cx="10058400" cy="1450757"/>
          </a:xfrm>
        </p:spPr>
        <p:txBody>
          <a:bodyPr/>
          <a:lstStyle/>
          <a:p>
            <a:r>
              <a:rPr lang="en-US" dirty="0"/>
              <a:t>Comparer TestRail et </a:t>
            </a:r>
            <a:r>
              <a:rPr lang="en-US" dirty="0" err="1"/>
              <a:t>Practitest</a:t>
            </a:r>
            <a:endParaRPr lang="en-US" dirty="0"/>
          </a:p>
        </p:txBody>
      </p:sp>
      <p:pic>
        <p:nvPicPr>
          <p:cNvPr id="5" name="Espace réservé du contenu 4">
            <a:extLst>
              <a:ext uri="{FF2B5EF4-FFF2-40B4-BE49-F238E27FC236}">
                <a16:creationId xmlns:a16="http://schemas.microsoft.com/office/drawing/2014/main" id="{4049E3B9-089C-4CB6-4DAF-7BC81658B32A}"/>
              </a:ext>
            </a:extLst>
          </p:cNvPr>
          <p:cNvPicPr>
            <a:picLocks noGrp="1" noChangeAspect="1"/>
          </p:cNvPicPr>
          <p:nvPr>
            <p:ph idx="1"/>
          </p:nvPr>
        </p:nvPicPr>
        <p:blipFill>
          <a:blip r:embed="rId2"/>
          <a:stretch>
            <a:fillRect/>
          </a:stretch>
        </p:blipFill>
        <p:spPr>
          <a:xfrm>
            <a:off x="732998" y="1899857"/>
            <a:ext cx="7864662" cy="4463196"/>
          </a:xfrm>
          <a:noFill/>
        </p:spPr>
      </p:pic>
      <p:pic>
        <p:nvPicPr>
          <p:cNvPr id="9" name="Image 8">
            <a:extLst>
              <a:ext uri="{FF2B5EF4-FFF2-40B4-BE49-F238E27FC236}">
                <a16:creationId xmlns:a16="http://schemas.microsoft.com/office/drawing/2014/main" id="{9C20905B-DD01-8ADC-188A-A8EA0F864DE8}"/>
              </a:ext>
            </a:extLst>
          </p:cNvPr>
          <p:cNvPicPr>
            <a:picLocks noChangeAspect="1"/>
          </p:cNvPicPr>
          <p:nvPr/>
        </p:nvPicPr>
        <p:blipFill rotWithShape="1">
          <a:blip r:embed="rId3"/>
          <a:srcRect l="44301" t="13135" r="30159"/>
          <a:stretch/>
        </p:blipFill>
        <p:spPr>
          <a:xfrm>
            <a:off x="6273477" y="2685327"/>
            <a:ext cx="2048720" cy="3886070"/>
          </a:xfrm>
          <a:prstGeom prst="rect">
            <a:avLst/>
          </a:prstGeom>
        </p:spPr>
      </p:pic>
      <p:pic>
        <p:nvPicPr>
          <p:cNvPr id="12" name="Image 11">
            <a:extLst>
              <a:ext uri="{FF2B5EF4-FFF2-40B4-BE49-F238E27FC236}">
                <a16:creationId xmlns:a16="http://schemas.microsoft.com/office/drawing/2014/main" id="{E46B6290-B592-8E13-1EB1-DD0C6494C64C}"/>
              </a:ext>
            </a:extLst>
          </p:cNvPr>
          <p:cNvPicPr>
            <a:picLocks noChangeAspect="1"/>
          </p:cNvPicPr>
          <p:nvPr/>
        </p:nvPicPr>
        <p:blipFill rotWithShape="1">
          <a:blip r:embed="rId3"/>
          <a:srcRect l="43849" t="1" r="31202" b="86802"/>
          <a:stretch/>
        </p:blipFill>
        <p:spPr>
          <a:xfrm>
            <a:off x="6273477" y="1780923"/>
            <a:ext cx="1956131" cy="577125"/>
          </a:xfrm>
          <a:prstGeom prst="rect">
            <a:avLst/>
          </a:prstGeom>
        </p:spPr>
      </p:pic>
    </p:spTree>
    <p:extLst>
      <p:ext uri="{BB962C8B-B14F-4D97-AF65-F5344CB8AC3E}">
        <p14:creationId xmlns:p14="http://schemas.microsoft.com/office/powerpoint/2010/main" val="104528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726D0C-E0E9-B053-5CB9-C44D4A6216BA}"/>
              </a:ext>
            </a:extLst>
          </p:cNvPr>
          <p:cNvSpPr>
            <a:spLocks noGrp="1"/>
          </p:cNvSpPr>
          <p:nvPr>
            <p:ph type="title"/>
          </p:nvPr>
        </p:nvSpPr>
        <p:spPr>
          <a:xfrm>
            <a:off x="1066800" y="552417"/>
            <a:ext cx="10058400" cy="1450757"/>
          </a:xfrm>
        </p:spPr>
        <p:txBody>
          <a:bodyPr/>
          <a:lstStyle/>
          <a:p>
            <a:r>
              <a:rPr lang="fr-FR" dirty="0"/>
              <a:t>Objet de teste : Page WEB TALAN Académie</a:t>
            </a:r>
          </a:p>
        </p:txBody>
      </p:sp>
      <p:sp>
        <p:nvSpPr>
          <p:cNvPr id="3" name="Espace réservé du contenu 2">
            <a:extLst>
              <a:ext uri="{FF2B5EF4-FFF2-40B4-BE49-F238E27FC236}">
                <a16:creationId xmlns:a16="http://schemas.microsoft.com/office/drawing/2014/main" id="{0D3CCACE-29F5-B87B-C388-A93970D5E619}"/>
              </a:ext>
            </a:extLst>
          </p:cNvPr>
          <p:cNvSpPr>
            <a:spLocks noGrp="1"/>
          </p:cNvSpPr>
          <p:nvPr>
            <p:ph idx="1"/>
          </p:nvPr>
        </p:nvSpPr>
        <p:spPr/>
        <p:txBody>
          <a:bodyPr/>
          <a:lstStyle/>
          <a:p>
            <a:pPr marL="0" indent="0">
              <a:lnSpc>
                <a:spcPct val="106000"/>
              </a:lnSpc>
              <a:spcAft>
                <a:spcPts val="800"/>
              </a:spcAft>
              <a:buNone/>
            </a:pP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La plateforme Talan Académie: </a:t>
            </a:r>
          </a:p>
          <a:p>
            <a:pPr>
              <a:lnSpc>
                <a:spcPct val="106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Page web qui permet de déposer les candidatures afin d’intégrer Talan Académie et de suivre le Dashboard de la formation une fois le candidat est accepté sur l’un des cursus proposé de l’académie.</a:t>
            </a:r>
          </a:p>
          <a:p>
            <a:pPr>
              <a:lnSpc>
                <a:spcPct val="106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Ceci est assuré à l’aide de la rubrique rejoignez-nous où le candidat doit créer un compte pour accéder au contenu de la formation.</a:t>
            </a:r>
          </a:p>
          <a:p>
            <a:pPr>
              <a:lnSpc>
                <a:spcPct val="106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Il y a aussi plusieurs onglets qui présentent les différents cursus, des icônes qui font la redirection vers les réseaux sociaux.</a:t>
            </a:r>
          </a:p>
          <a:p>
            <a:endParaRPr lang="fr-FR" dirty="0"/>
          </a:p>
        </p:txBody>
      </p:sp>
    </p:spTree>
    <p:extLst>
      <p:ext uri="{BB962C8B-B14F-4D97-AF65-F5344CB8AC3E}">
        <p14:creationId xmlns:p14="http://schemas.microsoft.com/office/powerpoint/2010/main" val="205689108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66_TF33476885.potx" id="{828779D0-991D-4CAF-9A89-677F35729FAB}" vid="{7A5B457E-5FBC-449A-898B-7890F2C208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classique pour réunion générale d'entreprise</Template>
  <TotalTime>145</TotalTime>
  <Words>843</Words>
  <Application>Microsoft Office PowerPoint</Application>
  <PresentationFormat>Grand écran</PresentationFormat>
  <Paragraphs>66</Paragraphs>
  <Slides>12</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-apple-system</vt:lpstr>
      <vt:lpstr>Arial</vt:lpstr>
      <vt:lpstr>Calibri</vt:lpstr>
      <vt:lpstr>Calibri Light</vt:lpstr>
      <vt:lpstr>Georgia</vt:lpstr>
      <vt:lpstr>Open Sans</vt:lpstr>
      <vt:lpstr>Roboto</vt:lpstr>
      <vt:lpstr>Wingdings</vt:lpstr>
      <vt:lpstr>RetrospectVTI</vt:lpstr>
      <vt:lpstr>Les outils de gestion des tests</vt:lpstr>
      <vt:lpstr>Résumé</vt:lpstr>
      <vt:lpstr>Introduction sur les outils de gestion de test </vt:lpstr>
      <vt:lpstr>Comment choisir un outil de gestion de tests logiciels ?</vt:lpstr>
      <vt:lpstr>Pourquoi utiliser un logiciel de gestion des tests: avantages et inconvénients</vt:lpstr>
      <vt:lpstr>TOP 4  des outils de gestion des tests </vt:lpstr>
      <vt:lpstr>Le tableau comparatif des meilleurs outils de gestion des tests</vt:lpstr>
      <vt:lpstr>Comparer TestRail et Practitest</vt:lpstr>
      <vt:lpstr>Objet de teste : Page WEB TALAN Académie</vt:lpstr>
      <vt:lpstr>Meilleur outil?</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outils de gestion des tests</dc:title>
  <dc:creator>Ines Masmoudi</dc:creator>
  <cp:lastModifiedBy>Ines Masmoudi</cp:lastModifiedBy>
  <cp:revision>4</cp:revision>
  <dcterms:created xsi:type="dcterms:W3CDTF">2022-05-23T14:08:55Z</dcterms:created>
  <dcterms:modified xsi:type="dcterms:W3CDTF">2022-05-24T07:26:07Z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