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58" d="100"/>
          <a:sy n="5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6/9/2022</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1725527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6/9/2022</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3204023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6/9/2022</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1849198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6/9/2022</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865434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6/9/2022</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1628684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6/9/2022</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2886816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6/9/2022</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2047777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6/9/2022</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4099263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6/9/2022</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3800964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6/9/2022</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3151161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6/9/2022</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‹N°›</a:t>
            </a:fld>
            <a:endParaRPr lang="en-US"/>
          </a:p>
        </p:txBody>
      </p:sp>
    </p:spTree>
    <p:extLst>
      <p:ext uri="{BB962C8B-B14F-4D97-AF65-F5344CB8AC3E}">
        <p14:creationId xmlns:p14="http://schemas.microsoft.com/office/powerpoint/2010/main" val="732030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6/9/2022</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‹N°›</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83342102"/>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CEC7A2BB-E03E-436B-ABA5-3EBC8FB406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A6DC0849-A033-4B02-97FE-B41AD9A866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3ADCA7D-864A-49AD-B820-102F220EA7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957E947-1347-4EB3-89EB-DF85D94E26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8B5FAB9-675C-4906-A39C-BCFD689294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C524971-DA3C-4B74-A99D-95CECD50C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DBDB683-BC6A-4522-82A5-C7457201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41560A9-0B55-472F-8261-6951E27C52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874A14-7926-47E8-947C-904C98B0E0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3E5598F-2EAC-49C0-B77B-95438A8EDD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C8993AC-196C-48AC-BCE3-3E71814D91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517F3CA-CF3E-4CD8-B001-2BDF09D767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237402-E5C4-470B-955F-F3A8867765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315EAA5-98ED-4276-880E-4E3789CEAA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7F94794-653E-45B6-811B-8081788A0E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82DE38F-FC85-4274-8C84-8E75162E6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4AF14C3-798E-4C02-A6B4-165D003D72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53D4C15-2F93-446B-AF2D-82072EC01A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09026E7-4EC6-47AE-A989-318A5CA6BA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6DEDA5A-47AA-4ED0-897C-C0B1873B6F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061821F-242E-4E40-B305-9048634C0F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0734AE8-EEDD-4DCB-9723-087DC2EC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6DB511B-1563-4336-AFBB-D561A7C0B4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5CEC4A9-4067-4D92-A28E-EE8152717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B783B25-A3A3-45C4-B04C-A116442505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31178CD-3DE0-4C42-811C-7BC881FBF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926C508-8BE5-4ACF-A219-09B5D995B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B58DEC2-3409-477A-84B4-A5D297FB01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EE3E226-6EDA-4FC4-B670-9590DD5CE7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BC874A8-EE7F-4F92-AAEA-40B18D939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23D647B-0C43-4C02-9BD2-A01859FD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C6DE01B-DD35-4B52-A72E-57E60E2263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218D3B53-4071-48E8-9CB1-4566DAFA0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260044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re 1">
            <a:extLst>
              <a:ext uri="{FF2B5EF4-FFF2-40B4-BE49-F238E27FC236}">
                <a16:creationId xmlns:a16="http://schemas.microsoft.com/office/drawing/2014/main" id="{52F3B7C1-C7C6-9E9F-51EF-B9DF718F6EFE}"/>
              </a:ext>
            </a:extLst>
          </p:cNvPr>
          <p:cNvSpPr>
            <a:spLocks noGrp="1"/>
          </p:cNvSpPr>
          <p:nvPr>
            <p:ph type="ctrTitle"/>
          </p:nvPr>
        </p:nvSpPr>
        <p:spPr>
          <a:xfrm>
            <a:off x="684225" y="2208131"/>
            <a:ext cx="3112270" cy="1049154"/>
          </a:xfrm>
        </p:spPr>
        <p:txBody>
          <a:bodyPr>
            <a:normAutofit/>
          </a:bodyPr>
          <a:lstStyle/>
          <a:p>
            <a:r>
              <a:rPr lang="fr-FR" sz="6000" dirty="0"/>
              <a:t>APPIUM</a:t>
            </a:r>
          </a:p>
        </p:txBody>
      </p:sp>
      <p:sp>
        <p:nvSpPr>
          <p:cNvPr id="3" name="Sous-titre 2">
            <a:extLst>
              <a:ext uri="{FF2B5EF4-FFF2-40B4-BE49-F238E27FC236}">
                <a16:creationId xmlns:a16="http://schemas.microsoft.com/office/drawing/2014/main" id="{02B02458-0127-5655-DBF9-EBC5CFD53D7F}"/>
              </a:ext>
            </a:extLst>
          </p:cNvPr>
          <p:cNvSpPr>
            <a:spLocks noGrp="1"/>
          </p:cNvSpPr>
          <p:nvPr>
            <p:ph type="subTitle" idx="1"/>
          </p:nvPr>
        </p:nvSpPr>
        <p:spPr>
          <a:xfrm>
            <a:off x="870422" y="3731053"/>
            <a:ext cx="5185297" cy="2309737"/>
          </a:xfrm>
        </p:spPr>
        <p:txBody>
          <a:bodyPr>
            <a:normAutofit/>
          </a:bodyPr>
          <a:lstStyle/>
          <a:p>
            <a:r>
              <a:rPr lang="fr-FR" dirty="0"/>
              <a:t>les </a:t>
            </a:r>
            <a:r>
              <a:rPr lang="fr-FR" dirty="0" err="1"/>
              <a:t>starégies</a:t>
            </a:r>
            <a:r>
              <a:rPr lang="fr-FR" dirty="0"/>
              <a:t> de sélections des éléments </a:t>
            </a:r>
            <a:r>
              <a:rPr lang="fr-FR" dirty="0" err="1"/>
              <a:t>webs</a:t>
            </a:r>
            <a:r>
              <a:rPr lang="fr-FR" dirty="0"/>
              <a:t> via </a:t>
            </a:r>
            <a:r>
              <a:rPr lang="fr-FR" dirty="0" err="1"/>
              <a:t>Appium</a:t>
            </a:r>
            <a:endParaRPr lang="fr-FR" dirty="0"/>
          </a:p>
        </p:txBody>
      </p:sp>
      <p:pic>
        <p:nvPicPr>
          <p:cNvPr id="4" name="Picture 3" descr="Peinture acrylique rose et bleue">
            <a:extLst>
              <a:ext uri="{FF2B5EF4-FFF2-40B4-BE49-F238E27FC236}">
                <a16:creationId xmlns:a16="http://schemas.microsoft.com/office/drawing/2014/main" id="{C4C8E177-B49F-B0D1-E614-11D317FD81D5}"/>
              </a:ext>
            </a:extLst>
          </p:cNvPr>
          <p:cNvPicPr>
            <a:picLocks noChangeAspect="1"/>
          </p:cNvPicPr>
          <p:nvPr/>
        </p:nvPicPr>
        <p:blipFill rotWithShape="1">
          <a:blip r:embed="rId2"/>
          <a:srcRect l="29512" r="8684"/>
          <a:stretch/>
        </p:blipFill>
        <p:spPr>
          <a:xfrm>
            <a:off x="6062050" y="-1554"/>
            <a:ext cx="6120571" cy="685799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pic>
        <p:nvPicPr>
          <p:cNvPr id="7" name="Image 6">
            <a:extLst>
              <a:ext uri="{FF2B5EF4-FFF2-40B4-BE49-F238E27FC236}">
                <a16:creationId xmlns:a16="http://schemas.microsoft.com/office/drawing/2014/main" id="{8C748A11-AAB2-5CCB-19BD-0DCDCB11BFB8}"/>
              </a:ext>
            </a:extLst>
          </p:cNvPr>
          <p:cNvPicPr>
            <a:picLocks noChangeAspect="1"/>
          </p:cNvPicPr>
          <p:nvPr/>
        </p:nvPicPr>
        <p:blipFill rotWithShape="1">
          <a:blip r:embed="rId3"/>
          <a:srcRect t="20618" r="4524" b="18377"/>
          <a:stretch/>
        </p:blipFill>
        <p:spPr>
          <a:xfrm>
            <a:off x="6123735" y="761448"/>
            <a:ext cx="1739682" cy="713038"/>
          </a:xfrm>
          <a:prstGeom prst="rect">
            <a:avLst/>
          </a:prstGeom>
        </p:spPr>
      </p:pic>
    </p:spTree>
    <p:extLst>
      <p:ext uri="{BB962C8B-B14F-4D97-AF65-F5344CB8AC3E}">
        <p14:creationId xmlns:p14="http://schemas.microsoft.com/office/powerpoint/2010/main" val="1124526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Picture 4" descr="Une page dans un planificateur">
            <a:extLst>
              <a:ext uri="{FF2B5EF4-FFF2-40B4-BE49-F238E27FC236}">
                <a16:creationId xmlns:a16="http://schemas.microsoft.com/office/drawing/2014/main" id="{B702E865-3CC2-F7EF-E4EB-9175168378A0}"/>
              </a:ext>
            </a:extLst>
          </p:cNvPr>
          <p:cNvPicPr>
            <a:picLocks noChangeAspect="1"/>
          </p:cNvPicPr>
          <p:nvPr/>
        </p:nvPicPr>
        <p:blipFill rotWithShape="1">
          <a:blip r:embed="rId2"/>
          <a:srcRect l="14886" r="27730" b="-1"/>
          <a:stretch/>
        </p:blipFill>
        <p:spPr>
          <a:xfrm>
            <a:off x="6309311" y="-423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
        <p:nvSpPr>
          <p:cNvPr id="2" name="Titre 1">
            <a:extLst>
              <a:ext uri="{FF2B5EF4-FFF2-40B4-BE49-F238E27FC236}">
                <a16:creationId xmlns:a16="http://schemas.microsoft.com/office/drawing/2014/main" id="{90B1E078-8E57-8668-7CA8-D3519F13E6B7}"/>
              </a:ext>
            </a:extLst>
          </p:cNvPr>
          <p:cNvSpPr>
            <a:spLocks noGrp="1"/>
          </p:cNvSpPr>
          <p:nvPr>
            <p:ph type="title"/>
          </p:nvPr>
        </p:nvSpPr>
        <p:spPr>
          <a:xfrm>
            <a:off x="691079" y="725951"/>
            <a:ext cx="4927425" cy="1938525"/>
          </a:xfrm>
        </p:spPr>
        <p:txBody>
          <a:bodyPr>
            <a:normAutofit/>
          </a:bodyPr>
          <a:lstStyle/>
          <a:p>
            <a:r>
              <a:rPr lang="fr-FR" dirty="0"/>
              <a:t>AGENDA</a:t>
            </a:r>
          </a:p>
        </p:txBody>
      </p:sp>
      <p:sp>
        <p:nvSpPr>
          <p:cNvPr id="3" name="Espace réservé du contenu 2">
            <a:extLst>
              <a:ext uri="{FF2B5EF4-FFF2-40B4-BE49-F238E27FC236}">
                <a16:creationId xmlns:a16="http://schemas.microsoft.com/office/drawing/2014/main" id="{D5E90614-8B94-42AE-B062-DDFFD791A001}"/>
              </a:ext>
            </a:extLst>
          </p:cNvPr>
          <p:cNvSpPr>
            <a:spLocks noGrp="1"/>
          </p:cNvSpPr>
          <p:nvPr>
            <p:ph idx="1"/>
          </p:nvPr>
        </p:nvSpPr>
        <p:spPr>
          <a:xfrm>
            <a:off x="691079" y="2886116"/>
            <a:ext cx="4927425" cy="3245931"/>
          </a:xfrm>
        </p:spPr>
        <p:txBody>
          <a:bodyPr>
            <a:normAutofit/>
          </a:bodyPr>
          <a:lstStyle/>
          <a:p>
            <a:r>
              <a:rPr lang="fr-FR" dirty="0"/>
              <a:t>C’est quoi </a:t>
            </a:r>
            <a:r>
              <a:rPr lang="fr-FR" dirty="0" err="1"/>
              <a:t>appium</a:t>
            </a:r>
            <a:endParaRPr lang="fr-FR" dirty="0"/>
          </a:p>
          <a:p>
            <a:r>
              <a:rPr lang="fr-FR" dirty="0"/>
              <a:t>Inspecteur </a:t>
            </a:r>
            <a:r>
              <a:rPr lang="fr-FR" dirty="0" err="1"/>
              <a:t>appium</a:t>
            </a:r>
            <a:endParaRPr lang="fr-FR" dirty="0"/>
          </a:p>
          <a:p>
            <a:r>
              <a:rPr lang="fr-FR" dirty="0"/>
              <a:t>les </a:t>
            </a:r>
            <a:r>
              <a:rPr lang="fr-FR" dirty="0" err="1"/>
              <a:t>starégies</a:t>
            </a:r>
            <a:r>
              <a:rPr lang="fr-FR" dirty="0"/>
              <a:t> de sélections des éléments </a:t>
            </a:r>
            <a:r>
              <a:rPr lang="fr-FR" dirty="0" err="1"/>
              <a:t>webs</a:t>
            </a:r>
            <a:r>
              <a:rPr lang="fr-FR" dirty="0"/>
              <a:t> via </a:t>
            </a:r>
            <a:r>
              <a:rPr lang="fr-FR" dirty="0" err="1"/>
              <a:t>Appium</a:t>
            </a:r>
            <a:endParaRPr lang="fr-FR" dirty="0"/>
          </a:p>
          <a:p>
            <a:endParaRPr lang="fr-FR" dirty="0"/>
          </a:p>
          <a:p>
            <a:endParaRPr lang="fr-FR" dirty="0"/>
          </a:p>
          <a:p>
            <a:endParaRPr lang="fr-FR" dirty="0"/>
          </a:p>
        </p:txBody>
      </p:sp>
    </p:spTree>
    <p:extLst>
      <p:ext uri="{BB962C8B-B14F-4D97-AF65-F5344CB8AC3E}">
        <p14:creationId xmlns:p14="http://schemas.microsoft.com/office/powerpoint/2010/main" val="747782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57260F-1FA4-5579-46CE-9523A365F45D}"/>
              </a:ext>
            </a:extLst>
          </p:cNvPr>
          <p:cNvSpPr>
            <a:spLocks noGrp="1"/>
          </p:cNvSpPr>
          <p:nvPr>
            <p:ph type="title"/>
          </p:nvPr>
        </p:nvSpPr>
        <p:spPr/>
        <p:txBody>
          <a:bodyPr/>
          <a:lstStyle/>
          <a:p>
            <a:r>
              <a:rPr lang="fr-FR" dirty="0"/>
              <a:t>C’est quoi </a:t>
            </a:r>
            <a:r>
              <a:rPr lang="fr-FR" dirty="0" err="1"/>
              <a:t>appium</a:t>
            </a:r>
            <a:br>
              <a:rPr lang="fr-FR" dirty="0"/>
            </a:br>
            <a:endParaRPr lang="fr-FR" dirty="0"/>
          </a:p>
        </p:txBody>
      </p:sp>
      <p:sp>
        <p:nvSpPr>
          <p:cNvPr id="3" name="Espace réservé du contenu 2">
            <a:extLst>
              <a:ext uri="{FF2B5EF4-FFF2-40B4-BE49-F238E27FC236}">
                <a16:creationId xmlns:a16="http://schemas.microsoft.com/office/drawing/2014/main" id="{FBA5E894-D9D2-8A80-EB06-2F9063FAAB64}"/>
              </a:ext>
            </a:extLst>
          </p:cNvPr>
          <p:cNvSpPr>
            <a:spLocks noGrp="1"/>
          </p:cNvSpPr>
          <p:nvPr>
            <p:ph idx="1"/>
          </p:nvPr>
        </p:nvSpPr>
        <p:spPr/>
        <p:txBody>
          <a:bodyPr/>
          <a:lstStyle/>
          <a:p>
            <a:r>
              <a:rPr lang="fr-FR" b="0" i="0" dirty="0" err="1">
                <a:solidFill>
                  <a:srgbClr val="333333"/>
                </a:solidFill>
                <a:effectLst/>
                <a:latin typeface="MontserratRegular"/>
              </a:rPr>
              <a:t>Appium</a:t>
            </a:r>
            <a:r>
              <a:rPr lang="fr-FR" b="0" i="0" dirty="0">
                <a:solidFill>
                  <a:srgbClr val="333333"/>
                </a:solidFill>
                <a:effectLst/>
                <a:latin typeface="MontserratRegular"/>
              </a:rPr>
              <a:t> est un outil de test automatisé, basé sur le célèbre </a:t>
            </a:r>
            <a:r>
              <a:rPr lang="fr-FR" b="0" i="0" dirty="0" err="1">
                <a:solidFill>
                  <a:srgbClr val="333333"/>
                </a:solidFill>
                <a:effectLst/>
                <a:latin typeface="MontserratRegular"/>
              </a:rPr>
              <a:t>framework</a:t>
            </a:r>
            <a:r>
              <a:rPr lang="fr-FR" b="0" i="0" dirty="0">
                <a:solidFill>
                  <a:srgbClr val="333333"/>
                </a:solidFill>
                <a:effectLst/>
                <a:latin typeface="MontserratRegular"/>
              </a:rPr>
              <a:t> de test </a:t>
            </a:r>
            <a:r>
              <a:rPr lang="fr-FR" b="0" i="0" dirty="0" err="1">
                <a:solidFill>
                  <a:srgbClr val="333333"/>
                </a:solidFill>
                <a:effectLst/>
                <a:latin typeface="MontserratRegular"/>
              </a:rPr>
              <a:t>Selenium</a:t>
            </a:r>
            <a:r>
              <a:rPr lang="fr-FR" b="0" i="0" dirty="0">
                <a:solidFill>
                  <a:srgbClr val="333333"/>
                </a:solidFill>
                <a:effectLst/>
                <a:latin typeface="MontserratRegular"/>
              </a:rPr>
              <a:t>, qui permet de tester automatiquement des applications natives iOS et Android</a:t>
            </a:r>
          </a:p>
          <a:p>
            <a:r>
              <a:rPr lang="fr-FR" b="0" i="0" dirty="0">
                <a:solidFill>
                  <a:srgbClr val="333333"/>
                </a:solidFill>
                <a:effectLst/>
                <a:latin typeface="MontserratRegular"/>
              </a:rPr>
              <a:t>C'est un outil qui permet de simuler les actions d'une personne (tests automatisés) sur un périphérique spécifique. Il est favorisé car il ne possède pas les erreurs ou les limitations de vitesse d'une personne réelle..</a:t>
            </a:r>
            <a:endParaRPr lang="fr-FR" dirty="0"/>
          </a:p>
        </p:txBody>
      </p:sp>
    </p:spTree>
    <p:extLst>
      <p:ext uri="{BB962C8B-B14F-4D97-AF65-F5344CB8AC3E}">
        <p14:creationId xmlns:p14="http://schemas.microsoft.com/office/powerpoint/2010/main" val="1433215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4A7D8A-CC66-6FF0-0D4F-63C075879799}"/>
              </a:ext>
            </a:extLst>
          </p:cNvPr>
          <p:cNvSpPr>
            <a:spLocks noGrp="1"/>
          </p:cNvSpPr>
          <p:nvPr>
            <p:ph type="title"/>
          </p:nvPr>
        </p:nvSpPr>
        <p:spPr/>
        <p:txBody>
          <a:bodyPr/>
          <a:lstStyle/>
          <a:p>
            <a:r>
              <a:rPr lang="fr-FR" dirty="0"/>
              <a:t>Inspecteur </a:t>
            </a:r>
            <a:r>
              <a:rPr lang="fr-FR" dirty="0" err="1"/>
              <a:t>appium</a:t>
            </a:r>
            <a:br>
              <a:rPr lang="fr-FR" dirty="0"/>
            </a:br>
            <a:endParaRPr lang="fr-FR" dirty="0"/>
          </a:p>
        </p:txBody>
      </p:sp>
      <p:sp>
        <p:nvSpPr>
          <p:cNvPr id="3" name="Espace réservé du contenu 2">
            <a:extLst>
              <a:ext uri="{FF2B5EF4-FFF2-40B4-BE49-F238E27FC236}">
                <a16:creationId xmlns:a16="http://schemas.microsoft.com/office/drawing/2014/main" id="{CD0FF930-998A-5BCC-53AB-85760F32700B}"/>
              </a:ext>
            </a:extLst>
          </p:cNvPr>
          <p:cNvSpPr>
            <a:spLocks noGrp="1"/>
          </p:cNvSpPr>
          <p:nvPr>
            <p:ph idx="1"/>
          </p:nvPr>
        </p:nvSpPr>
        <p:spPr/>
        <p:txBody>
          <a:bodyPr>
            <a:normAutofit/>
          </a:bodyPr>
          <a:lstStyle/>
          <a:p>
            <a:r>
              <a:rPr lang="fr-FR" b="0" i="0" dirty="0">
                <a:solidFill>
                  <a:srgbClr val="222222"/>
                </a:solidFill>
                <a:effectLst/>
                <a:latin typeface="-apple-system"/>
              </a:rPr>
              <a:t>Tester une application mobile et une application web est différent l’un de l’autre. La principale différence est la stratégie de localisation que nous utilisons pour identifier les éléments de l’application</a:t>
            </a:r>
          </a:p>
          <a:p>
            <a:r>
              <a:rPr lang="fr-FR" b="0" i="0" dirty="0">
                <a:solidFill>
                  <a:srgbClr val="222222"/>
                </a:solidFill>
                <a:effectLst/>
                <a:latin typeface="-apple-system"/>
              </a:rPr>
              <a:t> Lorsque nous parlons d’une application mobile, nous ne disposons pas d’un inspecteur d’éléments. Pour cela, nous pouvons utiliser l’inspecteur d’</a:t>
            </a:r>
            <a:r>
              <a:rPr lang="fr-FR" b="0" i="0" dirty="0" err="1">
                <a:solidFill>
                  <a:srgbClr val="222222"/>
                </a:solidFill>
                <a:effectLst/>
                <a:latin typeface="-apple-system"/>
              </a:rPr>
              <a:t>Appium</a:t>
            </a:r>
            <a:r>
              <a:rPr lang="fr-FR" b="0" i="0" dirty="0">
                <a:solidFill>
                  <a:srgbClr val="222222"/>
                </a:solidFill>
                <a:effectLst/>
                <a:latin typeface="-apple-system"/>
              </a:rPr>
              <a:t> pour localiser les éléments dans l’application.</a:t>
            </a:r>
          </a:p>
          <a:p>
            <a:r>
              <a:rPr lang="fr-FR" b="0" i="0" dirty="0">
                <a:solidFill>
                  <a:srgbClr val="222222"/>
                </a:solidFill>
                <a:effectLst/>
                <a:latin typeface="-apple-system"/>
              </a:rPr>
              <a:t>L’inspecteur </a:t>
            </a:r>
            <a:r>
              <a:rPr lang="fr-FR" b="0" i="0" dirty="0" err="1">
                <a:solidFill>
                  <a:srgbClr val="222222"/>
                </a:solidFill>
                <a:effectLst/>
                <a:latin typeface="-apple-system"/>
              </a:rPr>
              <a:t>Appium</a:t>
            </a:r>
            <a:r>
              <a:rPr lang="fr-FR" b="0" i="0" dirty="0">
                <a:solidFill>
                  <a:srgbClr val="222222"/>
                </a:solidFill>
                <a:effectLst/>
                <a:latin typeface="-apple-system"/>
              </a:rPr>
              <a:t> utilise aussi bien des émulateurs que des appareils du monde réel. Il reflète simplement l’écran de l’appareil et nous pouvons interagir avec lui et obtenir les détails des éléments. </a:t>
            </a:r>
            <a:endParaRPr lang="fr-FR" dirty="0"/>
          </a:p>
        </p:txBody>
      </p:sp>
    </p:spTree>
    <p:extLst>
      <p:ext uri="{BB962C8B-B14F-4D97-AF65-F5344CB8AC3E}">
        <p14:creationId xmlns:p14="http://schemas.microsoft.com/office/powerpoint/2010/main" val="3065662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94CAD10-E5A1-E4E9-1A26-2BFAA028B359}"/>
              </a:ext>
            </a:extLst>
          </p:cNvPr>
          <p:cNvSpPr>
            <a:spLocks noGrp="1"/>
          </p:cNvSpPr>
          <p:nvPr>
            <p:ph idx="1"/>
          </p:nvPr>
        </p:nvSpPr>
        <p:spPr>
          <a:xfrm>
            <a:off x="691078" y="2317899"/>
            <a:ext cx="11253271" cy="3629199"/>
          </a:xfrm>
        </p:spPr>
        <p:txBody>
          <a:bodyPr>
            <a:normAutofit/>
          </a:bodyPr>
          <a:lstStyle/>
          <a:p>
            <a:r>
              <a:rPr lang="fr-FR" b="0" i="0" dirty="0">
                <a:solidFill>
                  <a:srgbClr val="222222"/>
                </a:solidFill>
                <a:effectLst/>
                <a:latin typeface="-apple-system"/>
              </a:rPr>
              <a:t>Comme il est très courant que plusieurs éléments du même type soient présents à l’écran, il est possible que deux ou plusieurs éléments aient la même adresse. Ainsi, trouver certains éléments peut être assez facile mais pour certains, nous pourrions avoir besoin d’un effort supplémentaire.</a:t>
            </a:r>
          </a:p>
          <a:p>
            <a:r>
              <a:rPr lang="fr-FR" b="0" i="0" dirty="0">
                <a:solidFill>
                  <a:srgbClr val="222222"/>
                </a:solidFill>
                <a:effectLst/>
                <a:latin typeface="-apple-system"/>
              </a:rPr>
              <a:t>Il existe donc différentes façons d’identifier de manière unique ces éléments:</a:t>
            </a:r>
          </a:p>
          <a:p>
            <a:endParaRPr lang="fr-FR" b="0" i="0" dirty="0">
              <a:solidFill>
                <a:srgbClr val="222222"/>
              </a:solidFill>
              <a:effectLst/>
              <a:latin typeface="-apple-system"/>
            </a:endParaRPr>
          </a:p>
          <a:p>
            <a:r>
              <a:rPr lang="fr-FR" b="1" i="0" dirty="0">
                <a:solidFill>
                  <a:srgbClr val="222222"/>
                </a:solidFill>
                <a:effectLst/>
                <a:latin typeface="-apple-system"/>
              </a:rPr>
              <a:t>ID : </a:t>
            </a:r>
            <a:r>
              <a:rPr lang="fr-FR" i="0" dirty="0" err="1">
                <a:solidFill>
                  <a:srgbClr val="222222"/>
                </a:solidFill>
                <a:effectLst/>
                <a:latin typeface="-apple-system"/>
              </a:rPr>
              <a:t>dr.findElementByAccessibilityId</a:t>
            </a:r>
            <a:r>
              <a:rPr lang="fr-FR" i="0" dirty="0">
                <a:solidFill>
                  <a:srgbClr val="222222"/>
                </a:solidFill>
                <a:effectLst/>
                <a:latin typeface="-apple-system"/>
              </a:rPr>
              <a:t>("</a:t>
            </a:r>
            <a:r>
              <a:rPr lang="fr-FR" i="0" dirty="0" err="1">
                <a:solidFill>
                  <a:srgbClr val="222222"/>
                </a:solidFill>
                <a:effectLst/>
                <a:latin typeface="-apple-system"/>
              </a:rPr>
              <a:t>Accessibility</a:t>
            </a:r>
            <a:r>
              <a:rPr lang="fr-FR" i="0" dirty="0">
                <a:solidFill>
                  <a:srgbClr val="222222"/>
                </a:solidFill>
                <a:effectLst/>
                <a:latin typeface="-apple-system"/>
              </a:rPr>
              <a:t>").click();</a:t>
            </a:r>
          </a:p>
          <a:p>
            <a:r>
              <a:rPr lang="fr-FR" b="1" i="0" dirty="0">
                <a:solidFill>
                  <a:srgbClr val="222222"/>
                </a:solidFill>
                <a:effectLst/>
                <a:latin typeface="-apple-system"/>
              </a:rPr>
              <a:t>Nom de </a:t>
            </a:r>
            <a:r>
              <a:rPr lang="fr-FR" b="1" i="0" dirty="0" err="1">
                <a:solidFill>
                  <a:srgbClr val="222222"/>
                </a:solidFill>
                <a:effectLst/>
                <a:latin typeface="-apple-system"/>
              </a:rPr>
              <a:t>classe:</a:t>
            </a:r>
            <a:r>
              <a:rPr lang="fr-FR" i="0" dirty="0" err="1">
                <a:solidFill>
                  <a:srgbClr val="222222"/>
                </a:solidFill>
                <a:effectLst/>
                <a:latin typeface="-apple-system"/>
              </a:rPr>
              <a:t>List</a:t>
            </a:r>
            <a:r>
              <a:rPr lang="fr-FR" i="0" dirty="0">
                <a:solidFill>
                  <a:srgbClr val="222222"/>
                </a:solidFill>
                <a:effectLst/>
                <a:latin typeface="-apple-system"/>
              </a:rPr>
              <a:t>&lt;</a:t>
            </a:r>
            <a:r>
              <a:rPr lang="fr-FR" i="0" dirty="0" err="1">
                <a:solidFill>
                  <a:srgbClr val="222222"/>
                </a:solidFill>
                <a:effectLst/>
                <a:latin typeface="-apple-system"/>
              </a:rPr>
              <a:t>WebElement</a:t>
            </a:r>
            <a:r>
              <a:rPr lang="fr-FR" i="0" dirty="0">
                <a:solidFill>
                  <a:srgbClr val="222222"/>
                </a:solidFill>
                <a:effectLst/>
                <a:latin typeface="-apple-system"/>
              </a:rPr>
              <a:t>&gt; </a:t>
            </a:r>
            <a:r>
              <a:rPr lang="fr-FR" i="0" dirty="0" err="1">
                <a:solidFill>
                  <a:srgbClr val="222222"/>
                </a:solidFill>
                <a:effectLst/>
                <a:latin typeface="-apple-system"/>
              </a:rPr>
              <a:t>button</a:t>
            </a:r>
            <a:r>
              <a:rPr lang="fr-FR" dirty="0">
                <a:solidFill>
                  <a:srgbClr val="222222"/>
                </a:solidFill>
                <a:latin typeface="-apple-system"/>
              </a:rPr>
              <a:t> </a:t>
            </a:r>
            <a:r>
              <a:rPr lang="fr-FR" i="0" dirty="0">
                <a:solidFill>
                  <a:srgbClr val="222222"/>
                </a:solidFill>
                <a:effectLst/>
                <a:latin typeface="-apple-system"/>
              </a:rPr>
              <a:t>=</a:t>
            </a:r>
            <a:r>
              <a:rPr lang="fr-FR" i="0" dirty="0" err="1">
                <a:solidFill>
                  <a:srgbClr val="222222"/>
                </a:solidFill>
                <a:effectLst/>
                <a:latin typeface="-apple-system"/>
              </a:rPr>
              <a:t>driver.findElementsByClassName</a:t>
            </a:r>
            <a:r>
              <a:rPr lang="fr-FR" i="0" dirty="0">
                <a:solidFill>
                  <a:srgbClr val="222222"/>
                </a:solidFill>
                <a:effectLst/>
                <a:latin typeface="-apple-system"/>
              </a:rPr>
              <a:t>("</a:t>
            </a:r>
            <a:r>
              <a:rPr lang="fr-FR" i="0" dirty="0" err="1">
                <a:solidFill>
                  <a:srgbClr val="222222"/>
                </a:solidFill>
                <a:effectLst/>
                <a:latin typeface="-apple-system"/>
              </a:rPr>
              <a:t>android.widget.TextView</a:t>
            </a:r>
            <a:r>
              <a:rPr lang="fr-FR" i="0" dirty="0">
                <a:solidFill>
                  <a:srgbClr val="222222"/>
                </a:solidFill>
                <a:effectLst/>
                <a:latin typeface="-apple-system"/>
              </a:rPr>
              <a:t>"); </a:t>
            </a:r>
          </a:p>
          <a:p>
            <a:r>
              <a:rPr lang="fr-FR" b="1" i="0" dirty="0" err="1">
                <a:solidFill>
                  <a:srgbClr val="222222"/>
                </a:solidFill>
                <a:effectLst/>
                <a:latin typeface="-apple-system"/>
              </a:rPr>
              <a:t>Xpath</a:t>
            </a:r>
            <a:r>
              <a:rPr lang="fr-FR" b="1" i="0" dirty="0">
                <a:solidFill>
                  <a:srgbClr val="222222"/>
                </a:solidFill>
                <a:effectLst/>
                <a:latin typeface="-apple-system"/>
              </a:rPr>
              <a:t>: </a:t>
            </a:r>
            <a:r>
              <a:rPr lang="fr-FR" i="0" dirty="0" err="1">
                <a:solidFill>
                  <a:srgbClr val="222222"/>
                </a:solidFill>
                <a:effectLst/>
                <a:latin typeface="-apple-system"/>
              </a:rPr>
              <a:t>dr.findElementByXPath</a:t>
            </a:r>
            <a:r>
              <a:rPr lang="fr-FR" i="0" dirty="0">
                <a:solidFill>
                  <a:srgbClr val="222222"/>
                </a:solidFill>
                <a:effectLst/>
                <a:latin typeface="-apple-system"/>
              </a:rPr>
              <a:t>("//</a:t>
            </a:r>
            <a:r>
              <a:rPr lang="fr-FR" i="0" dirty="0" err="1">
                <a:solidFill>
                  <a:srgbClr val="222222"/>
                </a:solidFill>
                <a:effectLst/>
                <a:latin typeface="-apple-system"/>
              </a:rPr>
              <a:t>android.widget.TextView</a:t>
            </a:r>
            <a:r>
              <a:rPr lang="fr-FR" i="0" dirty="0">
                <a:solidFill>
                  <a:srgbClr val="222222"/>
                </a:solidFill>
                <a:effectLst/>
                <a:latin typeface="-apple-system"/>
              </a:rPr>
              <a:t>").click();</a:t>
            </a:r>
          </a:p>
          <a:p>
            <a:endParaRPr lang="fr-FR" b="1" i="0" dirty="0">
              <a:solidFill>
                <a:srgbClr val="222222"/>
              </a:solidFill>
              <a:effectLst/>
              <a:latin typeface="-apple-system"/>
            </a:endParaRPr>
          </a:p>
          <a:p>
            <a:endParaRPr lang="fr-FR" b="1" i="0" dirty="0">
              <a:solidFill>
                <a:srgbClr val="222222"/>
              </a:solidFill>
              <a:effectLst/>
              <a:latin typeface="-apple-system"/>
            </a:endParaRPr>
          </a:p>
          <a:p>
            <a:endParaRPr lang="fr-FR" dirty="0"/>
          </a:p>
        </p:txBody>
      </p:sp>
      <p:sp>
        <p:nvSpPr>
          <p:cNvPr id="4" name="Titre 1">
            <a:extLst>
              <a:ext uri="{FF2B5EF4-FFF2-40B4-BE49-F238E27FC236}">
                <a16:creationId xmlns:a16="http://schemas.microsoft.com/office/drawing/2014/main" id="{9A49D058-8C0A-6A82-BA0B-101B4F32EE58}"/>
              </a:ext>
            </a:extLst>
          </p:cNvPr>
          <p:cNvSpPr>
            <a:spLocks noGrp="1"/>
          </p:cNvSpPr>
          <p:nvPr>
            <p:ph type="title"/>
          </p:nvPr>
        </p:nvSpPr>
        <p:spPr>
          <a:xfrm>
            <a:off x="691079" y="725951"/>
            <a:ext cx="10325000" cy="1442463"/>
          </a:xfrm>
        </p:spPr>
        <p:txBody>
          <a:bodyPr>
            <a:normAutofit/>
          </a:bodyPr>
          <a:lstStyle/>
          <a:p>
            <a:r>
              <a:rPr lang="fr-FR" dirty="0"/>
              <a:t>les </a:t>
            </a:r>
            <a:r>
              <a:rPr lang="fr-FR" dirty="0" err="1"/>
              <a:t>starégies</a:t>
            </a:r>
            <a:r>
              <a:rPr lang="fr-FR" dirty="0"/>
              <a:t> de sélections des éléments </a:t>
            </a:r>
            <a:r>
              <a:rPr lang="fr-FR" dirty="0" err="1"/>
              <a:t>webs</a:t>
            </a:r>
            <a:r>
              <a:rPr lang="fr-FR" dirty="0"/>
              <a:t> via </a:t>
            </a:r>
            <a:r>
              <a:rPr lang="fr-FR" dirty="0" err="1"/>
              <a:t>Appium</a:t>
            </a:r>
            <a:r>
              <a:rPr lang="fr-FR" dirty="0"/>
              <a:t>:</a:t>
            </a:r>
          </a:p>
        </p:txBody>
      </p:sp>
      <p:sp>
        <p:nvSpPr>
          <p:cNvPr id="9" name="Rectangle 4">
            <a:extLst>
              <a:ext uri="{FF2B5EF4-FFF2-40B4-BE49-F238E27FC236}">
                <a16:creationId xmlns:a16="http://schemas.microsoft.com/office/drawing/2014/main" id="{D18EE8A4-BEDB-6438-6D06-49D97460597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300" b="0" i="0" u="none" strike="noStrike" cap="none" normalizeH="0" baseline="0">
                <a:ln>
                  <a:noFill/>
                </a:ln>
                <a:solidFill>
                  <a:srgbClr val="222222"/>
                </a:solidFill>
                <a:effectLst/>
                <a:latin typeface="inherit"/>
              </a:rPr>
              <a:t>List&lt;WebElement&gt; buttons = driver.findElementsByClassName("android.widget.TextView");for(WebElement button : buttons){ System.out.println(button.getText()); if(button.getText().equals("Animation")){ button.click(); }}</a:t>
            </a:r>
            <a:r>
              <a:rPr kumimoji="0" lang="fr-FR" altLang="fr-FR" sz="900" b="0" i="0" u="none" strike="noStrike" cap="none" normalizeH="0" baseline="0">
                <a:ln>
                  <a:noFill/>
                </a:ln>
                <a:solidFill>
                  <a:schemeClr val="tx1"/>
                </a:solidFill>
                <a:effectLst/>
              </a:rPr>
              <a:t> </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0345899"/>
      </p:ext>
    </p:extLst>
  </p:cSld>
  <p:clrMapOvr>
    <a:masterClrMapping/>
  </p:clrMapOvr>
</p:sld>
</file>

<file path=ppt/theme/theme1.xml><?xml version="1.0" encoding="utf-8"?>
<a:theme xmlns:a="http://schemas.openxmlformats.org/drawingml/2006/main" name="CosineVTI">
  <a:themeElements>
    <a:clrScheme name="AnalogousFromDarkSeedLeftStep">
      <a:dk1>
        <a:srgbClr val="000000"/>
      </a:dk1>
      <a:lt1>
        <a:srgbClr val="FFFFFF"/>
      </a:lt1>
      <a:dk2>
        <a:srgbClr val="311B26"/>
      </a:dk2>
      <a:lt2>
        <a:srgbClr val="F0F3F2"/>
      </a:lt2>
      <a:accent1>
        <a:srgbClr val="E42B83"/>
      </a:accent1>
      <a:accent2>
        <a:srgbClr val="D31ABE"/>
      </a:accent2>
      <a:accent3>
        <a:srgbClr val="AC2BE4"/>
      </a:accent3>
      <a:accent4>
        <a:srgbClr val="5829D5"/>
      </a:accent4>
      <a:accent5>
        <a:srgbClr val="2B45E4"/>
      </a:accent5>
      <a:accent6>
        <a:srgbClr val="1A81D3"/>
      </a:accent6>
      <a:hlink>
        <a:srgbClr val="433FBF"/>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382</TotalTime>
  <Words>358</Words>
  <Application>Microsoft Office PowerPoint</Application>
  <PresentationFormat>Grand écran</PresentationFormat>
  <Paragraphs>23</Paragraphs>
  <Slides>5</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vt:i4>
      </vt:variant>
    </vt:vector>
  </HeadingPairs>
  <TitlesOfParts>
    <vt:vector size="12" baseType="lpstr">
      <vt:lpstr>-apple-system</vt:lpstr>
      <vt:lpstr>Arial</vt:lpstr>
      <vt:lpstr>Grandview</vt:lpstr>
      <vt:lpstr>inherit</vt:lpstr>
      <vt:lpstr>MontserratRegular</vt:lpstr>
      <vt:lpstr>Wingdings</vt:lpstr>
      <vt:lpstr>CosineVTI</vt:lpstr>
      <vt:lpstr>APPIUM</vt:lpstr>
      <vt:lpstr>AGENDA</vt:lpstr>
      <vt:lpstr>C’est quoi appium </vt:lpstr>
      <vt:lpstr>Inspecteur appium </vt:lpstr>
      <vt:lpstr>les starégies de sélections des éléments webs via Appium: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APPIUM</dc:title>
  <dc:creator>Ines Masmoudi</dc:creator>
  <cp:lastModifiedBy>Ines Masmoudi</cp:lastModifiedBy>
  <cp:revision>4</cp:revision>
  <dcterms:created xsi:type="dcterms:W3CDTF">2022-06-09T08:58:26Z</dcterms:created>
  <dcterms:modified xsi:type="dcterms:W3CDTF">2022-06-09T16:08:28Z</dcterms:modified>
</cp:coreProperties>
</file>