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zador" initials="U" lastIdx="1" clrIdx="0">
    <p:extLst>
      <p:ext uri="{19B8F6BF-5375-455C-9EA6-DF929625EA0E}">
        <p15:presenceInfo xmlns:p15="http://schemas.microsoft.com/office/powerpoint/2012/main" userId="Utiliza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F2CC6-A335-4940-B4BE-E69E50E125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E2976AB-3793-475D-B71F-719A562998A5}">
      <dgm:prSet phldrT="[Texto]" custT="1"/>
      <dgm:spPr/>
      <dgm:t>
        <a:bodyPr/>
        <a:lstStyle/>
        <a:p>
          <a:r>
            <a:rPr lang="pt-PT" sz="1800" b="1" dirty="0"/>
            <a:t>Fornecedor </a:t>
          </a:r>
        </a:p>
      </dgm:t>
    </dgm:pt>
    <dgm:pt modelId="{7CE7AA5E-224E-48C3-B038-E516FD5215D5}" type="parTrans" cxnId="{3F8F9708-E4D4-4ADD-A753-A0A4D9363D3D}">
      <dgm:prSet/>
      <dgm:spPr/>
      <dgm:t>
        <a:bodyPr/>
        <a:lstStyle/>
        <a:p>
          <a:endParaRPr lang="pt-PT"/>
        </a:p>
      </dgm:t>
    </dgm:pt>
    <dgm:pt modelId="{5F8B81DE-2D9C-4847-945D-1472D9D46233}" type="sibTrans" cxnId="{3F8F9708-E4D4-4ADD-A753-A0A4D9363D3D}">
      <dgm:prSet/>
      <dgm:spPr/>
      <dgm:t>
        <a:bodyPr/>
        <a:lstStyle/>
        <a:p>
          <a:endParaRPr lang="pt-PT"/>
        </a:p>
      </dgm:t>
    </dgm:pt>
    <dgm:pt modelId="{FBFA948C-D19F-41F9-9313-9C9874071F09}">
      <dgm:prSet phldrT="[Texto]" custT="1"/>
      <dgm:spPr/>
      <dgm:t>
        <a:bodyPr/>
        <a:lstStyle/>
        <a:p>
          <a:r>
            <a:rPr lang="pt-PT" sz="1400" dirty="0"/>
            <a:t>Variáveis:</a:t>
          </a:r>
          <a:br>
            <a:rPr lang="pt-PT" sz="1400" dirty="0"/>
          </a:br>
          <a:r>
            <a:rPr lang="pt-PT" sz="1400" dirty="0"/>
            <a:t> - </a:t>
          </a:r>
          <a:r>
            <a:rPr lang="pt-PT" sz="1400" b="1" dirty="0"/>
            <a:t>Localização: </a:t>
          </a:r>
          <a:r>
            <a:rPr lang="pt-PT" sz="1400" dirty="0"/>
            <a:t>Torres Vedras, Alcácer do Sal, Campo Maior</a:t>
          </a:r>
          <a:br>
            <a:rPr lang="pt-PT" sz="1400" dirty="0"/>
          </a:br>
          <a:r>
            <a:rPr lang="pt-PT" sz="1400" dirty="0"/>
            <a:t> - </a:t>
          </a:r>
          <a:r>
            <a:rPr lang="pt-PT" sz="1400" b="1" dirty="0"/>
            <a:t>Recursos Consumidos: </a:t>
          </a:r>
          <a:r>
            <a:rPr lang="pt-PT" sz="1400" dirty="0"/>
            <a:t>água, combustíveis</a:t>
          </a:r>
          <a:br>
            <a:rPr lang="pt-PT" sz="1400" dirty="0"/>
          </a:br>
          <a:r>
            <a:rPr lang="pt-PT" sz="1400" dirty="0"/>
            <a:t> - </a:t>
          </a:r>
          <a:r>
            <a:rPr lang="pt-PT" sz="1400" b="1" dirty="0"/>
            <a:t>Poluição:</a:t>
          </a:r>
          <a:r>
            <a:rPr lang="pt-PT" sz="1400" dirty="0"/>
            <a:t> desperdício, contaminações do solo, emissões de CO2</a:t>
          </a:r>
        </a:p>
      </dgm:t>
    </dgm:pt>
    <dgm:pt modelId="{7B927F10-1504-4465-89ED-8EE1BDD41144}" type="parTrans" cxnId="{7CA7B507-4F22-454F-9A30-31BBBB0A7646}">
      <dgm:prSet/>
      <dgm:spPr/>
      <dgm:t>
        <a:bodyPr/>
        <a:lstStyle/>
        <a:p>
          <a:endParaRPr lang="pt-PT"/>
        </a:p>
      </dgm:t>
    </dgm:pt>
    <dgm:pt modelId="{3462F00E-2704-43AF-93EA-9520312A3E6F}" type="sibTrans" cxnId="{7CA7B507-4F22-454F-9A30-31BBBB0A7646}">
      <dgm:prSet/>
      <dgm:spPr/>
      <dgm:t>
        <a:bodyPr/>
        <a:lstStyle/>
        <a:p>
          <a:endParaRPr lang="pt-PT"/>
        </a:p>
      </dgm:t>
    </dgm:pt>
    <dgm:pt modelId="{75313886-4594-4155-8C77-F64E460F2EB3}">
      <dgm:prSet phldrT="[Texto]" custT="1"/>
      <dgm:spPr/>
      <dgm:t>
        <a:bodyPr/>
        <a:lstStyle/>
        <a:p>
          <a:r>
            <a:rPr lang="pt-PT" sz="1800" b="1" dirty="0"/>
            <a:t>Transporte Nacional</a:t>
          </a:r>
        </a:p>
      </dgm:t>
    </dgm:pt>
    <dgm:pt modelId="{69BA9C2E-F6CA-49C6-8F06-018DBED65CE3}" type="parTrans" cxnId="{68A873C4-3B9E-4229-8390-B19B885B1D7D}">
      <dgm:prSet/>
      <dgm:spPr/>
      <dgm:t>
        <a:bodyPr/>
        <a:lstStyle/>
        <a:p>
          <a:endParaRPr lang="pt-PT"/>
        </a:p>
      </dgm:t>
    </dgm:pt>
    <dgm:pt modelId="{ABECEC7A-5F8B-4A51-B79E-C5F0EDECCFB0}" type="sibTrans" cxnId="{68A873C4-3B9E-4229-8390-B19B885B1D7D}">
      <dgm:prSet/>
      <dgm:spPr/>
      <dgm:t>
        <a:bodyPr/>
        <a:lstStyle/>
        <a:p>
          <a:endParaRPr lang="pt-PT"/>
        </a:p>
      </dgm:t>
    </dgm:pt>
    <dgm:pt modelId="{C9802667-66A1-4F13-854F-5BD4F4E9C651}">
      <dgm:prSet phldrT="[Texto]" custT="1"/>
      <dgm:spPr/>
      <dgm:t>
        <a:bodyPr/>
        <a:lstStyle/>
        <a:p>
          <a:r>
            <a:rPr lang="pt-PT" sz="1800" b="1" dirty="0"/>
            <a:t>Consumidor</a:t>
          </a:r>
        </a:p>
        <a:p>
          <a:r>
            <a:rPr lang="pt-PT" sz="1800" b="1" dirty="0"/>
            <a:t>Final</a:t>
          </a:r>
        </a:p>
      </dgm:t>
    </dgm:pt>
    <dgm:pt modelId="{67D3C84B-D703-4693-9FE7-A63E64B27597}" type="parTrans" cxnId="{BE4FCEE4-65C0-4C93-A1FA-87936D9D70A0}">
      <dgm:prSet/>
      <dgm:spPr/>
      <dgm:t>
        <a:bodyPr/>
        <a:lstStyle/>
        <a:p>
          <a:endParaRPr lang="pt-PT"/>
        </a:p>
      </dgm:t>
    </dgm:pt>
    <dgm:pt modelId="{0997528A-4582-4804-8C07-73797AEB2E8B}" type="sibTrans" cxnId="{BE4FCEE4-65C0-4C93-A1FA-87936D9D70A0}">
      <dgm:prSet/>
      <dgm:spPr/>
      <dgm:t>
        <a:bodyPr/>
        <a:lstStyle/>
        <a:p>
          <a:endParaRPr lang="pt-PT"/>
        </a:p>
      </dgm:t>
    </dgm:pt>
    <dgm:pt modelId="{1FE66B43-1605-4FC2-87AC-0BCD2F85AA52}">
      <dgm:prSet phldrT="[Texto]" custT="1"/>
      <dgm:spPr/>
      <dgm:t>
        <a:bodyPr/>
        <a:lstStyle/>
        <a:p>
          <a:r>
            <a:rPr lang="pt-PT" sz="1400" dirty="0"/>
            <a:t>Consumidor Final (Destino): Colombo</a:t>
          </a:r>
        </a:p>
      </dgm:t>
    </dgm:pt>
    <dgm:pt modelId="{5B7FEE22-E301-47D4-91D7-963381319BE3}" type="parTrans" cxnId="{D4311E5F-E0FD-4750-BC39-9023F72E9DE0}">
      <dgm:prSet/>
      <dgm:spPr/>
      <dgm:t>
        <a:bodyPr/>
        <a:lstStyle/>
        <a:p>
          <a:endParaRPr lang="pt-PT"/>
        </a:p>
      </dgm:t>
    </dgm:pt>
    <dgm:pt modelId="{39A360FC-9750-41E3-95E8-67C68C5807D1}" type="sibTrans" cxnId="{D4311E5F-E0FD-4750-BC39-9023F72E9DE0}">
      <dgm:prSet/>
      <dgm:spPr/>
      <dgm:t>
        <a:bodyPr/>
        <a:lstStyle/>
        <a:p>
          <a:endParaRPr lang="pt-PT"/>
        </a:p>
      </dgm:t>
    </dgm:pt>
    <dgm:pt modelId="{018347E8-E9CE-4CBF-AA53-C5049140A6FC}">
      <dgm:prSet phldrT="[Texto]" custT="1"/>
      <dgm:spPr/>
      <dgm:t>
        <a:bodyPr/>
        <a:lstStyle/>
        <a:p>
          <a:r>
            <a:rPr lang="pt-PT" sz="1400" dirty="0"/>
            <a:t>Estimativa: por 1000kg </a:t>
          </a:r>
        </a:p>
      </dgm:t>
    </dgm:pt>
    <dgm:pt modelId="{4A600752-33D6-40BB-9406-605202819590}" type="parTrans" cxnId="{29CD0DB9-3402-47D2-A824-ACAB07D3CDD2}">
      <dgm:prSet/>
      <dgm:spPr/>
      <dgm:t>
        <a:bodyPr/>
        <a:lstStyle/>
        <a:p>
          <a:endParaRPr lang="pt-PT"/>
        </a:p>
      </dgm:t>
    </dgm:pt>
    <dgm:pt modelId="{37B98400-D926-4F78-A9FE-5B19CD6F82FA}" type="sibTrans" cxnId="{29CD0DB9-3402-47D2-A824-ACAB07D3CDD2}">
      <dgm:prSet/>
      <dgm:spPr/>
      <dgm:t>
        <a:bodyPr/>
        <a:lstStyle/>
        <a:p>
          <a:endParaRPr lang="pt-PT"/>
        </a:p>
      </dgm:t>
    </dgm:pt>
    <dgm:pt modelId="{52E7779C-ADB3-487B-BFCE-F2540F80BFC1}">
      <dgm:prSet phldrT="[Texto]" custT="1"/>
      <dgm:spPr/>
      <dgm:t>
        <a:bodyPr/>
        <a:lstStyle/>
        <a:p>
          <a:pPr algn="l"/>
          <a:r>
            <a:rPr lang="pt-PT" sz="1400" dirty="0"/>
            <a:t>Camião (3 transportadoras)</a:t>
          </a:r>
        </a:p>
      </dgm:t>
    </dgm:pt>
    <dgm:pt modelId="{C56F3D51-0011-4D4E-9511-173D9356A2B9}" type="sibTrans" cxnId="{7A7309F8-D6F5-47C8-B150-518C3F0F2680}">
      <dgm:prSet/>
      <dgm:spPr/>
      <dgm:t>
        <a:bodyPr/>
        <a:lstStyle/>
        <a:p>
          <a:endParaRPr lang="pt-PT"/>
        </a:p>
      </dgm:t>
    </dgm:pt>
    <dgm:pt modelId="{1DE9A200-A67A-42D7-AA49-9201B5C03E28}" type="parTrans" cxnId="{7A7309F8-D6F5-47C8-B150-518C3F0F2680}">
      <dgm:prSet/>
      <dgm:spPr/>
      <dgm:t>
        <a:bodyPr/>
        <a:lstStyle/>
        <a:p>
          <a:endParaRPr lang="pt-PT"/>
        </a:p>
      </dgm:t>
    </dgm:pt>
    <dgm:pt modelId="{B24F51BC-53CB-4101-AEB6-7BE88C9D62DE}">
      <dgm:prSet phldrT="[Texto]" custT="1"/>
      <dgm:spPr/>
      <dgm:t>
        <a:bodyPr/>
        <a:lstStyle/>
        <a:p>
          <a:r>
            <a:rPr lang="pt-PT" sz="1400" dirty="0"/>
            <a:t>Variáveis:</a:t>
          </a:r>
          <a:br>
            <a:rPr lang="pt-PT" sz="1400" dirty="0"/>
          </a:br>
          <a:r>
            <a:rPr lang="pt-PT" sz="1400" dirty="0"/>
            <a:t> - </a:t>
          </a:r>
          <a:r>
            <a:rPr lang="pt-PT" sz="1400" b="1" dirty="0"/>
            <a:t>Encomenda: </a:t>
          </a:r>
          <a:r>
            <a:rPr lang="pt-PT" sz="1400" dirty="0"/>
            <a:t>por produto e quantidades diferentes à escolha do consumidor</a:t>
          </a:r>
          <a:br>
            <a:rPr lang="pt-PT" sz="1400" dirty="0"/>
          </a:br>
          <a:r>
            <a:rPr lang="pt-PT" sz="1400" dirty="0"/>
            <a:t> - </a:t>
          </a:r>
          <a:r>
            <a:rPr lang="pt-PT" sz="1400" b="1" dirty="0"/>
            <a:t>Histórico: </a:t>
          </a:r>
          <a:r>
            <a:rPr lang="pt-PT" sz="1400" dirty="0"/>
            <a:t>ser possível aceder ao histórico de recursos consumidos e poluição</a:t>
          </a:r>
        </a:p>
      </dgm:t>
    </dgm:pt>
    <dgm:pt modelId="{A114A08F-54E4-4D97-9857-5EA481420D23}" type="parTrans" cxnId="{F38AB0BA-E4D3-420E-BF3E-EC29226AF746}">
      <dgm:prSet/>
      <dgm:spPr/>
      <dgm:t>
        <a:bodyPr/>
        <a:lstStyle/>
        <a:p>
          <a:endParaRPr lang="pt-PT"/>
        </a:p>
      </dgm:t>
    </dgm:pt>
    <dgm:pt modelId="{B418A6AB-67BB-4C7E-B743-48E4D68DDEF1}" type="sibTrans" cxnId="{F38AB0BA-E4D3-420E-BF3E-EC29226AF746}">
      <dgm:prSet/>
      <dgm:spPr/>
      <dgm:t>
        <a:bodyPr/>
        <a:lstStyle/>
        <a:p>
          <a:endParaRPr lang="pt-PT"/>
        </a:p>
      </dgm:t>
    </dgm:pt>
    <dgm:pt modelId="{C39BA939-8DE2-423B-A9D7-B7A45FF6B7D1}">
      <dgm:prSet phldrT="[Texto]" custT="1"/>
      <dgm:spPr/>
      <dgm:t>
        <a:bodyPr/>
        <a:lstStyle/>
        <a:p>
          <a:pPr algn="l"/>
          <a:r>
            <a:rPr lang="pt-PT" sz="1400" dirty="0"/>
            <a:t>Variáveis:</a:t>
          </a:r>
          <a:br>
            <a:rPr lang="pt-PT" sz="1400" dirty="0"/>
          </a:br>
          <a:r>
            <a:rPr lang="pt-PT" sz="1400" dirty="0"/>
            <a:t> - </a:t>
          </a:r>
          <a:r>
            <a:rPr lang="pt-PT" sz="1400" b="1" dirty="0" err="1"/>
            <a:t>origem_percurso</a:t>
          </a:r>
          <a:r>
            <a:rPr lang="pt-PT" sz="1400" b="1" dirty="0"/>
            <a:t>: </a:t>
          </a:r>
          <a:r>
            <a:rPr lang="pt-PT" sz="1400" dirty="0" err="1"/>
            <a:t>string</a:t>
          </a:r>
          <a:r>
            <a:rPr lang="pt-PT" sz="1400" dirty="0"/>
            <a:t>. Recebe os nomes das localizações de origem (fornecedores) a partir do </a:t>
          </a:r>
          <a:r>
            <a:rPr lang="pt-PT" sz="1400" dirty="0" err="1"/>
            <a:t>csv</a:t>
          </a:r>
          <a:r>
            <a:rPr lang="pt-PT" sz="1400" dirty="0"/>
            <a:t>.</a:t>
          </a:r>
          <a:br>
            <a:rPr lang="pt-PT" sz="1400" dirty="0"/>
          </a:br>
          <a:r>
            <a:rPr lang="pt-PT" sz="1400" dirty="0"/>
            <a:t> </a:t>
          </a:r>
          <a:r>
            <a:rPr lang="pt-PT" sz="1400" b="1" dirty="0"/>
            <a:t>- transportadora: </a:t>
          </a:r>
          <a:r>
            <a:rPr lang="pt-PT" sz="1400" dirty="0" err="1"/>
            <a:t>string</a:t>
          </a:r>
          <a:r>
            <a:rPr lang="pt-PT" sz="1400" dirty="0"/>
            <a:t>. Recebe uma letra correspondente a cada transportadora.</a:t>
          </a:r>
          <a:br>
            <a:rPr lang="pt-PT" sz="1400" dirty="0"/>
          </a:br>
          <a:r>
            <a:rPr lang="pt-PT" sz="1400" dirty="0"/>
            <a:t> </a:t>
          </a:r>
          <a:r>
            <a:rPr lang="pt-PT" sz="1400" b="1" dirty="0"/>
            <a:t>- chave: </a:t>
          </a:r>
          <a:r>
            <a:rPr lang="pt-PT" sz="1400" dirty="0"/>
            <a:t>combina a origem com a transportadora, para fazer a soma das pontuações.</a:t>
          </a:r>
          <a:br>
            <a:rPr lang="pt-PT" sz="1400" dirty="0"/>
          </a:br>
          <a:r>
            <a:rPr lang="pt-PT" sz="1400" dirty="0"/>
            <a:t> </a:t>
          </a:r>
          <a:r>
            <a:rPr lang="pt-PT" sz="1400" b="1" dirty="0"/>
            <a:t>- </a:t>
          </a:r>
          <a:r>
            <a:rPr lang="pt-PT" sz="1400" b="1" dirty="0" err="1"/>
            <a:t>pontuação_total</a:t>
          </a:r>
          <a:r>
            <a:rPr lang="pt-PT" sz="1400" b="1" dirty="0"/>
            <a:t>: </a:t>
          </a:r>
          <a:r>
            <a:rPr lang="pt-PT" sz="1400" dirty="0" err="1"/>
            <a:t>int</a:t>
          </a:r>
          <a:r>
            <a:rPr lang="pt-PT" sz="1400" dirty="0"/>
            <a:t>. Soma pontuações do combustível e das emissões.</a:t>
          </a:r>
        </a:p>
      </dgm:t>
    </dgm:pt>
    <dgm:pt modelId="{7BA2A6DE-989D-48B2-A8AA-A4E30A4D0E20}" type="sibTrans" cxnId="{14131B80-FB07-4FBB-B18D-3FC994A40BA6}">
      <dgm:prSet/>
      <dgm:spPr/>
      <dgm:t>
        <a:bodyPr/>
        <a:lstStyle/>
        <a:p>
          <a:endParaRPr lang="pt-PT"/>
        </a:p>
      </dgm:t>
    </dgm:pt>
    <dgm:pt modelId="{C3C7F369-E5AB-41F0-8473-52C71C54A489}" type="parTrans" cxnId="{14131B80-FB07-4FBB-B18D-3FC994A40BA6}">
      <dgm:prSet/>
      <dgm:spPr/>
      <dgm:t>
        <a:bodyPr/>
        <a:lstStyle/>
        <a:p>
          <a:endParaRPr lang="pt-PT"/>
        </a:p>
      </dgm:t>
    </dgm:pt>
    <dgm:pt modelId="{E7BE5B4B-13DD-437A-B5FD-8F7535952419}">
      <dgm:prSet phldrT="[Texto]" custT="1"/>
      <dgm:spPr/>
      <dgm:t>
        <a:bodyPr/>
        <a:lstStyle/>
        <a:p>
          <a:pPr algn="l"/>
          <a:r>
            <a:rPr lang="pt-PT" sz="1400" dirty="0"/>
            <a:t>Estimativa: por 1000kg </a:t>
          </a:r>
        </a:p>
      </dgm:t>
    </dgm:pt>
    <dgm:pt modelId="{5191B561-02E3-4CD3-8CCA-A6F251A65ED9}" type="sibTrans" cxnId="{FD1F8569-047C-45C0-B757-3FBED60CCB5F}">
      <dgm:prSet/>
      <dgm:spPr/>
      <dgm:t>
        <a:bodyPr/>
        <a:lstStyle/>
        <a:p>
          <a:endParaRPr lang="pt-PT"/>
        </a:p>
      </dgm:t>
    </dgm:pt>
    <dgm:pt modelId="{A6A03723-E2D1-4B15-B3BE-1FBD313666FC}" type="parTrans" cxnId="{FD1F8569-047C-45C0-B757-3FBED60CCB5F}">
      <dgm:prSet/>
      <dgm:spPr/>
      <dgm:t>
        <a:bodyPr/>
        <a:lstStyle/>
        <a:p>
          <a:endParaRPr lang="pt-PT"/>
        </a:p>
      </dgm:t>
    </dgm:pt>
    <dgm:pt modelId="{E86CF7B8-8162-4BBF-A876-4D711C53BB18}">
      <dgm:prSet phldrT="[Texto]" custT="1"/>
      <dgm:spPr/>
      <dgm:t>
        <a:bodyPr/>
        <a:lstStyle/>
        <a:p>
          <a:pPr algn="l">
            <a:buNone/>
          </a:pPr>
          <a:r>
            <a:rPr lang="pt-PT" sz="1400" dirty="0"/>
            <a:t> </a:t>
          </a:r>
          <a:r>
            <a:rPr lang="pt-PT" sz="1400" b="1" dirty="0"/>
            <a:t>- </a:t>
          </a:r>
          <a:r>
            <a:rPr lang="pt-PT" sz="1400" b="1" dirty="0" err="1"/>
            <a:t>pontuacoes_por_transportadora_origem</a:t>
          </a:r>
          <a:r>
            <a:rPr lang="pt-PT" sz="1400" b="1" dirty="0"/>
            <a:t>: </a:t>
          </a:r>
          <a:r>
            <a:rPr lang="pt-PT" sz="1400" dirty="0" err="1"/>
            <a:t>int</a:t>
          </a:r>
          <a:r>
            <a:rPr lang="pt-PT" sz="1400" dirty="0"/>
            <a:t>. Soma das pontuações por origem/transportadora.</a:t>
          </a:r>
        </a:p>
      </dgm:t>
    </dgm:pt>
    <dgm:pt modelId="{8C660D90-C31F-485D-8336-508246229A20}" type="parTrans" cxnId="{ED2FEFC7-59BA-4ADA-B3FE-6C1E04E06C89}">
      <dgm:prSet/>
      <dgm:spPr/>
      <dgm:t>
        <a:bodyPr/>
        <a:lstStyle/>
        <a:p>
          <a:endParaRPr lang="pt-PT"/>
        </a:p>
      </dgm:t>
    </dgm:pt>
    <dgm:pt modelId="{C2AF744B-ADB4-4691-A573-417383D877B2}" type="sibTrans" cxnId="{ED2FEFC7-59BA-4ADA-B3FE-6C1E04E06C89}">
      <dgm:prSet/>
      <dgm:spPr/>
      <dgm:t>
        <a:bodyPr/>
        <a:lstStyle/>
        <a:p>
          <a:endParaRPr lang="pt-PT"/>
        </a:p>
      </dgm:t>
    </dgm:pt>
    <dgm:pt modelId="{ED22B1C3-1A68-4FBE-8516-1D355421EC3A}" type="pres">
      <dgm:prSet presAssocID="{5A9F2CC6-A335-4940-B4BE-E69E50E1255A}" presName="linearFlow" presStyleCnt="0">
        <dgm:presLayoutVars>
          <dgm:dir/>
          <dgm:animLvl val="lvl"/>
          <dgm:resizeHandles val="exact"/>
        </dgm:presLayoutVars>
      </dgm:prSet>
      <dgm:spPr/>
    </dgm:pt>
    <dgm:pt modelId="{A08E1D8F-DFB1-4081-A380-9901F50AF77B}" type="pres">
      <dgm:prSet presAssocID="{3E2976AB-3793-475D-B71F-719A562998A5}" presName="composite" presStyleCnt="0"/>
      <dgm:spPr/>
    </dgm:pt>
    <dgm:pt modelId="{29D919F5-EB76-4EB6-931C-38B308E7579A}" type="pres">
      <dgm:prSet presAssocID="{3E2976AB-3793-475D-B71F-719A562998A5}" presName="parentText" presStyleLbl="alignNode1" presStyleIdx="0" presStyleCnt="3" custLinFactNeighborX="-708" custLinFactNeighborY="-3964">
        <dgm:presLayoutVars>
          <dgm:chMax val="1"/>
          <dgm:bulletEnabled val="1"/>
        </dgm:presLayoutVars>
      </dgm:prSet>
      <dgm:spPr/>
    </dgm:pt>
    <dgm:pt modelId="{725FFF58-D226-4B08-ACD9-683227C365F6}" type="pres">
      <dgm:prSet presAssocID="{3E2976AB-3793-475D-B71F-719A562998A5}" presName="descendantText" presStyleLbl="alignAcc1" presStyleIdx="0" presStyleCnt="3" custScaleX="100312" custScaleY="134062" custLinFactNeighborX="135" custLinFactNeighborY="15392">
        <dgm:presLayoutVars>
          <dgm:bulletEnabled val="1"/>
        </dgm:presLayoutVars>
      </dgm:prSet>
      <dgm:spPr/>
    </dgm:pt>
    <dgm:pt modelId="{CC55B6FC-92FB-4D81-9E6F-7BA33E01E6E1}" type="pres">
      <dgm:prSet presAssocID="{5F8B81DE-2D9C-4847-945D-1472D9D46233}" presName="sp" presStyleCnt="0"/>
      <dgm:spPr/>
    </dgm:pt>
    <dgm:pt modelId="{CC946A94-4360-4748-A817-BF22C9BCCB70}" type="pres">
      <dgm:prSet presAssocID="{75313886-4594-4155-8C77-F64E460F2EB3}" presName="composite" presStyleCnt="0"/>
      <dgm:spPr/>
    </dgm:pt>
    <dgm:pt modelId="{50CD583B-453D-473E-BBE4-CE67F9A5484A}" type="pres">
      <dgm:prSet presAssocID="{75313886-4594-4155-8C77-F64E460F2EB3}" presName="parentText" presStyleLbl="alignNode1" presStyleIdx="1" presStyleCnt="3" custLinFactNeighborX="-708" custLinFactNeighborY="-17657">
        <dgm:presLayoutVars>
          <dgm:chMax val="1"/>
          <dgm:bulletEnabled val="1"/>
        </dgm:presLayoutVars>
      </dgm:prSet>
      <dgm:spPr/>
    </dgm:pt>
    <dgm:pt modelId="{0DAF73F2-2D5C-41B6-B961-A8025ADECEC2}" type="pres">
      <dgm:prSet presAssocID="{75313886-4594-4155-8C77-F64E460F2EB3}" presName="descendantText" presStyleLbl="alignAcc1" presStyleIdx="1" presStyleCnt="3" custScaleX="100108" custScaleY="153639" custLinFactNeighborX="-88" custLinFactNeighborY="2682">
        <dgm:presLayoutVars>
          <dgm:bulletEnabled val="1"/>
        </dgm:presLayoutVars>
      </dgm:prSet>
      <dgm:spPr/>
    </dgm:pt>
    <dgm:pt modelId="{585082D9-07AA-4CA0-898C-19D07513C29C}" type="pres">
      <dgm:prSet presAssocID="{ABECEC7A-5F8B-4A51-B79E-C5F0EDECCFB0}" presName="sp" presStyleCnt="0"/>
      <dgm:spPr/>
    </dgm:pt>
    <dgm:pt modelId="{DEDBF1AA-0C1E-4843-A8BA-4C0F39B24DF6}" type="pres">
      <dgm:prSet presAssocID="{C9802667-66A1-4F13-854F-5BD4F4E9C651}" presName="composite" presStyleCnt="0"/>
      <dgm:spPr/>
    </dgm:pt>
    <dgm:pt modelId="{6F50F605-F0EB-4CAA-9B51-B66F7954CADE}" type="pres">
      <dgm:prSet presAssocID="{C9802667-66A1-4F13-854F-5BD4F4E9C651}" presName="parentText" presStyleLbl="alignNode1" presStyleIdx="2" presStyleCnt="3" custLinFactNeighborX="-1220" custLinFactNeighborY="1743">
        <dgm:presLayoutVars>
          <dgm:chMax val="1"/>
          <dgm:bulletEnabled val="1"/>
        </dgm:presLayoutVars>
      </dgm:prSet>
      <dgm:spPr/>
    </dgm:pt>
    <dgm:pt modelId="{AC41524F-BC99-4B73-9603-0D65538D0B49}" type="pres">
      <dgm:prSet presAssocID="{C9802667-66A1-4F13-854F-5BD4F4E9C651}" presName="descendantText" presStyleLbl="alignAcc1" presStyleIdx="2" presStyleCnt="3" custLinFactNeighborX="-149" custLinFactNeighborY="1983">
        <dgm:presLayoutVars>
          <dgm:bulletEnabled val="1"/>
        </dgm:presLayoutVars>
      </dgm:prSet>
      <dgm:spPr/>
    </dgm:pt>
  </dgm:ptLst>
  <dgm:cxnLst>
    <dgm:cxn modelId="{7CA7B507-4F22-454F-9A30-31BBBB0A7646}" srcId="{3E2976AB-3793-475D-B71F-719A562998A5}" destId="{FBFA948C-D19F-41F9-9313-9C9874071F09}" srcOrd="0" destOrd="0" parTransId="{7B927F10-1504-4465-89ED-8EE1BDD41144}" sibTransId="{3462F00E-2704-43AF-93EA-9520312A3E6F}"/>
    <dgm:cxn modelId="{3F8F9708-E4D4-4ADD-A753-A0A4D9363D3D}" srcId="{5A9F2CC6-A335-4940-B4BE-E69E50E1255A}" destId="{3E2976AB-3793-475D-B71F-719A562998A5}" srcOrd="0" destOrd="0" parTransId="{7CE7AA5E-224E-48C3-B038-E516FD5215D5}" sibTransId="{5F8B81DE-2D9C-4847-945D-1472D9D46233}"/>
    <dgm:cxn modelId="{C1B01119-575B-4110-8086-B9C49B57AB13}" type="presOf" srcId="{B24F51BC-53CB-4101-AEB6-7BE88C9D62DE}" destId="{AC41524F-BC99-4B73-9603-0D65538D0B49}" srcOrd="0" destOrd="1" presId="urn:microsoft.com/office/officeart/2005/8/layout/chevron2"/>
    <dgm:cxn modelId="{EE7B5119-CE07-4778-8E35-B112F98A65FF}" type="presOf" srcId="{C39BA939-8DE2-423B-A9D7-B7A45FF6B7D1}" destId="{0DAF73F2-2D5C-41B6-B961-A8025ADECEC2}" srcOrd="0" destOrd="1" presId="urn:microsoft.com/office/officeart/2005/8/layout/chevron2"/>
    <dgm:cxn modelId="{426F5A1D-A1AB-47F4-B293-EE3568338BC3}" type="presOf" srcId="{1FE66B43-1605-4FC2-87AC-0BCD2F85AA52}" destId="{AC41524F-BC99-4B73-9603-0D65538D0B49}" srcOrd="0" destOrd="0" presId="urn:microsoft.com/office/officeart/2005/8/layout/chevron2"/>
    <dgm:cxn modelId="{71FD9D26-4DE7-4690-9DB1-E8E662F0FF52}" type="presOf" srcId="{E7BE5B4B-13DD-437A-B5FD-8F7535952419}" destId="{0DAF73F2-2D5C-41B6-B961-A8025ADECEC2}" srcOrd="0" destOrd="3" presId="urn:microsoft.com/office/officeart/2005/8/layout/chevron2"/>
    <dgm:cxn modelId="{B260EF2D-B22B-4698-B5AC-77601A801F00}" type="presOf" srcId="{E86CF7B8-8162-4BBF-A876-4D711C53BB18}" destId="{0DAF73F2-2D5C-41B6-B961-A8025ADECEC2}" srcOrd="0" destOrd="2" presId="urn:microsoft.com/office/officeart/2005/8/layout/chevron2"/>
    <dgm:cxn modelId="{F84C792F-934E-4053-9314-BC69BF91A0A4}" type="presOf" srcId="{C9802667-66A1-4F13-854F-5BD4F4E9C651}" destId="{6F50F605-F0EB-4CAA-9B51-B66F7954CADE}" srcOrd="0" destOrd="0" presId="urn:microsoft.com/office/officeart/2005/8/layout/chevron2"/>
    <dgm:cxn modelId="{AEC13431-4CF9-42C7-964F-B786140376E2}" type="presOf" srcId="{018347E8-E9CE-4CBF-AA53-C5049140A6FC}" destId="{725FFF58-D226-4B08-ACD9-683227C365F6}" srcOrd="0" destOrd="1" presId="urn:microsoft.com/office/officeart/2005/8/layout/chevron2"/>
    <dgm:cxn modelId="{7C5C8B5B-4452-4A01-A354-82966F60C507}" type="presOf" srcId="{3E2976AB-3793-475D-B71F-719A562998A5}" destId="{29D919F5-EB76-4EB6-931C-38B308E7579A}" srcOrd="0" destOrd="0" presId="urn:microsoft.com/office/officeart/2005/8/layout/chevron2"/>
    <dgm:cxn modelId="{D4311E5F-E0FD-4750-BC39-9023F72E9DE0}" srcId="{C9802667-66A1-4F13-854F-5BD4F4E9C651}" destId="{1FE66B43-1605-4FC2-87AC-0BCD2F85AA52}" srcOrd="0" destOrd="0" parTransId="{5B7FEE22-E301-47D4-91D7-963381319BE3}" sibTransId="{39A360FC-9750-41E3-95E8-67C68C5807D1}"/>
    <dgm:cxn modelId="{FD1F8569-047C-45C0-B757-3FBED60CCB5F}" srcId="{75313886-4594-4155-8C77-F64E460F2EB3}" destId="{E7BE5B4B-13DD-437A-B5FD-8F7535952419}" srcOrd="2" destOrd="0" parTransId="{A6A03723-E2D1-4B15-B3BE-1FBD313666FC}" sibTransId="{5191B561-02E3-4CD3-8CCA-A6F251A65ED9}"/>
    <dgm:cxn modelId="{14131B80-FB07-4FBB-B18D-3FC994A40BA6}" srcId="{75313886-4594-4155-8C77-F64E460F2EB3}" destId="{C39BA939-8DE2-423B-A9D7-B7A45FF6B7D1}" srcOrd="1" destOrd="0" parTransId="{C3C7F369-E5AB-41F0-8473-52C71C54A489}" sibTransId="{7BA2A6DE-989D-48B2-A8AA-A4E30A4D0E20}"/>
    <dgm:cxn modelId="{29CD0DB9-3402-47D2-A824-ACAB07D3CDD2}" srcId="{3E2976AB-3793-475D-B71F-719A562998A5}" destId="{018347E8-E9CE-4CBF-AA53-C5049140A6FC}" srcOrd="1" destOrd="0" parTransId="{4A600752-33D6-40BB-9406-605202819590}" sibTransId="{37B98400-D926-4F78-A9FE-5B19CD6F82FA}"/>
    <dgm:cxn modelId="{F38AB0BA-E4D3-420E-BF3E-EC29226AF746}" srcId="{C9802667-66A1-4F13-854F-5BD4F4E9C651}" destId="{B24F51BC-53CB-4101-AEB6-7BE88C9D62DE}" srcOrd="1" destOrd="0" parTransId="{A114A08F-54E4-4D97-9857-5EA481420D23}" sibTransId="{B418A6AB-67BB-4C7E-B743-48E4D68DDEF1}"/>
    <dgm:cxn modelId="{82E452BE-5D0D-4D10-940D-5F157FCD1DE9}" type="presOf" srcId="{5A9F2CC6-A335-4940-B4BE-E69E50E1255A}" destId="{ED22B1C3-1A68-4FBE-8516-1D355421EC3A}" srcOrd="0" destOrd="0" presId="urn:microsoft.com/office/officeart/2005/8/layout/chevron2"/>
    <dgm:cxn modelId="{68A873C4-3B9E-4229-8390-B19B885B1D7D}" srcId="{5A9F2CC6-A335-4940-B4BE-E69E50E1255A}" destId="{75313886-4594-4155-8C77-F64E460F2EB3}" srcOrd="1" destOrd="0" parTransId="{69BA9C2E-F6CA-49C6-8F06-018DBED65CE3}" sibTransId="{ABECEC7A-5F8B-4A51-B79E-C5F0EDECCFB0}"/>
    <dgm:cxn modelId="{ED2FEFC7-59BA-4ADA-B3FE-6C1E04E06C89}" srcId="{C39BA939-8DE2-423B-A9D7-B7A45FF6B7D1}" destId="{E86CF7B8-8162-4BBF-A876-4D711C53BB18}" srcOrd="0" destOrd="0" parTransId="{8C660D90-C31F-485D-8336-508246229A20}" sibTransId="{C2AF744B-ADB4-4691-A573-417383D877B2}"/>
    <dgm:cxn modelId="{7ECD1BCA-6ADE-48AF-8F7B-158EBC751FA5}" type="presOf" srcId="{52E7779C-ADB3-487B-BFCE-F2540F80BFC1}" destId="{0DAF73F2-2D5C-41B6-B961-A8025ADECEC2}" srcOrd="0" destOrd="0" presId="urn:microsoft.com/office/officeart/2005/8/layout/chevron2"/>
    <dgm:cxn modelId="{6BE0BDDC-EB9A-4C0B-83EA-B165ABE35041}" type="presOf" srcId="{FBFA948C-D19F-41F9-9313-9C9874071F09}" destId="{725FFF58-D226-4B08-ACD9-683227C365F6}" srcOrd="0" destOrd="0" presId="urn:microsoft.com/office/officeart/2005/8/layout/chevron2"/>
    <dgm:cxn modelId="{BE4FCEE4-65C0-4C93-A1FA-87936D9D70A0}" srcId="{5A9F2CC6-A335-4940-B4BE-E69E50E1255A}" destId="{C9802667-66A1-4F13-854F-5BD4F4E9C651}" srcOrd="2" destOrd="0" parTransId="{67D3C84B-D703-4693-9FE7-A63E64B27597}" sibTransId="{0997528A-4582-4804-8C07-73797AEB2E8B}"/>
    <dgm:cxn modelId="{87EECBED-7844-487F-A1E4-8BC27FE755B9}" type="presOf" srcId="{75313886-4594-4155-8C77-F64E460F2EB3}" destId="{50CD583B-453D-473E-BBE4-CE67F9A5484A}" srcOrd="0" destOrd="0" presId="urn:microsoft.com/office/officeart/2005/8/layout/chevron2"/>
    <dgm:cxn modelId="{7A7309F8-D6F5-47C8-B150-518C3F0F2680}" srcId="{75313886-4594-4155-8C77-F64E460F2EB3}" destId="{52E7779C-ADB3-487B-BFCE-F2540F80BFC1}" srcOrd="0" destOrd="0" parTransId="{1DE9A200-A67A-42D7-AA49-9201B5C03E28}" sibTransId="{C56F3D51-0011-4D4E-9511-173D9356A2B9}"/>
    <dgm:cxn modelId="{27567939-7C05-4035-8F5F-2C1D0B3BBAE4}" type="presParOf" srcId="{ED22B1C3-1A68-4FBE-8516-1D355421EC3A}" destId="{A08E1D8F-DFB1-4081-A380-9901F50AF77B}" srcOrd="0" destOrd="0" presId="urn:microsoft.com/office/officeart/2005/8/layout/chevron2"/>
    <dgm:cxn modelId="{33B4AFA2-6878-42FA-9277-7EA77094D105}" type="presParOf" srcId="{A08E1D8F-DFB1-4081-A380-9901F50AF77B}" destId="{29D919F5-EB76-4EB6-931C-38B308E7579A}" srcOrd="0" destOrd="0" presId="urn:microsoft.com/office/officeart/2005/8/layout/chevron2"/>
    <dgm:cxn modelId="{1113AC18-5386-4242-BD24-60DF65BE9EF2}" type="presParOf" srcId="{A08E1D8F-DFB1-4081-A380-9901F50AF77B}" destId="{725FFF58-D226-4B08-ACD9-683227C365F6}" srcOrd="1" destOrd="0" presId="urn:microsoft.com/office/officeart/2005/8/layout/chevron2"/>
    <dgm:cxn modelId="{E01C0E6C-9BC4-4591-9BCE-DA740A6B5E3D}" type="presParOf" srcId="{ED22B1C3-1A68-4FBE-8516-1D355421EC3A}" destId="{CC55B6FC-92FB-4D81-9E6F-7BA33E01E6E1}" srcOrd="1" destOrd="0" presId="urn:microsoft.com/office/officeart/2005/8/layout/chevron2"/>
    <dgm:cxn modelId="{DE8EFCB9-46DA-4C40-9050-AA606E07CAD3}" type="presParOf" srcId="{ED22B1C3-1A68-4FBE-8516-1D355421EC3A}" destId="{CC946A94-4360-4748-A817-BF22C9BCCB70}" srcOrd="2" destOrd="0" presId="urn:microsoft.com/office/officeart/2005/8/layout/chevron2"/>
    <dgm:cxn modelId="{43FED456-E218-440F-ADEC-AC5D3BC64EEB}" type="presParOf" srcId="{CC946A94-4360-4748-A817-BF22C9BCCB70}" destId="{50CD583B-453D-473E-BBE4-CE67F9A5484A}" srcOrd="0" destOrd="0" presId="urn:microsoft.com/office/officeart/2005/8/layout/chevron2"/>
    <dgm:cxn modelId="{A9DD77BA-B30E-4D7C-A387-06598C081904}" type="presParOf" srcId="{CC946A94-4360-4748-A817-BF22C9BCCB70}" destId="{0DAF73F2-2D5C-41B6-B961-A8025ADECEC2}" srcOrd="1" destOrd="0" presId="urn:microsoft.com/office/officeart/2005/8/layout/chevron2"/>
    <dgm:cxn modelId="{57D146D5-6990-4F9C-9801-8AE670714F15}" type="presParOf" srcId="{ED22B1C3-1A68-4FBE-8516-1D355421EC3A}" destId="{585082D9-07AA-4CA0-898C-19D07513C29C}" srcOrd="3" destOrd="0" presId="urn:microsoft.com/office/officeart/2005/8/layout/chevron2"/>
    <dgm:cxn modelId="{9159D75C-1155-42A6-A78B-119CC88C6BE7}" type="presParOf" srcId="{ED22B1C3-1A68-4FBE-8516-1D355421EC3A}" destId="{DEDBF1AA-0C1E-4843-A8BA-4C0F39B24DF6}" srcOrd="4" destOrd="0" presId="urn:microsoft.com/office/officeart/2005/8/layout/chevron2"/>
    <dgm:cxn modelId="{109930B2-DC72-486B-A066-B79316BC8F3C}" type="presParOf" srcId="{DEDBF1AA-0C1E-4843-A8BA-4C0F39B24DF6}" destId="{6F50F605-F0EB-4CAA-9B51-B66F7954CADE}" srcOrd="0" destOrd="0" presId="urn:microsoft.com/office/officeart/2005/8/layout/chevron2"/>
    <dgm:cxn modelId="{8C7CD81B-991D-4A0B-BABD-D12F4273677D}" type="presParOf" srcId="{DEDBF1AA-0C1E-4843-A8BA-4C0F39B24DF6}" destId="{AC41524F-BC99-4B73-9603-0D65538D0B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919F5-EB76-4EB6-931C-38B308E7579A}">
      <dsp:nvSpPr>
        <dsp:cNvPr id="0" name=""/>
        <dsp:cNvSpPr/>
      </dsp:nvSpPr>
      <dsp:spPr>
        <a:xfrm rot="5400000">
          <a:off x="-276519" y="400338"/>
          <a:ext cx="1791771" cy="125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Fornecedor </a:t>
          </a:r>
        </a:p>
      </dsp:txBody>
      <dsp:txXfrm rot="-5400000">
        <a:off x="-7753" y="758692"/>
        <a:ext cx="1254240" cy="537531"/>
      </dsp:txXfrm>
    </dsp:sp>
    <dsp:sp modelId="{725FFF58-D226-4B08-ACD9-683227C365F6}">
      <dsp:nvSpPr>
        <dsp:cNvPr id="0" name=""/>
        <dsp:cNvSpPr/>
      </dsp:nvSpPr>
      <dsp:spPr>
        <a:xfrm rot="5400000">
          <a:off x="5436059" y="-4021570"/>
          <a:ext cx="1561355" cy="9971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Variáveis:</a:t>
          </a:r>
          <a:br>
            <a:rPr lang="pt-PT" sz="1400" kern="1200" dirty="0"/>
          </a:br>
          <a:r>
            <a:rPr lang="pt-PT" sz="1400" kern="1200" dirty="0"/>
            <a:t> - </a:t>
          </a:r>
          <a:r>
            <a:rPr lang="pt-PT" sz="1400" b="1" kern="1200" dirty="0"/>
            <a:t>Localização: </a:t>
          </a:r>
          <a:r>
            <a:rPr lang="pt-PT" sz="1400" kern="1200" dirty="0"/>
            <a:t>Torres Vedras, Alcácer do Sal, Campo Maior</a:t>
          </a:r>
          <a:br>
            <a:rPr lang="pt-PT" sz="1400" kern="1200" dirty="0"/>
          </a:br>
          <a:r>
            <a:rPr lang="pt-PT" sz="1400" kern="1200" dirty="0"/>
            <a:t> - </a:t>
          </a:r>
          <a:r>
            <a:rPr lang="pt-PT" sz="1400" b="1" kern="1200" dirty="0"/>
            <a:t>Recursos Consumidos: </a:t>
          </a:r>
          <a:r>
            <a:rPr lang="pt-PT" sz="1400" kern="1200" dirty="0"/>
            <a:t>água, combustíveis</a:t>
          </a:r>
          <a:br>
            <a:rPr lang="pt-PT" sz="1400" kern="1200" dirty="0"/>
          </a:br>
          <a:r>
            <a:rPr lang="pt-PT" sz="1400" kern="1200" dirty="0"/>
            <a:t> - </a:t>
          </a:r>
          <a:r>
            <a:rPr lang="pt-PT" sz="1400" b="1" kern="1200" dirty="0"/>
            <a:t>Poluição:</a:t>
          </a:r>
          <a:r>
            <a:rPr lang="pt-PT" sz="1400" kern="1200" dirty="0"/>
            <a:t> desperdício, contaminações do solo, emissões de CO2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Estimativa: por 1000kg </a:t>
          </a:r>
        </a:p>
      </dsp:txBody>
      <dsp:txXfrm rot="-5400000">
        <a:off x="1230979" y="259729"/>
        <a:ext cx="9895297" cy="1408917"/>
      </dsp:txXfrm>
    </dsp:sp>
    <dsp:sp modelId="{50CD583B-453D-473E-BBE4-CE67F9A5484A}">
      <dsp:nvSpPr>
        <dsp:cNvPr id="0" name=""/>
        <dsp:cNvSpPr/>
      </dsp:nvSpPr>
      <dsp:spPr>
        <a:xfrm rot="5400000">
          <a:off x="-276519" y="2086131"/>
          <a:ext cx="1791771" cy="125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Transporte Nacional</a:t>
          </a:r>
        </a:p>
      </dsp:txBody>
      <dsp:txXfrm rot="-5400000">
        <a:off x="-7753" y="2444485"/>
        <a:ext cx="1254240" cy="537531"/>
      </dsp:txXfrm>
    </dsp:sp>
    <dsp:sp modelId="{0DAF73F2-2D5C-41B6-B961-A8025ADECEC2}">
      <dsp:nvSpPr>
        <dsp:cNvPr id="0" name=""/>
        <dsp:cNvSpPr/>
      </dsp:nvSpPr>
      <dsp:spPr>
        <a:xfrm rot="5400000">
          <a:off x="5313310" y="-2228318"/>
          <a:ext cx="1789359" cy="9951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Camião (3 transportadoras)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Variáveis:</a:t>
          </a:r>
          <a:br>
            <a:rPr lang="pt-PT" sz="1400" kern="1200" dirty="0"/>
          </a:br>
          <a:r>
            <a:rPr lang="pt-PT" sz="1400" kern="1200" dirty="0"/>
            <a:t> - </a:t>
          </a:r>
          <a:r>
            <a:rPr lang="pt-PT" sz="1400" b="1" kern="1200" dirty="0" err="1"/>
            <a:t>origem_percurso</a:t>
          </a:r>
          <a:r>
            <a:rPr lang="pt-PT" sz="1400" b="1" kern="1200" dirty="0"/>
            <a:t>: </a:t>
          </a:r>
          <a:r>
            <a:rPr lang="pt-PT" sz="1400" kern="1200" dirty="0" err="1"/>
            <a:t>string</a:t>
          </a:r>
          <a:r>
            <a:rPr lang="pt-PT" sz="1400" kern="1200" dirty="0"/>
            <a:t>. Recebe os nomes das localizações de origem (fornecedores) a partir do </a:t>
          </a:r>
          <a:r>
            <a:rPr lang="pt-PT" sz="1400" kern="1200" dirty="0" err="1"/>
            <a:t>csv</a:t>
          </a:r>
          <a:r>
            <a:rPr lang="pt-PT" sz="1400" kern="1200" dirty="0"/>
            <a:t>.</a:t>
          </a:r>
          <a:br>
            <a:rPr lang="pt-PT" sz="1400" kern="1200" dirty="0"/>
          </a:br>
          <a:r>
            <a:rPr lang="pt-PT" sz="1400" kern="1200" dirty="0"/>
            <a:t> </a:t>
          </a:r>
          <a:r>
            <a:rPr lang="pt-PT" sz="1400" b="1" kern="1200" dirty="0"/>
            <a:t>- transportadora: </a:t>
          </a:r>
          <a:r>
            <a:rPr lang="pt-PT" sz="1400" kern="1200" dirty="0" err="1"/>
            <a:t>string</a:t>
          </a:r>
          <a:r>
            <a:rPr lang="pt-PT" sz="1400" kern="1200" dirty="0"/>
            <a:t>. Recebe uma letra correspondente a cada transportadora.</a:t>
          </a:r>
          <a:br>
            <a:rPr lang="pt-PT" sz="1400" kern="1200" dirty="0"/>
          </a:br>
          <a:r>
            <a:rPr lang="pt-PT" sz="1400" kern="1200" dirty="0"/>
            <a:t> </a:t>
          </a:r>
          <a:r>
            <a:rPr lang="pt-PT" sz="1400" b="1" kern="1200" dirty="0"/>
            <a:t>- chave: </a:t>
          </a:r>
          <a:r>
            <a:rPr lang="pt-PT" sz="1400" kern="1200" dirty="0"/>
            <a:t>combina a origem com a transportadora, para fazer a soma das pontuações.</a:t>
          </a:r>
          <a:br>
            <a:rPr lang="pt-PT" sz="1400" kern="1200" dirty="0"/>
          </a:br>
          <a:r>
            <a:rPr lang="pt-PT" sz="1400" kern="1200" dirty="0"/>
            <a:t> </a:t>
          </a:r>
          <a:r>
            <a:rPr lang="pt-PT" sz="1400" b="1" kern="1200" dirty="0"/>
            <a:t>- </a:t>
          </a:r>
          <a:r>
            <a:rPr lang="pt-PT" sz="1400" b="1" kern="1200" dirty="0" err="1"/>
            <a:t>pontuação_total</a:t>
          </a:r>
          <a:r>
            <a:rPr lang="pt-PT" sz="1400" b="1" kern="1200" dirty="0"/>
            <a:t>: </a:t>
          </a:r>
          <a:r>
            <a:rPr lang="pt-PT" sz="1400" kern="1200" dirty="0" err="1"/>
            <a:t>int</a:t>
          </a:r>
          <a:r>
            <a:rPr lang="pt-PT" sz="1400" kern="1200" dirty="0"/>
            <a:t>. Soma pontuações do combustível e das emissões.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400" kern="1200" dirty="0"/>
            <a:t> </a:t>
          </a:r>
          <a:r>
            <a:rPr lang="pt-PT" sz="1400" b="1" kern="1200" dirty="0"/>
            <a:t>- </a:t>
          </a:r>
          <a:r>
            <a:rPr lang="pt-PT" sz="1400" b="1" kern="1200" dirty="0" err="1"/>
            <a:t>pontuacoes_por_transportadora_origem</a:t>
          </a:r>
          <a:r>
            <a:rPr lang="pt-PT" sz="1400" b="1" kern="1200" dirty="0"/>
            <a:t>: </a:t>
          </a:r>
          <a:r>
            <a:rPr lang="pt-PT" sz="1400" kern="1200" dirty="0" err="1"/>
            <a:t>int</a:t>
          </a:r>
          <a:r>
            <a:rPr lang="pt-PT" sz="1400" kern="1200" dirty="0"/>
            <a:t>. Soma das pontuações por origem/transportadora.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Estimativa: por 1000kg </a:t>
          </a:r>
        </a:p>
      </dsp:txBody>
      <dsp:txXfrm rot="-5400000">
        <a:off x="1232372" y="1939969"/>
        <a:ext cx="9863888" cy="1614661"/>
      </dsp:txXfrm>
    </dsp:sp>
    <dsp:sp modelId="{6F50F605-F0EB-4CAA-9B51-B66F7954CADE}">
      <dsp:nvSpPr>
        <dsp:cNvPr id="0" name=""/>
        <dsp:cNvSpPr/>
      </dsp:nvSpPr>
      <dsp:spPr>
        <a:xfrm rot="5400000">
          <a:off x="-276519" y="4025537"/>
          <a:ext cx="1791771" cy="125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Consumidor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Final</a:t>
          </a:r>
        </a:p>
      </dsp:txBody>
      <dsp:txXfrm rot="-5400000">
        <a:off x="-7753" y="4383891"/>
        <a:ext cx="1254240" cy="537531"/>
      </dsp:txXfrm>
    </dsp:sp>
    <dsp:sp modelId="{AC41524F-BC99-4B73-9603-0D65538D0B49}">
      <dsp:nvSpPr>
        <dsp:cNvPr id="0" name=""/>
        <dsp:cNvSpPr/>
      </dsp:nvSpPr>
      <dsp:spPr>
        <a:xfrm rot="5400000">
          <a:off x="5619294" y="-611986"/>
          <a:ext cx="1165264" cy="994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Consumidor Final (Destino): Colombo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Variáveis:</a:t>
          </a:r>
          <a:br>
            <a:rPr lang="pt-PT" sz="1400" kern="1200" dirty="0"/>
          </a:br>
          <a:r>
            <a:rPr lang="pt-PT" sz="1400" kern="1200" dirty="0"/>
            <a:t> - </a:t>
          </a:r>
          <a:r>
            <a:rPr lang="pt-PT" sz="1400" b="1" kern="1200" dirty="0"/>
            <a:t>Encomenda: </a:t>
          </a:r>
          <a:r>
            <a:rPr lang="pt-PT" sz="1400" kern="1200" dirty="0"/>
            <a:t>por produto e quantidades diferentes à escolha do consumidor</a:t>
          </a:r>
          <a:br>
            <a:rPr lang="pt-PT" sz="1400" kern="1200" dirty="0"/>
          </a:br>
          <a:r>
            <a:rPr lang="pt-PT" sz="1400" kern="1200" dirty="0"/>
            <a:t> - </a:t>
          </a:r>
          <a:r>
            <a:rPr lang="pt-PT" sz="1400" b="1" kern="1200" dirty="0"/>
            <a:t>Histórico: </a:t>
          </a:r>
          <a:r>
            <a:rPr lang="pt-PT" sz="1400" kern="1200" dirty="0"/>
            <a:t>ser possível aceder ao histórico de recursos consumidos e poluição</a:t>
          </a:r>
        </a:p>
      </dsp:txBody>
      <dsp:txXfrm rot="-5400000">
        <a:off x="1231676" y="3832515"/>
        <a:ext cx="9883618" cy="1051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CFDF9-6869-488F-B3DA-BAA8A2DCF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8ADD98-170E-49E5-8382-463E6C24C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C30D65-E04D-4199-81E0-543A33B0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A2BD17-1BCC-4C83-9C70-075956DD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5E92D8-3B52-4845-BC66-50618F7B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57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5717E-B793-4FD4-A746-03ADF548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A3A38B-8DDF-47A3-A757-25259113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E3BE9B-CF60-4F39-863C-07B3AE85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FD6D4E-A010-406E-90FE-79377048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760420-4C25-44CE-A1D1-EB424608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3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6F529D-0CAC-4489-BC58-CADF148A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614D01-4FFE-4612-97A2-1EA1249ED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5C2CD3-A38C-43E5-969C-6D1BC60A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FF57BD-6D88-4712-B21B-36D827DB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938F51-CD02-4E32-9D35-5C059C1D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92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81AA8-1E4A-4FD7-AF57-3714AE91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5F4FE3-742A-47D5-A90B-B3F5320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95A7CB-1B21-44B6-B07B-A24367A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A8C65D-FB7A-4349-9343-2BB8CD9C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7CF80F-77F5-4F68-B6D2-DDBAC8F5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8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21EE5-CD05-4AFA-ABF8-D61D5DD4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8CC3EC-F1A4-4C8A-8D58-469C0E43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D2E84-1464-4DFF-96A6-159C6A0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1310F0-9EC5-4E86-BF42-2B6DA3B9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EB0C4-8C0D-4EA0-9E26-8D69000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4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B6B36-F9A2-44A9-94CA-9DAF51EE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9924BA-8346-442B-BA84-CCD3D49F5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B8D8DB-2E90-4C72-A33C-39521478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AB6317C-F0EF-4084-BED5-D10B72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F22F44-03C1-4614-BBBC-BD78CFA9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ECE911C-9139-40B8-9B3B-40FF10E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2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C8F12-41E8-438B-A831-C969FC0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80E1AD-364C-4770-A28C-8AD2ABDC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EB13440-05EE-4518-8890-37020B75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F2CC350-C34C-4FDF-AC36-26A33CB34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174BC4-54D1-49BA-A39E-AE3FA7AAF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5C3A67-9C01-4E2E-9494-BF59474E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D37864F-F5A0-4E6E-B577-C833906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48742E-5D77-44F8-BCC9-D7C17120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096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A6BD-2488-4670-AB2A-952AD880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E87411-7C04-4AC3-8BAD-457178DC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F551D4-620B-4C36-A04B-8B7A6B3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EDA552-55EE-4E53-A060-88F9473A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5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046B422-04EB-400C-ACF1-FD8689BA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E7C3536-DFF7-476E-82A1-DFB8536D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EADA9E-1CF8-4BDA-BADF-80480472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9265-D41C-4340-A7C3-7541227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8DA6D8-650D-4250-8E3C-FACEF771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B96C4B-72AA-467C-BFFE-F9EC2F4D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FBE1AA-0728-44D6-878A-FAEA8E16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3D93CE-53B1-4884-8652-1C32DD01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8EDAFE-9BA0-4950-8EE3-0D2D7C59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1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65917-7EBD-4ECF-A54A-85856E8E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00D6949-916E-45C9-B5D8-DAE7968E7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F9AC6F-BA36-4A0E-B6A6-D3E8966B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B3DBD29-D3EA-407F-81CC-6B4B6372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A5ECBE-E363-43CB-8A7F-1E52B74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06FE72-F69F-414D-BEE4-D07FCDC3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83F5596-C50F-4AE9-8985-BB1460AF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910773-F206-4EE3-B88B-91681D7C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7969D8-8033-4CF5-B9FB-CFA211B0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FFE6-4672-49D7-AF2D-526308249928}" type="datetimeFigureOut">
              <a:rPr lang="pt-PT" smtClean="0"/>
              <a:t>09/03/2025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87628B-B068-40DC-8A74-A848AADC3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6B28CC-EE65-4416-897C-FB0F4B5F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8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logapp.com/blog/consumo-de-combustivel-de-caminhoes/" TargetMode="External"/><Relationship Id="rId3" Type="http://schemas.openxmlformats.org/officeDocument/2006/relationships/hyperlink" Target="https://www.agriscitech.eu/wp-content/uploads/2021/03/7_AST_1_March_2021.pdf" TargetMode="External"/><Relationship Id="rId7" Type="http://schemas.openxmlformats.org/officeDocument/2006/relationships/hyperlink" Target="https://publications.jrc.ec.europa.eu/repository/handle/JRC96121" TargetMode="External"/><Relationship Id="rId12" Type="http://schemas.openxmlformats.org/officeDocument/2006/relationships/hyperlink" Target="https://ftp.idu.ac.id/wp-content/uploads/ebook/ip/LOGISTIK%20OPERASI/epdf.pub_logistics-operations-and-management-concepts-and-m.pdf" TargetMode="External"/><Relationship Id="rId2" Type="http://schemas.openxmlformats.org/officeDocument/2006/relationships/hyperlink" Target="https://github.com/samirsaci/supply-chain-sustainability?tab=readme-ov-fi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ture.com/articles/s41597-024-03051-3" TargetMode="External"/><Relationship Id="rId11" Type="http://schemas.openxmlformats.org/officeDocument/2006/relationships/hyperlink" Target="https://gasogenio.com/pt/blog/emissoes-de-co2-por-tipo-de-combustivel/" TargetMode="External"/><Relationship Id="rId5" Type="http://schemas.openxmlformats.org/officeDocument/2006/relationships/hyperlink" Target="https://www.sciencedirect.com/science/article/pii/S0269749112003600" TargetMode="External"/><Relationship Id="rId10" Type="http://schemas.openxmlformats.org/officeDocument/2006/relationships/hyperlink" Target="https://precoscombustiveis.dgeg.gov.pt/estatistica/preco-medio-diario/" TargetMode="External"/><Relationship Id="rId4" Type="http://schemas.openxmlformats.org/officeDocument/2006/relationships/hyperlink" Target="https://www.pjoes.com/pdf-87554-21413?filename=21413.pdf" TargetMode="External"/><Relationship Id="rId9" Type="http://schemas.openxmlformats.org/officeDocument/2006/relationships/hyperlink" Target="https://rea.apambiente.pt/content/transporte-de-mercadori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B1BB725-4199-44EA-A117-3EA8AE4D9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08176"/>
              </p:ext>
            </p:extLst>
          </p:nvPr>
        </p:nvGraphicFramePr>
        <p:xfrm>
          <a:off x="4333289" y="1345908"/>
          <a:ext cx="3525420" cy="2009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10">
                  <a:extLst>
                    <a:ext uri="{9D8B030D-6E8A-4147-A177-3AD203B41FA5}">
                      <a16:colId xmlns:a16="http://schemas.microsoft.com/office/drawing/2014/main" val="495393057"/>
                    </a:ext>
                  </a:extLst>
                </a:gridCol>
                <a:gridCol w="1762710">
                  <a:extLst>
                    <a:ext uri="{9D8B030D-6E8A-4147-A177-3AD203B41FA5}">
                      <a16:colId xmlns:a16="http://schemas.microsoft.com/office/drawing/2014/main" val="3558154446"/>
                    </a:ext>
                  </a:extLst>
                </a:gridCol>
              </a:tblGrid>
              <a:tr h="496862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Localização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Produtos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598766"/>
                  </a:ext>
                </a:extLst>
              </a:tr>
              <a:tr h="496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Torres Vedras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Arroz, Trigo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26383"/>
                  </a:ext>
                </a:extLst>
              </a:tr>
              <a:tr h="496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Alcácer do Sal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Trigo, Milho, Cevada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936446"/>
                  </a:ext>
                </a:extLst>
              </a:tr>
              <a:tr h="51926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Campo Maior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Arroz, Milho, Cevada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9441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3BC5B2B0-7999-49DA-8383-08B71E6BD4BB}"/>
              </a:ext>
            </a:extLst>
          </p:cNvPr>
          <p:cNvSpPr txBox="1"/>
          <p:nvPr/>
        </p:nvSpPr>
        <p:spPr>
          <a:xfrm>
            <a:off x="1967883" y="436970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Fornecedores e Produtos</a:t>
            </a:r>
          </a:p>
        </p:txBody>
      </p:sp>
    </p:spTree>
    <p:extLst>
      <p:ext uri="{BB962C8B-B14F-4D97-AF65-F5344CB8AC3E}">
        <p14:creationId xmlns:p14="http://schemas.microsoft.com/office/powerpoint/2010/main" val="30529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A3BB0DB-06B2-4F05-ACD3-5366CA36DC55}"/>
              </a:ext>
            </a:extLst>
          </p:cNvPr>
          <p:cNvSpPr txBox="1"/>
          <p:nvPr/>
        </p:nvSpPr>
        <p:spPr>
          <a:xfrm>
            <a:off x="1967882" y="525747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Processo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1611C85-94D7-4F08-9E35-DC6E596005DA}"/>
              </a:ext>
            </a:extLst>
          </p:cNvPr>
          <p:cNvGrpSpPr/>
          <p:nvPr/>
        </p:nvGrpSpPr>
        <p:grpSpPr>
          <a:xfrm>
            <a:off x="1034246" y="1555356"/>
            <a:ext cx="10123508" cy="3747287"/>
            <a:chOff x="1034246" y="1555356"/>
            <a:chExt cx="10123508" cy="374728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9FDB66E-6BA8-495C-BBFD-3DEF64D3AF76}"/>
                </a:ext>
              </a:extLst>
            </p:cNvPr>
            <p:cNvSpPr/>
            <p:nvPr/>
          </p:nvSpPr>
          <p:spPr>
            <a:xfrm>
              <a:off x="1034249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Torres Vedras</a:t>
              </a:r>
            </a:p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(Arroz, Trigo)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6DB73B4-1DC2-42FB-B8B4-6397FC2E5998}"/>
                </a:ext>
              </a:extLst>
            </p:cNvPr>
            <p:cNvSpPr/>
            <p:nvPr/>
          </p:nvSpPr>
          <p:spPr>
            <a:xfrm>
              <a:off x="1034246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Campo Maior</a:t>
              </a:r>
              <a:br>
                <a:rPr lang="pt-PT" sz="1400" dirty="0">
                  <a:solidFill>
                    <a:schemeClr val="tx1"/>
                  </a:solidFill>
                </a:rPr>
              </a:br>
              <a:r>
                <a:rPr lang="pt-PT" sz="1400" dirty="0">
                  <a:solidFill>
                    <a:schemeClr val="tx1"/>
                  </a:solidFill>
                </a:rPr>
                <a:t>(Arroz, Milho, Cevada)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F5C4EF3-2D00-4077-81F2-7F48523AD80C}"/>
                </a:ext>
              </a:extLst>
            </p:cNvPr>
            <p:cNvSpPr/>
            <p:nvPr/>
          </p:nvSpPr>
          <p:spPr>
            <a:xfrm>
              <a:off x="1034246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Alcácer do Sal</a:t>
              </a:r>
            </a:p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(Trigo, Milho, Cevada)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F4DD83-EA58-4B36-BCBC-9FDF69D52235}"/>
                </a:ext>
              </a:extLst>
            </p:cNvPr>
            <p:cNvSpPr/>
            <p:nvPr/>
          </p:nvSpPr>
          <p:spPr>
            <a:xfrm>
              <a:off x="1034247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Fornecedores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32275E2-4089-4286-BEE2-C5D1673E689C}"/>
                </a:ext>
              </a:extLst>
            </p:cNvPr>
            <p:cNvSpPr/>
            <p:nvPr/>
          </p:nvSpPr>
          <p:spPr>
            <a:xfrm>
              <a:off x="5026243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C392282-D63E-4F2F-9E9E-20A4D2C283EC}"/>
                </a:ext>
              </a:extLst>
            </p:cNvPr>
            <p:cNvSpPr/>
            <p:nvPr/>
          </p:nvSpPr>
          <p:spPr>
            <a:xfrm>
              <a:off x="5026240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2546CB1C-0381-45F3-9104-1C1A6B4F925C}"/>
                </a:ext>
              </a:extLst>
            </p:cNvPr>
            <p:cNvSpPr/>
            <p:nvPr/>
          </p:nvSpPr>
          <p:spPr>
            <a:xfrm>
              <a:off x="5026240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1D39A2B-9E3B-47E9-B519-E4DFAFB38DC4}"/>
                </a:ext>
              </a:extLst>
            </p:cNvPr>
            <p:cNvSpPr/>
            <p:nvPr/>
          </p:nvSpPr>
          <p:spPr>
            <a:xfrm>
              <a:off x="5026241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Transportadoras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BB7C736-0D3C-471D-ABE6-908E0C47AF50}"/>
                </a:ext>
              </a:extLst>
            </p:cNvPr>
            <p:cNvSpPr/>
            <p:nvPr/>
          </p:nvSpPr>
          <p:spPr>
            <a:xfrm>
              <a:off x="9018235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Consumidor Final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7853695-DC99-4CA0-B64A-D481B4E06D7F}"/>
                </a:ext>
              </a:extLst>
            </p:cNvPr>
            <p:cNvSpPr/>
            <p:nvPr/>
          </p:nvSpPr>
          <p:spPr>
            <a:xfrm>
              <a:off x="9018234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Continente CC Colombo</a:t>
              </a:r>
            </a:p>
          </p:txBody>
        </p:sp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3955C832-E774-480D-AF46-984C75CA339A}"/>
                </a:ext>
              </a:extLst>
            </p:cNvPr>
            <p:cNvSpPr/>
            <p:nvPr/>
          </p:nvSpPr>
          <p:spPr>
            <a:xfrm>
              <a:off x="3373515" y="3003726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CABA31C1-997F-4CFF-85F9-BCA037856AFE}"/>
                </a:ext>
              </a:extLst>
            </p:cNvPr>
            <p:cNvSpPr/>
            <p:nvPr/>
          </p:nvSpPr>
          <p:spPr>
            <a:xfrm>
              <a:off x="3373515" y="3923475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Seta: Para a Direita 29">
              <a:extLst>
                <a:ext uri="{FF2B5EF4-FFF2-40B4-BE49-F238E27FC236}">
                  <a16:creationId xmlns:a16="http://schemas.microsoft.com/office/drawing/2014/main" id="{C4D54F2A-AA8B-47B2-B749-7889B209DE99}"/>
                </a:ext>
              </a:extLst>
            </p:cNvPr>
            <p:cNvSpPr/>
            <p:nvPr/>
          </p:nvSpPr>
          <p:spPr>
            <a:xfrm>
              <a:off x="3373514" y="4841004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Seta: Para a Direita 30">
              <a:extLst>
                <a:ext uri="{FF2B5EF4-FFF2-40B4-BE49-F238E27FC236}">
                  <a16:creationId xmlns:a16="http://schemas.microsoft.com/office/drawing/2014/main" id="{9B8946B0-6F31-4CB4-B8D4-90B2FCA00A54}"/>
                </a:ext>
              </a:extLst>
            </p:cNvPr>
            <p:cNvSpPr/>
            <p:nvPr/>
          </p:nvSpPr>
          <p:spPr>
            <a:xfrm>
              <a:off x="7366247" y="3923475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Seta: Para a Direita 31">
              <a:extLst>
                <a:ext uri="{FF2B5EF4-FFF2-40B4-BE49-F238E27FC236}">
                  <a16:creationId xmlns:a16="http://schemas.microsoft.com/office/drawing/2014/main" id="{62ED2665-875C-44E0-92CD-92A8CC553296}"/>
                </a:ext>
              </a:extLst>
            </p:cNvPr>
            <p:cNvSpPr/>
            <p:nvPr/>
          </p:nvSpPr>
          <p:spPr>
            <a:xfrm rot="1545140">
              <a:off x="7329770" y="3310675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Seta: Para a Direita 33">
              <a:extLst>
                <a:ext uri="{FF2B5EF4-FFF2-40B4-BE49-F238E27FC236}">
                  <a16:creationId xmlns:a16="http://schemas.microsoft.com/office/drawing/2014/main" id="{22852761-D53A-451B-ACAA-48EA161685C1}"/>
                </a:ext>
              </a:extLst>
            </p:cNvPr>
            <p:cNvSpPr/>
            <p:nvPr/>
          </p:nvSpPr>
          <p:spPr>
            <a:xfrm rot="20040000">
              <a:off x="7330812" y="4538938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0766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A3BB0DB-06B2-4F05-ACD3-5366CA36DC55}"/>
              </a:ext>
            </a:extLst>
          </p:cNvPr>
          <p:cNvSpPr txBox="1"/>
          <p:nvPr/>
        </p:nvSpPr>
        <p:spPr>
          <a:xfrm>
            <a:off x="1967882" y="525747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Documentos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E9A599F-A125-4FC2-B371-C3BA806FA275}"/>
              </a:ext>
            </a:extLst>
          </p:cNvPr>
          <p:cNvGrpSpPr/>
          <p:nvPr/>
        </p:nvGrpSpPr>
        <p:grpSpPr>
          <a:xfrm>
            <a:off x="2104007" y="1555356"/>
            <a:ext cx="7983981" cy="3747287"/>
            <a:chOff x="1034246" y="1555356"/>
            <a:chExt cx="7983981" cy="374728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9FDB66E-6BA8-495C-BBFD-3DEF64D3AF76}"/>
                </a:ext>
              </a:extLst>
            </p:cNvPr>
            <p:cNvSpPr/>
            <p:nvPr/>
          </p:nvSpPr>
          <p:spPr>
            <a:xfrm>
              <a:off x="1034249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fornecedores.py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6DB73B4-1DC2-42FB-B8B4-6397FC2E5998}"/>
                </a:ext>
              </a:extLst>
            </p:cNvPr>
            <p:cNvSpPr/>
            <p:nvPr/>
          </p:nvSpPr>
          <p:spPr>
            <a:xfrm>
              <a:off x="1034246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fornecedores.csv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F5C4EF3-2D00-4077-81F2-7F48523AD80C}"/>
                </a:ext>
              </a:extLst>
            </p:cNvPr>
            <p:cNvSpPr/>
            <p:nvPr/>
          </p:nvSpPr>
          <p:spPr>
            <a:xfrm>
              <a:off x="1034246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teste_fornecedores.py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F4DD83-EA58-4B36-BCBC-9FDF69D52235}"/>
                </a:ext>
              </a:extLst>
            </p:cNvPr>
            <p:cNvSpPr/>
            <p:nvPr/>
          </p:nvSpPr>
          <p:spPr>
            <a:xfrm>
              <a:off x="1034247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Fornecedores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32275E2-4089-4286-BEE2-C5D1673E689C}"/>
                </a:ext>
              </a:extLst>
            </p:cNvPr>
            <p:cNvSpPr/>
            <p:nvPr/>
          </p:nvSpPr>
          <p:spPr>
            <a:xfrm>
              <a:off x="3956480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transportadoras.py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C392282-D63E-4F2F-9E9E-20A4D2C283EC}"/>
                </a:ext>
              </a:extLst>
            </p:cNvPr>
            <p:cNvSpPr/>
            <p:nvPr/>
          </p:nvSpPr>
          <p:spPr>
            <a:xfrm>
              <a:off x="3956477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transportadoras.csv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2546CB1C-0381-45F3-9104-1C1A6B4F925C}"/>
                </a:ext>
              </a:extLst>
            </p:cNvPr>
            <p:cNvSpPr/>
            <p:nvPr/>
          </p:nvSpPr>
          <p:spPr>
            <a:xfrm>
              <a:off x="3956477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teste_transportadoras.py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1D39A2B-9E3B-47E9-B519-E4DFAFB38DC4}"/>
                </a:ext>
              </a:extLst>
            </p:cNvPr>
            <p:cNvSpPr/>
            <p:nvPr/>
          </p:nvSpPr>
          <p:spPr>
            <a:xfrm>
              <a:off x="3956478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Transportadoras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BB7C736-0D3C-471D-ABE6-908E0C47AF50}"/>
                </a:ext>
              </a:extLst>
            </p:cNvPr>
            <p:cNvSpPr/>
            <p:nvPr/>
          </p:nvSpPr>
          <p:spPr>
            <a:xfrm>
              <a:off x="6878708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Consumidor Final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7853695-DC99-4CA0-B64A-D481B4E06D7F}"/>
                </a:ext>
              </a:extLst>
            </p:cNvPr>
            <p:cNvSpPr/>
            <p:nvPr/>
          </p:nvSpPr>
          <p:spPr>
            <a:xfrm>
              <a:off x="6878707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consumidor.py</a:t>
              </a:r>
            </a:p>
          </p:txBody>
        </p:sp>
        <p:sp>
          <p:nvSpPr>
            <p:cNvPr id="2" name="Seta: Para Baixo 1">
              <a:extLst>
                <a:ext uri="{FF2B5EF4-FFF2-40B4-BE49-F238E27FC236}">
                  <a16:creationId xmlns:a16="http://schemas.microsoft.com/office/drawing/2014/main" id="{D5D04894-10EF-45AD-B03E-097AA720B2CC}"/>
                </a:ext>
              </a:extLst>
            </p:cNvPr>
            <p:cNvSpPr/>
            <p:nvPr/>
          </p:nvSpPr>
          <p:spPr>
            <a:xfrm>
              <a:off x="1993034" y="2377395"/>
              <a:ext cx="221942" cy="239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E9C355B8-20C2-4EEA-8076-22A5CAE7CC2F}"/>
                </a:ext>
              </a:extLst>
            </p:cNvPr>
            <p:cNvSpPr/>
            <p:nvPr/>
          </p:nvSpPr>
          <p:spPr>
            <a:xfrm>
              <a:off x="4915265" y="2391822"/>
              <a:ext cx="221942" cy="239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363F5250-53D4-4C70-BBF0-AE282D574E90}"/>
                </a:ext>
              </a:extLst>
            </p:cNvPr>
            <p:cNvSpPr/>
            <p:nvPr/>
          </p:nvSpPr>
          <p:spPr>
            <a:xfrm>
              <a:off x="7837495" y="2398879"/>
              <a:ext cx="221942" cy="239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9466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CB039C5-BE98-48C3-8F40-16CF0B8A9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416922"/>
              </p:ext>
            </p:extLst>
          </p:nvPr>
        </p:nvGraphicFramePr>
        <p:xfrm>
          <a:off x="498628" y="1020931"/>
          <a:ext cx="11194742" cy="554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CC443FF-5FDA-493F-8D28-0D360CEDC897}"/>
              </a:ext>
            </a:extLst>
          </p:cNvPr>
          <p:cNvSpPr txBox="1"/>
          <p:nvPr/>
        </p:nvSpPr>
        <p:spPr>
          <a:xfrm>
            <a:off x="1967882" y="562823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112893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DDCAF-CE4A-18AE-BC1A-AD6CF06E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E20A09-26A5-7CA8-D623-601F976167C7}"/>
              </a:ext>
            </a:extLst>
          </p:cNvPr>
          <p:cNvSpPr txBox="1"/>
          <p:nvPr/>
        </p:nvSpPr>
        <p:spPr>
          <a:xfrm>
            <a:off x="1967883" y="522328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3880DB-C597-5C07-5965-7B77FC047F38}"/>
              </a:ext>
            </a:extLst>
          </p:cNvPr>
          <p:cNvSpPr txBox="1"/>
          <p:nvPr/>
        </p:nvSpPr>
        <p:spPr>
          <a:xfrm>
            <a:off x="641445" y="1112160"/>
            <a:ext cx="1090456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700" dirty="0" err="1"/>
              <a:t>Supply</a:t>
            </a:r>
            <a:r>
              <a:rPr lang="pt-PT" sz="1700" dirty="0"/>
              <a:t> </a:t>
            </a:r>
            <a:r>
              <a:rPr lang="pt-PT" sz="1700" dirty="0" err="1"/>
              <a:t>Chain</a:t>
            </a:r>
            <a:r>
              <a:rPr lang="pt-PT" sz="1700" dirty="0"/>
              <a:t> </a:t>
            </a:r>
            <a:r>
              <a:rPr lang="pt-PT" sz="1700" dirty="0" err="1"/>
              <a:t>Sustainability</a:t>
            </a:r>
            <a:r>
              <a:rPr lang="pt-PT" sz="1700" dirty="0"/>
              <a:t>: </a:t>
            </a:r>
            <a:r>
              <a:rPr lang="pt-PT" sz="1700" dirty="0">
                <a:hlinkClick r:id="rId2"/>
              </a:rPr>
              <a:t>https://github.com/samirsaci/supply-chain-sustainability?tab=readme-ov-file</a:t>
            </a:r>
            <a:r>
              <a:rPr lang="pt-PT" sz="1700" dirty="0"/>
              <a:t> | 05/03/2024</a:t>
            </a:r>
          </a:p>
          <a:p>
            <a:pPr marL="285750" indent="-285750">
              <a:buFontTx/>
              <a:buChar char="-"/>
            </a:pPr>
            <a:r>
              <a:rPr lang="pt-PT" sz="1700" dirty="0" err="1"/>
              <a:t>Combustiveis</a:t>
            </a:r>
            <a:r>
              <a:rPr lang="pt-PT" sz="1700" dirty="0"/>
              <a:t>: </a:t>
            </a:r>
            <a:r>
              <a:rPr lang="pt-PT" sz="1700" dirty="0">
                <a:hlinkClick r:id="rId3"/>
              </a:rPr>
              <a:t>https://www.agriscitech.eu/wp-content/uploads/2021/03/7_AST_1_March_2021.pdf</a:t>
            </a:r>
            <a:r>
              <a:rPr lang="pt-PT" sz="1700" dirty="0"/>
              <a:t> | 06/03/2025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Poluição do solo: </a:t>
            </a:r>
            <a:r>
              <a:rPr lang="pt-PT" sz="1700" dirty="0">
                <a:hlinkClick r:id="rId4"/>
              </a:rPr>
              <a:t>https://www.pjoes.com/pdf-87554-21413?filename=21413.pdf</a:t>
            </a:r>
            <a:r>
              <a:rPr lang="pt-PT" sz="1700" dirty="0"/>
              <a:t> | 06/03/2025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C02: </a:t>
            </a:r>
            <a:r>
              <a:rPr lang="pt-PT" sz="1700" dirty="0">
                <a:hlinkClick r:id="rId5"/>
              </a:rPr>
              <a:t>https://www.sciencedirect.com/science/article/pii/S0269749112003600</a:t>
            </a:r>
            <a:r>
              <a:rPr lang="pt-PT" sz="1700" dirty="0"/>
              <a:t> | 06/03/2025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Agua: </a:t>
            </a:r>
            <a:r>
              <a:rPr lang="pt-PT" sz="1700" dirty="0">
                <a:hlinkClick r:id="rId6"/>
              </a:rPr>
              <a:t>https://www.nature.com/articles/s41597-024-03051-3</a:t>
            </a:r>
            <a:r>
              <a:rPr lang="pt-PT" sz="1700" dirty="0"/>
              <a:t> | 06/03/2025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Desperdício alimentar: </a:t>
            </a:r>
            <a:r>
              <a:rPr lang="pt-PT" sz="1700" dirty="0">
                <a:hlinkClick r:id="rId7"/>
              </a:rPr>
              <a:t>https://publications.jrc.ec.europa.eu/repository/handle/JRC96121</a:t>
            </a:r>
            <a:r>
              <a:rPr lang="pt-PT" sz="1700" dirty="0"/>
              <a:t> | 06/03/2025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Eletricidade: enunciado  | 06/03/2025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Contaminação do solo: </a:t>
            </a:r>
            <a:r>
              <a:rPr lang="pt-PT" sz="1700" dirty="0">
                <a:hlinkClick r:id="rId4"/>
              </a:rPr>
              <a:t>https://www.pjoes.com/pdf-87554-21413?filename=21413.pdf</a:t>
            </a:r>
            <a:r>
              <a:rPr lang="pt-PT" sz="1700" dirty="0"/>
              <a:t> | 06/03/2025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Consumo Combustível Camiões: </a:t>
            </a:r>
            <a:r>
              <a:rPr lang="pt-PT" sz="1700" dirty="0">
                <a:hlinkClick r:id="rId8"/>
              </a:rPr>
              <a:t>https://prologapp.com/blog/consumo-de-combustivel-de-caminhoes/</a:t>
            </a:r>
            <a:r>
              <a:rPr lang="pt-PT" sz="1700" dirty="0"/>
              <a:t> | 07/03/2025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Transporte de Mercadorias: </a:t>
            </a:r>
            <a:r>
              <a:rPr lang="pt-PT" sz="1700" dirty="0">
                <a:hlinkClick r:id="rId9"/>
              </a:rPr>
              <a:t>https://rea.apambiente.pt/content/transporte-de-mercadorias</a:t>
            </a:r>
            <a:r>
              <a:rPr lang="pt-PT" sz="1700" dirty="0"/>
              <a:t> | 07/03/2025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Preço dos Combustíveis: </a:t>
            </a:r>
            <a:r>
              <a:rPr lang="pt-PT" sz="1700" dirty="0">
                <a:hlinkClick r:id="rId10"/>
              </a:rPr>
              <a:t>https://precoscombustiveis.dgeg.gov.pt/estatistica/preco-medio-diario/</a:t>
            </a:r>
            <a:r>
              <a:rPr lang="pt-PT" sz="1700" dirty="0"/>
              <a:t> | 07/03/2025</a:t>
            </a:r>
          </a:p>
          <a:p>
            <a:pPr marL="285750" indent="-285750">
              <a:buFontTx/>
              <a:buChar char="-"/>
            </a:pPr>
            <a:r>
              <a:rPr lang="pt-PT" sz="1700" dirty="0"/>
              <a:t>Consumo CO2: </a:t>
            </a:r>
            <a:r>
              <a:rPr lang="pt-PT" sz="1700" dirty="0">
                <a:hlinkClick r:id="rId11"/>
              </a:rPr>
              <a:t>https://gasogenio.com/pt/blog/emissoes-de-co2-por-tipo-de-combustivel/</a:t>
            </a:r>
            <a:r>
              <a:rPr lang="pt-PT" sz="1700" dirty="0"/>
              <a:t> | 07/03/2025</a:t>
            </a:r>
          </a:p>
          <a:p>
            <a:pPr marL="285750" indent="-285750">
              <a:buFontTx/>
              <a:buChar char="-"/>
            </a:pPr>
            <a:r>
              <a:rPr lang="pt-PT" sz="1700" dirty="0" err="1"/>
              <a:t>Logistics</a:t>
            </a:r>
            <a:r>
              <a:rPr lang="pt-PT" sz="1700" dirty="0"/>
              <a:t> </a:t>
            </a:r>
            <a:r>
              <a:rPr lang="pt-PT" sz="1700" dirty="0" err="1"/>
              <a:t>Operations</a:t>
            </a:r>
            <a:r>
              <a:rPr lang="pt-PT" sz="1700" dirty="0"/>
              <a:t> </a:t>
            </a:r>
            <a:r>
              <a:rPr lang="pt-PT" sz="1700" dirty="0" err="1"/>
              <a:t>and</a:t>
            </a:r>
            <a:r>
              <a:rPr lang="pt-PT" sz="1700" dirty="0"/>
              <a:t> Management: </a:t>
            </a:r>
            <a:r>
              <a:rPr lang="pt-PT" sz="1700" dirty="0">
                <a:hlinkClick r:id="rId12"/>
              </a:rPr>
              <a:t>https://ftp.idu.ac.id/wp-content/uploads/ebook/ip/LOGISTIK%20OPERASI/epdf.pub_logistics-operations-and-management-concepts-and-m.pdf</a:t>
            </a:r>
            <a:r>
              <a:rPr lang="pt-PT" sz="1700" dirty="0"/>
              <a:t> | 07/03/2025</a:t>
            </a:r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791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543</Words>
  <Application>Microsoft Office PowerPoint</Application>
  <PresentationFormat>Ecrã Panorâmico</PresentationFormat>
  <Paragraphs>64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</dc:creator>
  <cp:lastModifiedBy>Tomás Miranda Franco</cp:lastModifiedBy>
  <cp:revision>15</cp:revision>
  <dcterms:created xsi:type="dcterms:W3CDTF">2025-03-06T09:08:28Z</dcterms:created>
  <dcterms:modified xsi:type="dcterms:W3CDTF">2025-03-09T12:07:21Z</dcterms:modified>
</cp:coreProperties>
</file>