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7d/wnxk47a812QDXkluGUwsW6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Roboto-regular.fntdata"/><Relationship Id="rId21" Type="http://schemas.openxmlformats.org/officeDocument/2006/relationships/font" Target="fonts/Play-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15c7d322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15c7d32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4f09c0e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4f09c0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5c7d322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5c7d32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15c7d322a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15c7d32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14f09c0e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14f09c0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820a28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1820a28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80e17d58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f80e17d58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80e17d58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f80e17d58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80e17d58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f80e17d58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15c7d322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15c7d32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15c7d322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15c7d32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80e17d58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f80e17d58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15c7d322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15c7d32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5c7d322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5c7d322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75"/>
            <a:ext cx="9144000" cy="2928600"/>
          </a:xfrm>
          <a:prstGeom prst="rect">
            <a:avLst/>
          </a:prstGeom>
          <a:solidFill>
            <a:srgbClr val="F6C5AB"/>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b="1" lang="fr-FR" u="sng"/>
              <a:t>Projet securité </a:t>
            </a:r>
            <a:r>
              <a:rPr b="1" lang="fr-FR" u="sng"/>
              <a:t>:</a:t>
            </a:r>
            <a:endParaRPr b="1" u="sng"/>
          </a:p>
          <a:p>
            <a:pPr indent="0" lvl="0" marL="0" rtl="0" algn="ctr">
              <a:lnSpc>
                <a:spcPct val="90000"/>
              </a:lnSpc>
              <a:spcBef>
                <a:spcPts val="0"/>
              </a:spcBef>
              <a:spcAft>
                <a:spcPts val="0"/>
              </a:spcAft>
              <a:buClr>
                <a:schemeClr val="dk1"/>
              </a:buClr>
              <a:buSzPts val="6000"/>
              <a:buFont typeface="Play"/>
              <a:buNone/>
            </a:pPr>
            <a:r>
              <a:t/>
            </a:r>
            <a:endParaRPr/>
          </a:p>
        </p:txBody>
      </p:sp>
      <p:sp>
        <p:nvSpPr>
          <p:cNvPr id="85" name="Google Shape;85;p1"/>
          <p:cNvSpPr txBox="1"/>
          <p:nvPr>
            <p:ph idx="1" type="subTitle"/>
          </p:nvPr>
        </p:nvSpPr>
        <p:spPr>
          <a:xfrm>
            <a:off x="1524000" y="3509975"/>
            <a:ext cx="9144000" cy="2304900"/>
          </a:xfrm>
          <a:prstGeom prst="rect">
            <a:avLst/>
          </a:prstGeom>
          <a:solidFill>
            <a:srgbClr val="F6C5A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fr-FR"/>
              <a:t>                                                                                                                                                                                                                                                                                                                                                                                                                                        Realisé  par:   Agrebi Ines 2GT2 groupe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2d15c7d322a_0_51"/>
          <p:cNvPicPr preferRelativeResize="0"/>
          <p:nvPr/>
        </p:nvPicPr>
        <p:blipFill>
          <a:blip r:embed="rId3">
            <a:alphaModFix/>
          </a:blip>
          <a:stretch>
            <a:fillRect/>
          </a:stretch>
        </p:blipFill>
        <p:spPr>
          <a:xfrm>
            <a:off x="365875" y="60500"/>
            <a:ext cx="8602749" cy="6059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14f09c0e8_0_4"/>
          <p:cNvSpPr txBox="1"/>
          <p:nvPr>
            <p:ph idx="1" type="body"/>
          </p:nvPr>
        </p:nvSpPr>
        <p:spPr>
          <a:xfrm>
            <a:off x="231125" y="82125"/>
            <a:ext cx="12192000" cy="6094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fr-FR"/>
              <a:t>6) Test apres la  configuration du IPS :PC1 d’adreesee 192.168.1.4 et PC2 d’adresse 192.168.4.4</a:t>
            </a:r>
            <a:endParaRPr/>
          </a:p>
        </p:txBody>
      </p:sp>
      <p:pic>
        <p:nvPicPr>
          <p:cNvPr id="149" name="Google Shape;149;g2d14f09c0e8_0_4"/>
          <p:cNvPicPr preferRelativeResize="0"/>
          <p:nvPr/>
        </p:nvPicPr>
        <p:blipFill>
          <a:blip r:embed="rId3">
            <a:alphaModFix/>
          </a:blip>
          <a:stretch>
            <a:fillRect/>
          </a:stretch>
        </p:blipFill>
        <p:spPr>
          <a:xfrm>
            <a:off x="5203975" y="1138888"/>
            <a:ext cx="10747601" cy="4148375"/>
          </a:xfrm>
          <a:prstGeom prst="rect">
            <a:avLst/>
          </a:prstGeom>
          <a:noFill/>
          <a:ln>
            <a:noFill/>
          </a:ln>
        </p:spPr>
      </p:pic>
      <p:sp>
        <p:nvSpPr>
          <p:cNvPr id="150" name="Google Shape;150;g2d14f09c0e8_0_4"/>
          <p:cNvSpPr txBox="1"/>
          <p:nvPr/>
        </p:nvSpPr>
        <p:spPr>
          <a:xfrm>
            <a:off x="411250" y="1499800"/>
            <a:ext cx="3773400" cy="3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rPr>
              <a:t>apres IPS:PC 2 ne peut pas se connecter au PC 1(outside)</a:t>
            </a:r>
            <a:endParaRPr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d15c7d322a_0_59"/>
          <p:cNvPicPr preferRelativeResize="0"/>
          <p:nvPr/>
        </p:nvPicPr>
        <p:blipFill>
          <a:blip r:embed="rId3">
            <a:alphaModFix/>
          </a:blip>
          <a:stretch>
            <a:fillRect/>
          </a:stretch>
        </p:blipFill>
        <p:spPr>
          <a:xfrm>
            <a:off x="3983125" y="444525"/>
            <a:ext cx="10001250" cy="4475225"/>
          </a:xfrm>
          <a:prstGeom prst="rect">
            <a:avLst/>
          </a:prstGeom>
          <a:noFill/>
          <a:ln>
            <a:noFill/>
          </a:ln>
        </p:spPr>
      </p:pic>
      <p:sp>
        <p:nvSpPr>
          <p:cNvPr id="156" name="Google Shape;156;g2d15c7d322a_0_59"/>
          <p:cNvSpPr txBox="1"/>
          <p:nvPr/>
        </p:nvSpPr>
        <p:spPr>
          <a:xfrm>
            <a:off x="-57450" y="535225"/>
            <a:ext cx="3831600" cy="3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rPr>
              <a:t>Mais  le PC 1 peut se connecter vers PC2 (inside).Ces resultats sont obtenus car on a appliquer IPS que pour le traffic entrant au PC 1</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d15c7d322a_0_66"/>
          <p:cNvPicPr preferRelativeResize="0"/>
          <p:nvPr/>
        </p:nvPicPr>
        <p:blipFill>
          <a:blip r:embed="rId3">
            <a:alphaModFix/>
          </a:blip>
          <a:stretch>
            <a:fillRect/>
          </a:stretch>
        </p:blipFill>
        <p:spPr>
          <a:xfrm>
            <a:off x="0" y="182525"/>
            <a:ext cx="9614949" cy="485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d14f09c0e8_0_9"/>
          <p:cNvSpPr txBox="1"/>
          <p:nvPr>
            <p:ph idx="1" type="body"/>
          </p:nvPr>
        </p:nvSpPr>
        <p:spPr>
          <a:xfrm>
            <a:off x="0" y="477475"/>
            <a:ext cx="11353800" cy="6060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fr-FR"/>
              <a:t>****Firewall au niveau du le reseau :192.168.4.0</a:t>
            </a:r>
            <a:endParaRPr/>
          </a:p>
          <a:p>
            <a:pPr indent="0" lvl="0" marL="0" rtl="0" algn="l">
              <a:spcBef>
                <a:spcPts val="1000"/>
              </a:spcBef>
              <a:spcAft>
                <a:spcPts val="0"/>
              </a:spcAft>
              <a:buNone/>
            </a:pPr>
            <a:r>
              <a:rPr lang="fr-FR"/>
              <a:t>on fait ping entre le pc2 et le serveur 1</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fr-FR"/>
              <a:t>. </a:t>
            </a:r>
            <a:endParaRPr/>
          </a:p>
          <a:p>
            <a:pPr indent="0" lvl="0" marL="0" rtl="0" algn="l">
              <a:spcBef>
                <a:spcPts val="1000"/>
              </a:spcBef>
              <a:spcAft>
                <a:spcPts val="0"/>
              </a:spcAft>
              <a:buNone/>
            </a:pPr>
            <a:r>
              <a:t/>
            </a:r>
            <a:endParaRPr/>
          </a:p>
        </p:txBody>
      </p:sp>
      <p:pic>
        <p:nvPicPr>
          <p:cNvPr id="167" name="Google Shape;167;g2d14f09c0e8_0_9"/>
          <p:cNvPicPr preferRelativeResize="0"/>
          <p:nvPr/>
        </p:nvPicPr>
        <p:blipFill>
          <a:blip r:embed="rId3">
            <a:alphaModFix/>
          </a:blip>
          <a:stretch>
            <a:fillRect/>
          </a:stretch>
        </p:blipFill>
        <p:spPr>
          <a:xfrm>
            <a:off x="1630100" y="1622200"/>
            <a:ext cx="7748976" cy="450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d1820a2864_0_0"/>
          <p:cNvSpPr txBox="1"/>
          <p:nvPr>
            <p:ph idx="1" type="body"/>
          </p:nvPr>
        </p:nvSpPr>
        <p:spPr>
          <a:xfrm>
            <a:off x="185525" y="234175"/>
            <a:ext cx="11168400" cy="649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fr-FR"/>
              <a:t> apres on configure le firewall dans le serveur1 d’adresse(192.168.4.52)   en entrant la règle :Deny de tout protocole ip:</a:t>
            </a:r>
            <a:endParaRPr/>
          </a:p>
        </p:txBody>
      </p:sp>
      <p:pic>
        <p:nvPicPr>
          <p:cNvPr id="173" name="Google Shape;173;g2d1820a2864_0_0"/>
          <p:cNvPicPr preferRelativeResize="0"/>
          <p:nvPr/>
        </p:nvPicPr>
        <p:blipFill>
          <a:blip r:embed="rId3">
            <a:alphaModFix/>
          </a:blip>
          <a:stretch>
            <a:fillRect/>
          </a:stretch>
        </p:blipFill>
        <p:spPr>
          <a:xfrm>
            <a:off x="288913" y="1164025"/>
            <a:ext cx="8601075" cy="3067050"/>
          </a:xfrm>
          <a:prstGeom prst="rect">
            <a:avLst/>
          </a:prstGeom>
          <a:noFill/>
          <a:ln>
            <a:noFill/>
          </a:ln>
        </p:spPr>
      </p:pic>
      <p:pic>
        <p:nvPicPr>
          <p:cNvPr id="174" name="Google Shape;174;g2d1820a2864_0_0"/>
          <p:cNvPicPr preferRelativeResize="0"/>
          <p:nvPr/>
        </p:nvPicPr>
        <p:blipFill>
          <a:blip r:embed="rId4">
            <a:alphaModFix/>
          </a:blip>
          <a:stretch>
            <a:fillRect/>
          </a:stretch>
        </p:blipFill>
        <p:spPr>
          <a:xfrm>
            <a:off x="3948613" y="4457700"/>
            <a:ext cx="8105775" cy="2400300"/>
          </a:xfrm>
          <a:prstGeom prst="rect">
            <a:avLst/>
          </a:prstGeom>
          <a:noFill/>
          <a:ln>
            <a:noFill/>
          </a:ln>
        </p:spPr>
      </p:pic>
      <p:sp>
        <p:nvSpPr>
          <p:cNvPr id="175" name="Google Shape;175;g2d1820a2864_0_0"/>
          <p:cNvSpPr txBox="1"/>
          <p:nvPr/>
        </p:nvSpPr>
        <p:spPr>
          <a:xfrm>
            <a:off x="504850" y="4965900"/>
            <a:ext cx="29349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rPr>
              <a:t>ping de PC2 vers serveur1 </a:t>
            </a:r>
            <a:r>
              <a:rPr lang="fr-FR" sz="2800">
                <a:solidFill>
                  <a:schemeClr val="dk1"/>
                </a:solidFill>
              </a:rPr>
              <a:t>après</a:t>
            </a:r>
            <a:r>
              <a:rPr lang="fr-FR" sz="2800">
                <a:solidFill>
                  <a:schemeClr val="dk1"/>
                </a:solidFill>
              </a:rPr>
              <a:t> FIREWALL </a:t>
            </a:r>
            <a:endParaRPr sz="2800">
              <a:solidFill>
                <a:schemeClr val="dk1"/>
              </a:solidFill>
            </a:endParaRPr>
          </a:p>
        </p:txBody>
      </p:sp>
      <p:sp>
        <p:nvSpPr>
          <p:cNvPr id="176" name="Google Shape;176;g2d1820a2864_0_0"/>
          <p:cNvSpPr txBox="1"/>
          <p:nvPr/>
        </p:nvSpPr>
        <p:spPr>
          <a:xfrm>
            <a:off x="9081150" y="1435450"/>
            <a:ext cx="3436500" cy="14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FR" sz="2800">
                <a:solidFill>
                  <a:schemeClr val="dk1"/>
                </a:solidFill>
              </a:rPr>
              <a:t>ping de PC2 vers serveur1 avant FIREWALL</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f80e17d587_0_1"/>
          <p:cNvSpPr txBox="1"/>
          <p:nvPr>
            <p:ph idx="1" type="body"/>
          </p:nvPr>
        </p:nvSpPr>
        <p:spPr>
          <a:xfrm>
            <a:off x="200725" y="243300"/>
            <a:ext cx="11092200" cy="6371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b="1" i="1">
              <a:solidFill>
                <a:srgbClr val="FF0000"/>
              </a:solidFill>
            </a:endParaRPr>
          </a:p>
          <a:p>
            <a:pPr indent="0" lvl="0" marL="0" rtl="0" algn="l">
              <a:lnSpc>
                <a:spcPct val="90000"/>
              </a:lnSpc>
              <a:spcBef>
                <a:spcPts val="1000"/>
              </a:spcBef>
              <a:spcAft>
                <a:spcPts val="0"/>
              </a:spcAft>
              <a:buSzPts val="1800"/>
              <a:buNone/>
            </a:pPr>
            <a:r>
              <a:rPr b="1" i="1" lang="fr-FR">
                <a:solidFill>
                  <a:srgbClr val="FF0000"/>
                </a:solidFill>
              </a:rPr>
              <a:t>Objectif du Projet :</a:t>
            </a:r>
            <a:endParaRPr b="1" i="1">
              <a:solidFill>
                <a:srgbClr val="FF0000"/>
              </a:solidFill>
            </a:endParaRPr>
          </a:p>
          <a:p>
            <a:pPr indent="0" lvl="0" marL="0" rtl="0" algn="l">
              <a:lnSpc>
                <a:spcPct val="90000"/>
              </a:lnSpc>
              <a:spcBef>
                <a:spcPts val="1000"/>
              </a:spcBef>
              <a:spcAft>
                <a:spcPts val="0"/>
              </a:spcAft>
              <a:buSzPts val="1800"/>
              <a:buNone/>
            </a:pPr>
            <a:r>
              <a:rPr b="1" lang="fr-FR" sz="2300">
                <a:solidFill>
                  <a:srgbClr val="0D0D0D"/>
                </a:solidFill>
                <a:highlight>
                  <a:srgbClr val="FFFFFF"/>
                </a:highlight>
                <a:latin typeface="Roboto"/>
                <a:ea typeface="Roboto"/>
                <a:cs typeface="Roboto"/>
                <a:sym typeface="Roboto"/>
              </a:rPr>
              <a:t>Durant ce mini-projet</a:t>
            </a:r>
            <a:r>
              <a:rPr lang="fr-FR" sz="1500">
                <a:solidFill>
                  <a:srgbClr val="0D0D0D"/>
                </a:solidFill>
                <a:highlight>
                  <a:srgbClr val="FFFFFF"/>
                </a:highlight>
                <a:latin typeface="Roboto"/>
                <a:ea typeface="Roboto"/>
                <a:cs typeface="Roboto"/>
                <a:sym typeface="Roboto"/>
              </a:rPr>
              <a:t> </a:t>
            </a:r>
            <a:r>
              <a:rPr b="1" lang="fr-FR" sz="2500">
                <a:solidFill>
                  <a:srgbClr val="0D0D0D"/>
                </a:solidFill>
                <a:highlight>
                  <a:srgbClr val="FFFFFF"/>
                </a:highlight>
                <a:latin typeface="Roboto"/>
                <a:ea typeface="Roboto"/>
                <a:cs typeface="Roboto"/>
                <a:sym typeface="Roboto"/>
              </a:rPr>
              <a:t>:</a:t>
            </a:r>
            <a:r>
              <a:rPr b="1" lang="fr-FR" sz="1900">
                <a:solidFill>
                  <a:srgbClr val="0D0D0D"/>
                </a:solidFill>
                <a:highlight>
                  <a:srgbClr val="FFFFFF"/>
                </a:highlight>
                <a:latin typeface="Roboto"/>
                <a:ea typeface="Roboto"/>
                <a:cs typeface="Roboto"/>
                <a:sym typeface="Roboto"/>
              </a:rPr>
              <a:t>J’ai e</a:t>
            </a:r>
            <a:r>
              <a:rPr b="1" i="1" lang="fr-FR" sz="2200">
                <a:solidFill>
                  <a:srgbClr val="0D0D0D"/>
                </a:solidFill>
                <a:highlight>
                  <a:srgbClr val="FFFFFF"/>
                </a:highlight>
                <a:latin typeface="Roboto"/>
                <a:ea typeface="Roboto"/>
                <a:cs typeface="Roboto"/>
                <a:sym typeface="Roboto"/>
              </a:rPr>
              <a:t>ffectué une configuration sur un routeur utilisant Cisco IOS et j’ai  activé et configuré le module IPS (Intrusion Prevention System) pour effectuer une détection et une prévention d'intrusion sur le réseau.</a:t>
            </a:r>
            <a:endParaRPr b="1" i="1" sz="2200">
              <a:solidFill>
                <a:srgbClr val="0D0D0D"/>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ts val="1800"/>
              <a:buNone/>
            </a:pPr>
            <a:r>
              <a:t/>
            </a:r>
            <a:endParaRPr b="1" i="1" sz="2200">
              <a:solidFill>
                <a:srgbClr val="0D0D0D"/>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ts val="1800"/>
              <a:buNone/>
            </a:pPr>
            <a:r>
              <a:t/>
            </a:r>
            <a:endParaRPr b="1" i="1" sz="2200">
              <a:solidFill>
                <a:srgbClr val="0D0D0D"/>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ts val="1800"/>
              <a:buNone/>
            </a:pPr>
            <a:r>
              <a:rPr b="1" i="1" lang="fr-FR" sz="2500">
                <a:solidFill>
                  <a:srgbClr val="FF0000"/>
                </a:solidFill>
                <a:highlight>
                  <a:srgbClr val="FFFFFF"/>
                </a:highlight>
                <a:latin typeface="Roboto"/>
                <a:ea typeface="Roboto"/>
                <a:cs typeface="Roboto"/>
                <a:sym typeface="Roboto"/>
              </a:rPr>
              <a:t>outils utilisés :</a:t>
            </a:r>
            <a:endParaRPr b="1" i="1" sz="2500">
              <a:solidFill>
                <a:srgbClr val="FF0000"/>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ts val="1800"/>
              <a:buNone/>
            </a:pPr>
            <a:r>
              <a:rPr b="1" i="1" lang="fr-FR" sz="2200">
                <a:solidFill>
                  <a:srgbClr val="0D0D0D"/>
                </a:solidFill>
                <a:highlight>
                  <a:srgbClr val="FFFFFF"/>
                </a:highlight>
                <a:latin typeface="Roboto"/>
                <a:ea typeface="Roboto"/>
                <a:cs typeface="Roboto"/>
                <a:sym typeface="Roboto"/>
              </a:rPr>
              <a:t>*Cisco packet tracer .</a:t>
            </a:r>
            <a:endParaRPr b="1" i="1" sz="2200">
              <a:solidFill>
                <a:srgbClr val="0D0D0D"/>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ts val="1800"/>
              <a:buNone/>
            </a:pPr>
            <a:r>
              <a:t/>
            </a:r>
            <a:endParaRPr b="1" i="1" sz="3100">
              <a:solidFill>
                <a:srgbClr val="FF0000"/>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f80e17d587_0_6"/>
          <p:cNvSpPr txBox="1"/>
          <p:nvPr>
            <p:ph idx="1" type="body"/>
          </p:nvPr>
        </p:nvSpPr>
        <p:spPr>
          <a:xfrm>
            <a:off x="261550" y="218975"/>
            <a:ext cx="10864200" cy="6143100"/>
          </a:xfrm>
          <a:prstGeom prst="rect">
            <a:avLst/>
          </a:prstGeom>
          <a:noFill/>
          <a:ln>
            <a:noFill/>
          </a:ln>
        </p:spPr>
        <p:txBody>
          <a:bodyPr anchorCtr="0" anchor="t" bIns="45700" lIns="91425" spcFirstLastPara="1" rIns="91425" wrap="square" tIns="45700">
            <a:noAutofit/>
          </a:bodyPr>
          <a:lstStyle/>
          <a:p>
            <a:pPr indent="-342900" lvl="1" marL="914400" rtl="0" algn="l">
              <a:lnSpc>
                <a:spcPct val="115000"/>
              </a:lnSpc>
              <a:spcBef>
                <a:spcPts val="0"/>
              </a:spcBef>
              <a:spcAft>
                <a:spcPts val="0"/>
              </a:spcAft>
              <a:buClr>
                <a:srgbClr val="0D0D0D"/>
              </a:buClr>
              <a:buSzPts val="1800"/>
              <a:buFont typeface="Roboto"/>
              <a:buChar char="●"/>
            </a:pPr>
            <a:r>
              <a:rPr b="1" lang="fr-FR" sz="1700">
                <a:solidFill>
                  <a:srgbClr val="0D0D0D"/>
                </a:solidFill>
                <a:highlight>
                  <a:srgbClr val="FFFFFF"/>
                </a:highlight>
                <a:latin typeface="Roboto"/>
                <a:ea typeface="Roboto"/>
                <a:cs typeface="Roboto"/>
                <a:sym typeface="Roboto"/>
              </a:rPr>
              <a:t>Etapes: </a:t>
            </a:r>
            <a:endParaRPr b="1" sz="1700">
              <a:solidFill>
                <a:srgbClr val="0D0D0D"/>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0D0D0D"/>
              </a:buClr>
              <a:buSzPts val="1700"/>
              <a:buFont typeface="Roboto"/>
              <a:buAutoNum type="arabicParenR"/>
            </a:pPr>
            <a:r>
              <a:rPr b="1" lang="fr-FR" sz="1700">
                <a:solidFill>
                  <a:srgbClr val="0D0D0D"/>
                </a:solidFill>
                <a:highlight>
                  <a:srgbClr val="FFFFFF"/>
                </a:highlight>
                <a:latin typeface="Roboto"/>
                <a:ea typeface="Roboto"/>
                <a:cs typeface="Roboto"/>
                <a:sym typeface="Roboto"/>
              </a:rPr>
              <a:t>Créer</a:t>
            </a:r>
            <a:r>
              <a:rPr b="1" lang="fr-FR" sz="1700">
                <a:solidFill>
                  <a:srgbClr val="0D0D0D"/>
                </a:solidFill>
                <a:highlight>
                  <a:srgbClr val="FFFFFF"/>
                </a:highlight>
                <a:latin typeface="Roboto"/>
                <a:ea typeface="Roboto"/>
                <a:cs typeface="Roboto"/>
                <a:sym typeface="Roboto"/>
              </a:rPr>
              <a:t> une architecture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3300"/>
          </a:p>
        </p:txBody>
      </p:sp>
      <p:pic>
        <p:nvPicPr>
          <p:cNvPr id="96" name="Google Shape;96;g1f80e17d587_0_6"/>
          <p:cNvPicPr preferRelativeResize="0"/>
          <p:nvPr/>
        </p:nvPicPr>
        <p:blipFill>
          <a:blip r:embed="rId3">
            <a:alphaModFix/>
          </a:blip>
          <a:stretch>
            <a:fillRect/>
          </a:stretch>
        </p:blipFill>
        <p:spPr>
          <a:xfrm>
            <a:off x="989475" y="1036900"/>
            <a:ext cx="9049651" cy="5401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f80e17d587_0_11"/>
          <p:cNvSpPr txBox="1"/>
          <p:nvPr>
            <p:ph idx="1" type="body"/>
          </p:nvPr>
        </p:nvSpPr>
        <p:spPr>
          <a:xfrm>
            <a:off x="504850" y="264600"/>
            <a:ext cx="10848900" cy="591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b="1" sz="3300"/>
          </a:p>
          <a:p>
            <a:pPr indent="0" lvl="0" marL="0" rtl="0" algn="l">
              <a:lnSpc>
                <a:spcPct val="115000"/>
              </a:lnSpc>
              <a:spcBef>
                <a:spcPts val="0"/>
              </a:spcBef>
              <a:spcAft>
                <a:spcPts val="0"/>
              </a:spcAft>
              <a:buClr>
                <a:schemeClr val="dk1"/>
              </a:buClr>
              <a:buSzPts val="1100"/>
              <a:buFont typeface="Arial"/>
              <a:buNone/>
            </a:pPr>
            <a:r>
              <a:rPr b="1" lang="fr-FR" sz="1700">
                <a:solidFill>
                  <a:srgbClr val="0D0D0D"/>
                </a:solidFill>
                <a:highlight>
                  <a:schemeClr val="lt1"/>
                </a:highlight>
                <a:latin typeface="Roboto"/>
                <a:ea typeface="Roboto"/>
                <a:cs typeface="Roboto"/>
                <a:sym typeface="Roboto"/>
              </a:rPr>
              <a:t>2</a:t>
            </a:r>
            <a:r>
              <a:rPr b="1" lang="fr-FR" sz="1700">
                <a:solidFill>
                  <a:srgbClr val="0D0D0D"/>
                </a:solidFill>
                <a:highlight>
                  <a:schemeClr val="lt1"/>
                </a:highlight>
                <a:latin typeface="Roboto"/>
                <a:ea typeface="Roboto"/>
                <a:cs typeface="Roboto"/>
                <a:sym typeface="Roboto"/>
              </a:rPr>
              <a:t>)configurer les interfaces du routeurs et les commutateurs ainsi que les 2 PC et les 2 serveurs :</a:t>
            </a:r>
            <a:endParaRPr b="1" sz="1700">
              <a:solidFill>
                <a:srgbClr val="0D0D0D"/>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0D0D0D"/>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0D0D0D"/>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0D0D0D"/>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0D0D0D"/>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0D0D0D"/>
              </a:solidFill>
              <a:highlight>
                <a:schemeClr val="lt1"/>
              </a:highlight>
              <a:latin typeface="Roboto"/>
              <a:ea typeface="Roboto"/>
              <a:cs typeface="Roboto"/>
              <a:sym typeface="Roboto"/>
            </a:endParaRPr>
          </a:p>
          <a:p>
            <a:pPr indent="0" lvl="0" marL="0" rtl="0" algn="l">
              <a:lnSpc>
                <a:spcPct val="90000"/>
              </a:lnSpc>
              <a:spcBef>
                <a:spcPts val="1000"/>
              </a:spcBef>
              <a:spcAft>
                <a:spcPts val="0"/>
              </a:spcAft>
              <a:buSzPts val="1800"/>
              <a:buNone/>
            </a:pPr>
            <a:r>
              <a:t/>
            </a:r>
            <a:endParaRPr sz="2600"/>
          </a:p>
        </p:txBody>
      </p:sp>
      <p:pic>
        <p:nvPicPr>
          <p:cNvPr id="102" name="Google Shape;102;g1f80e17d587_0_11"/>
          <p:cNvPicPr preferRelativeResize="0"/>
          <p:nvPr/>
        </p:nvPicPr>
        <p:blipFill>
          <a:blip r:embed="rId3">
            <a:alphaModFix/>
          </a:blip>
          <a:stretch>
            <a:fillRect/>
          </a:stretch>
        </p:blipFill>
        <p:spPr>
          <a:xfrm>
            <a:off x="1964650" y="1169375"/>
            <a:ext cx="9906125" cy="5124450"/>
          </a:xfrm>
          <a:prstGeom prst="rect">
            <a:avLst/>
          </a:prstGeom>
          <a:noFill/>
          <a:ln>
            <a:noFill/>
          </a:ln>
        </p:spPr>
      </p:pic>
      <p:sp>
        <p:nvSpPr>
          <p:cNvPr id="103" name="Google Shape;103;g1f80e17d587_0_11"/>
          <p:cNvSpPr/>
          <p:nvPr/>
        </p:nvSpPr>
        <p:spPr>
          <a:xfrm>
            <a:off x="-1259075" y="3944475"/>
            <a:ext cx="3010800" cy="135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15c7d322a_0_16"/>
          <p:cNvSpPr txBox="1"/>
          <p:nvPr>
            <p:ph idx="1" type="body"/>
          </p:nvPr>
        </p:nvSpPr>
        <p:spPr>
          <a:xfrm>
            <a:off x="-163275" y="230775"/>
            <a:ext cx="11456700" cy="5976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fr-FR" sz="2200">
                <a:solidFill>
                  <a:srgbClr val="0D0D0D"/>
                </a:solidFill>
                <a:highlight>
                  <a:schemeClr val="lt1"/>
                </a:highlight>
                <a:latin typeface="Roboto"/>
                <a:ea typeface="Roboto"/>
                <a:cs typeface="Roboto"/>
                <a:sym typeface="Roboto"/>
              </a:rPr>
              <a:t> 3) </a:t>
            </a:r>
            <a:r>
              <a:rPr b="1" lang="fr-FR" sz="2100">
                <a:solidFill>
                  <a:srgbClr val="0D0D0D"/>
                </a:solidFill>
                <a:highlight>
                  <a:schemeClr val="lt1"/>
                </a:highlight>
                <a:latin typeface="Roboto"/>
                <a:ea typeface="Roboto"/>
                <a:cs typeface="Roboto"/>
                <a:sym typeface="Roboto"/>
              </a:rPr>
              <a:t>Test de connectivité</a:t>
            </a:r>
            <a:r>
              <a:rPr b="1" lang="fr-FR" sz="1700">
                <a:solidFill>
                  <a:srgbClr val="0D0D0D"/>
                </a:solidFill>
                <a:highlight>
                  <a:schemeClr val="lt1"/>
                </a:highlight>
                <a:latin typeface="Roboto"/>
                <a:ea typeface="Roboto"/>
                <a:cs typeface="Roboto"/>
                <a:sym typeface="Roboto"/>
              </a:rPr>
              <a:t> :</a:t>
            </a:r>
            <a:r>
              <a:rPr b="1" lang="fr-FR" sz="2200">
                <a:solidFill>
                  <a:srgbClr val="0D0D0D"/>
                </a:solidFill>
                <a:highlight>
                  <a:schemeClr val="lt1"/>
                </a:highlight>
                <a:latin typeface="Roboto"/>
                <a:ea typeface="Roboto"/>
                <a:cs typeface="Roboto"/>
                <a:sym typeface="Roboto"/>
              </a:rPr>
              <a:t> entre PC 1(192.168.1.4) ET PC4(192.168.4.4):</a:t>
            </a:r>
            <a:endParaRPr b="1" sz="2200">
              <a:solidFill>
                <a:srgbClr val="0D0D0D"/>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fr-FR" sz="2900">
                <a:solidFill>
                  <a:srgbClr val="FF0000"/>
                </a:solidFill>
                <a:highlight>
                  <a:schemeClr val="lt1"/>
                </a:highlight>
                <a:latin typeface="Roboto"/>
                <a:ea typeface="Roboto"/>
                <a:cs typeface="Roboto"/>
                <a:sym typeface="Roboto"/>
              </a:rPr>
              <a:t> </a:t>
            </a:r>
            <a:endParaRPr b="1" sz="2900">
              <a:solidFill>
                <a:srgbClr val="FF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b="1" sz="2900">
              <a:solidFill>
                <a:srgbClr val="FF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b="1" sz="3300">
              <a:solidFill>
                <a:srgbClr val="000000"/>
              </a:solidFill>
            </a:endParaRPr>
          </a:p>
          <a:p>
            <a:pPr indent="0" lvl="0" marL="0" rtl="0" algn="l">
              <a:lnSpc>
                <a:spcPct val="100000"/>
              </a:lnSpc>
              <a:spcBef>
                <a:spcPts val="0"/>
              </a:spcBef>
              <a:spcAft>
                <a:spcPts val="0"/>
              </a:spcAft>
              <a:buNone/>
            </a:pPr>
            <a:r>
              <a:t/>
            </a:r>
            <a:endParaRPr b="1" sz="3300">
              <a:solidFill>
                <a:srgbClr val="000000"/>
              </a:solidFill>
            </a:endParaRPr>
          </a:p>
          <a:p>
            <a:pPr indent="0" lvl="0" marL="0" rtl="0" algn="l">
              <a:spcBef>
                <a:spcPts val="1000"/>
              </a:spcBef>
              <a:spcAft>
                <a:spcPts val="0"/>
              </a:spcAft>
              <a:buNone/>
            </a:pPr>
            <a:r>
              <a:t/>
            </a:r>
            <a:endParaRPr/>
          </a:p>
        </p:txBody>
      </p:sp>
      <p:pic>
        <p:nvPicPr>
          <p:cNvPr id="109" name="Google Shape;109;g2d15c7d322a_0_16"/>
          <p:cNvPicPr preferRelativeResize="0"/>
          <p:nvPr/>
        </p:nvPicPr>
        <p:blipFill>
          <a:blip r:embed="rId3">
            <a:alphaModFix/>
          </a:blip>
          <a:stretch>
            <a:fillRect/>
          </a:stretch>
        </p:blipFill>
        <p:spPr>
          <a:xfrm>
            <a:off x="6853325" y="716500"/>
            <a:ext cx="5686425" cy="3280825"/>
          </a:xfrm>
          <a:prstGeom prst="rect">
            <a:avLst/>
          </a:prstGeom>
          <a:noFill/>
          <a:ln>
            <a:noFill/>
          </a:ln>
        </p:spPr>
      </p:pic>
      <p:sp>
        <p:nvSpPr>
          <p:cNvPr id="110" name="Google Shape;110;g2d15c7d322a_0_16"/>
          <p:cNvSpPr txBox="1"/>
          <p:nvPr/>
        </p:nvSpPr>
        <p:spPr>
          <a:xfrm>
            <a:off x="8593800" y="4224250"/>
            <a:ext cx="35982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rPr>
              <a:t>pc 2 a pc1</a:t>
            </a:r>
            <a:endParaRPr sz="2800">
              <a:solidFill>
                <a:schemeClr val="dk1"/>
              </a:solidFill>
            </a:endParaRPr>
          </a:p>
        </p:txBody>
      </p:sp>
      <p:pic>
        <p:nvPicPr>
          <p:cNvPr id="111" name="Google Shape;111;g2d15c7d322a_0_16"/>
          <p:cNvPicPr preferRelativeResize="0"/>
          <p:nvPr/>
        </p:nvPicPr>
        <p:blipFill>
          <a:blip r:embed="rId4">
            <a:alphaModFix/>
          </a:blip>
          <a:stretch>
            <a:fillRect/>
          </a:stretch>
        </p:blipFill>
        <p:spPr>
          <a:xfrm>
            <a:off x="-600375" y="2463125"/>
            <a:ext cx="7453699" cy="3147800"/>
          </a:xfrm>
          <a:prstGeom prst="rect">
            <a:avLst/>
          </a:prstGeom>
          <a:noFill/>
          <a:ln>
            <a:noFill/>
          </a:ln>
        </p:spPr>
      </p:pic>
      <p:sp>
        <p:nvSpPr>
          <p:cNvPr id="112" name="Google Shape;112;g2d15c7d322a_0_16"/>
          <p:cNvSpPr txBox="1"/>
          <p:nvPr/>
        </p:nvSpPr>
        <p:spPr>
          <a:xfrm>
            <a:off x="562425" y="5762125"/>
            <a:ext cx="533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2800">
                <a:solidFill>
                  <a:schemeClr val="dk1"/>
                </a:solidFill>
              </a:rPr>
              <a:t> de pc1 a pc2</a:t>
            </a:r>
            <a:endParaRPr sz="2800">
              <a:solidFill>
                <a:schemeClr val="dk1"/>
              </a:solidFill>
            </a:endParaRPr>
          </a:p>
        </p:txBody>
      </p:sp>
      <p:sp>
        <p:nvSpPr>
          <p:cNvPr id="113" name="Google Shape;113;g2d15c7d322a_0_16"/>
          <p:cNvSpPr txBox="1"/>
          <p:nvPr/>
        </p:nvSpPr>
        <p:spPr>
          <a:xfrm>
            <a:off x="7577675" y="5146525"/>
            <a:ext cx="463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d15c7d322a_0_10"/>
          <p:cNvSpPr txBox="1"/>
          <p:nvPr>
            <p:ph idx="1" type="body"/>
          </p:nvPr>
        </p:nvSpPr>
        <p:spPr>
          <a:xfrm>
            <a:off x="184450" y="293300"/>
            <a:ext cx="11169300" cy="58836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fr-FR" sz="3300"/>
              <a:t>4)</a:t>
            </a:r>
            <a:r>
              <a:rPr lang="fr-FR" sz="2600"/>
              <a:t>Vérifier l'état du sécurité du routeur 11:</a:t>
            </a:r>
            <a:endParaRPr sz="26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spcBef>
                <a:spcPts val="1000"/>
              </a:spcBef>
              <a:spcAft>
                <a:spcPts val="0"/>
              </a:spcAft>
              <a:buNone/>
            </a:pPr>
            <a:r>
              <a:t/>
            </a:r>
            <a:endParaRPr/>
          </a:p>
        </p:txBody>
      </p:sp>
      <p:pic>
        <p:nvPicPr>
          <p:cNvPr id="119" name="Google Shape;119;g2d15c7d322a_0_10"/>
          <p:cNvPicPr preferRelativeResize="0"/>
          <p:nvPr/>
        </p:nvPicPr>
        <p:blipFill>
          <a:blip r:embed="rId3">
            <a:alphaModFix/>
          </a:blip>
          <a:stretch>
            <a:fillRect/>
          </a:stretch>
        </p:blipFill>
        <p:spPr>
          <a:xfrm>
            <a:off x="366274" y="1266924"/>
            <a:ext cx="8541876" cy="296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f80e17d587_0_26"/>
          <p:cNvSpPr txBox="1"/>
          <p:nvPr>
            <p:ph idx="1" type="body"/>
          </p:nvPr>
        </p:nvSpPr>
        <p:spPr>
          <a:xfrm>
            <a:off x="0" y="-175375"/>
            <a:ext cx="11353800" cy="6352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1000"/>
              </a:spcBef>
              <a:spcAft>
                <a:spcPts val="0"/>
              </a:spcAft>
              <a:buSzPct val="64285"/>
              <a:buNone/>
            </a:pPr>
            <a:r>
              <a:rPr lang="fr-FR"/>
              <a:t>                                         </a:t>
            </a:r>
            <a:endParaRPr/>
          </a:p>
          <a:p>
            <a:pPr indent="0" lvl="0" marL="0" rtl="0" algn="l">
              <a:lnSpc>
                <a:spcPct val="90000"/>
              </a:lnSpc>
              <a:spcBef>
                <a:spcPts val="1000"/>
              </a:spcBef>
              <a:spcAft>
                <a:spcPts val="0"/>
              </a:spcAft>
              <a:buSzPct val="64285"/>
              <a:buNone/>
            </a:pPr>
            <a:r>
              <a:rPr lang="fr-FR"/>
              <a:t>   </a:t>
            </a:r>
            <a:r>
              <a:rPr lang="fr-FR">
                <a:solidFill>
                  <a:srgbClr val="FF0000"/>
                </a:solidFill>
              </a:rPr>
              <a:t>5) Configurer l’ips :</a:t>
            </a:r>
            <a:endParaRPr>
              <a:solidFill>
                <a:srgbClr val="FF0000"/>
              </a:solidFill>
            </a:endParaRPr>
          </a:p>
          <a:p>
            <a:pPr indent="0" lvl="0" marL="0" rtl="0" algn="l">
              <a:lnSpc>
                <a:spcPct val="90000"/>
              </a:lnSpc>
              <a:spcBef>
                <a:spcPts val="1000"/>
              </a:spcBef>
              <a:spcAft>
                <a:spcPts val="0"/>
              </a:spcAft>
              <a:buSzPct val="64285"/>
              <a:buNone/>
            </a:pPr>
            <a:r>
              <a:t/>
            </a:r>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mkdir ipsdir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crée un répertoire nommé "ipsdir" sur le système de fichiers flash du routeur. Ce répertoire peut être utilisé pour stocker les fichiers de configuration de l'IPS.</a:t>
            </a:r>
            <a:endParaRPr b="1" sz="2652">
              <a:solidFill>
                <a:srgbClr val="0D0D0D"/>
              </a:solidFill>
              <a:highlight>
                <a:srgbClr val="FFFFFF"/>
              </a:highlight>
              <a:latin typeface="Roboto"/>
              <a:ea typeface="Roboto"/>
              <a:cs typeface="Roboto"/>
              <a:sym typeface="Roboto"/>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ip ips config location ipsdir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spécifie l'emplacement où se trouvent les fichiers de configuration de l'IPS. Dans ce cas, les fichiers de configuration sont stockés dans le répertoire "ipsdir" que vous avez créé précédemment.</a:t>
            </a:r>
            <a:endParaRPr b="1" sz="2652">
              <a:solidFill>
                <a:srgbClr val="0D0D0D"/>
              </a:solidFill>
              <a:highlight>
                <a:srgbClr val="FFFFFF"/>
              </a:highlight>
              <a:latin typeface="Roboto"/>
              <a:ea typeface="Roboto"/>
              <a:cs typeface="Roboto"/>
              <a:sym typeface="Roboto"/>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ip ips name ines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attribue un nom à la configuration de l'IPS. Dans cet exemple, l'IPS est nommé "ines".</a:t>
            </a:r>
            <a:endParaRPr b="1" sz="2652">
              <a:solidFill>
                <a:srgbClr val="0D0D0D"/>
              </a:solidFill>
              <a:highlight>
                <a:srgbClr val="FFFFFF"/>
              </a:highlight>
              <a:latin typeface="Roboto"/>
              <a:ea typeface="Roboto"/>
              <a:cs typeface="Roboto"/>
              <a:sym typeface="Roboto"/>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ip ips signature-category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entre en mode de configuration des catégories de signatures IPS.</a:t>
            </a:r>
            <a:endParaRPr b="1" sz="2652">
              <a:solidFill>
                <a:srgbClr val="0D0D0D"/>
              </a:solidFill>
              <a:highlight>
                <a:srgbClr val="FFFFFF"/>
              </a:highlight>
              <a:latin typeface="Roboto"/>
              <a:ea typeface="Roboto"/>
              <a:cs typeface="Roboto"/>
              <a:sym typeface="Roboto"/>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category all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configure la catégorie "all" des signatures IPS pour être retirée.</a:t>
            </a:r>
            <a:endParaRPr b="1" sz="2652">
              <a:solidFill>
                <a:srgbClr val="0D0D0D"/>
              </a:solidFill>
              <a:highlight>
                <a:srgbClr val="FFFFFF"/>
              </a:highlight>
              <a:latin typeface="Roboto"/>
              <a:ea typeface="Roboto"/>
              <a:cs typeface="Roboto"/>
              <a:sym typeface="Roboto"/>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category ios_ips basic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configure la catégorie "ios_ips" des signatures IPS en mode "basic".</a:t>
            </a:r>
            <a:endParaRPr b="1" sz="2652">
              <a:solidFill>
                <a:srgbClr val="0D0D0D"/>
              </a:solidFill>
              <a:highlight>
                <a:srgbClr val="FFFFFF"/>
              </a:highlight>
              <a:latin typeface="Roboto"/>
              <a:ea typeface="Roboto"/>
              <a:cs typeface="Roboto"/>
              <a:sym typeface="Roboto"/>
            </a:endParaRPr>
          </a:p>
          <a:p>
            <a:pPr indent="-346519" lvl="0" marL="457200" rtl="0" algn="l">
              <a:lnSpc>
                <a:spcPct val="115000"/>
              </a:lnSpc>
              <a:spcBef>
                <a:spcPts val="0"/>
              </a:spcBef>
              <a:spcAft>
                <a:spcPts val="0"/>
              </a:spcAft>
              <a:buClr>
                <a:srgbClr val="0D0D0D"/>
              </a:buClr>
              <a:buSzPct val="100000"/>
              <a:buFont typeface="Roboto"/>
              <a:buAutoNum type="arabicPeriod"/>
            </a:pPr>
            <a:r>
              <a:rPr b="1" lang="fr-FR" sz="2652">
                <a:solidFill>
                  <a:srgbClr val="0D0D0D"/>
                </a:solidFill>
                <a:highlight>
                  <a:srgbClr val="FFFFFF"/>
                </a:highlight>
                <a:latin typeface="Roboto"/>
                <a:ea typeface="Roboto"/>
                <a:cs typeface="Roboto"/>
                <a:sym typeface="Roboto"/>
              </a:rPr>
              <a:t>interface gigabitEthernet 0/0 :</a:t>
            </a:r>
            <a:endParaRPr b="1" sz="2652">
              <a:solidFill>
                <a:srgbClr val="0D0D0D"/>
              </a:solidFill>
              <a:highlight>
                <a:srgbClr val="FFFFFF"/>
              </a:highlight>
              <a:latin typeface="Roboto"/>
              <a:ea typeface="Roboto"/>
              <a:cs typeface="Roboto"/>
              <a:sym typeface="Roboto"/>
            </a:endParaRPr>
          </a:p>
          <a:p>
            <a:pPr indent="-346519" lvl="1" marL="914400" rtl="0" algn="l">
              <a:lnSpc>
                <a:spcPct val="115000"/>
              </a:lnSpc>
              <a:spcBef>
                <a:spcPts val="0"/>
              </a:spcBef>
              <a:spcAft>
                <a:spcPts val="0"/>
              </a:spcAft>
              <a:buClr>
                <a:srgbClr val="0D0D0D"/>
              </a:buClr>
              <a:buSzPct val="100000"/>
              <a:buFont typeface="Roboto"/>
              <a:buChar char="●"/>
            </a:pPr>
            <a:r>
              <a:rPr b="1" lang="fr-FR" sz="2652">
                <a:solidFill>
                  <a:srgbClr val="0D0D0D"/>
                </a:solidFill>
                <a:highlight>
                  <a:srgbClr val="FFFFFF"/>
                </a:highlight>
                <a:latin typeface="Roboto"/>
                <a:ea typeface="Roboto"/>
                <a:cs typeface="Roboto"/>
                <a:sym typeface="Roboto"/>
              </a:rPr>
              <a:t>Cette commande entre en mode de configuration de l'interface GigabitEthernet0/0.</a:t>
            </a:r>
            <a:endParaRPr b="1" sz="2652">
              <a:solidFill>
                <a:srgbClr val="0D0D0D"/>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ct val="61164"/>
              <a:buNone/>
            </a:pPr>
            <a:r>
              <a:t/>
            </a:r>
            <a:endParaRPr b="1" sz="294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d15c7d322a_0_35"/>
          <p:cNvSpPr txBox="1"/>
          <p:nvPr>
            <p:ph idx="1" type="body"/>
          </p:nvPr>
        </p:nvSpPr>
        <p:spPr>
          <a:xfrm>
            <a:off x="0" y="64950"/>
            <a:ext cx="11353800" cy="6728100"/>
          </a:xfrm>
          <a:prstGeom prst="rect">
            <a:avLst/>
          </a:prstGeom>
        </p:spPr>
        <p:txBody>
          <a:bodyPr anchorCtr="0" anchor="t" bIns="45700" lIns="91425" spcFirstLastPara="1" rIns="91425" wrap="square" tIns="45700">
            <a:normAutofit fontScale="77500" lnSpcReduction="20000"/>
          </a:bodyPr>
          <a:lstStyle/>
          <a:p>
            <a:pPr indent="0" lvl="0" marL="457200" rtl="0" algn="l">
              <a:lnSpc>
                <a:spcPct val="115000"/>
              </a:lnSpc>
              <a:spcBef>
                <a:spcPts val="0"/>
              </a:spcBef>
              <a:spcAft>
                <a:spcPts val="0"/>
              </a:spcAft>
              <a:buNone/>
            </a:pPr>
            <a:r>
              <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8)                               </a:t>
            </a:r>
            <a:r>
              <a:rPr lang="fr-FR" sz="2509">
                <a:solidFill>
                  <a:srgbClr val="0D0D0D"/>
                </a:solidFill>
                <a:highlight>
                  <a:schemeClr val="lt1"/>
                </a:highlight>
                <a:latin typeface="Roboto"/>
                <a:ea typeface="Roboto"/>
                <a:cs typeface="Roboto"/>
                <a:sym typeface="Roboto"/>
              </a:rPr>
              <a:t>ip ips ines out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active l'IPS en mode "outbound" sur l'interface GigabitEthernet0/0. Cela signifie que l'IPS inspectera le trafic sortant de cette interface.</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9)                               logging host 192.168.1.50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configure l'adresse IP 192.168.1.50 comme hôte de journalisation pour envoyer les journaux du routeur.</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10)                                ip ips signature-definition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entre en mode de configuration des définitions de signatures IPS.</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11)                              signature 2004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entre en mode de configuration de la signature IPS avec l'ID 2004.</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12)                                  status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entre en mode de configuration du statut de la signature IPS.</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13)                              event-action produce-alert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configure l'action à effectuer lorsque la signature IPS est déclenchée pour produire une alerte.</a:t>
            </a:r>
            <a:endParaRPr sz="2509">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fr-FR" sz="2509">
                <a:solidFill>
                  <a:srgbClr val="0D0D0D"/>
                </a:solidFill>
                <a:highlight>
                  <a:schemeClr val="lt1"/>
                </a:highlight>
                <a:latin typeface="Roboto"/>
                <a:ea typeface="Roboto"/>
                <a:cs typeface="Roboto"/>
                <a:sym typeface="Roboto"/>
              </a:rPr>
              <a:t>14)                               event-action deny-packet-inline :</a:t>
            </a:r>
            <a:endParaRPr sz="2509">
              <a:solidFill>
                <a:srgbClr val="0D0D0D"/>
              </a:solidFill>
              <a:highlight>
                <a:schemeClr val="lt1"/>
              </a:highlight>
              <a:latin typeface="Roboto"/>
              <a:ea typeface="Roboto"/>
              <a:cs typeface="Roboto"/>
              <a:sym typeface="Roboto"/>
            </a:endParaRPr>
          </a:p>
          <a:p>
            <a:pPr indent="-352122" lvl="1" marL="914400" rtl="0" algn="l">
              <a:lnSpc>
                <a:spcPct val="115000"/>
              </a:lnSpc>
              <a:spcBef>
                <a:spcPts val="0"/>
              </a:spcBef>
              <a:spcAft>
                <a:spcPts val="0"/>
              </a:spcAft>
              <a:buClr>
                <a:srgbClr val="0D0D0D"/>
              </a:buClr>
              <a:buSzPct val="100000"/>
              <a:buFont typeface="Roboto"/>
              <a:buChar char="●"/>
            </a:pPr>
            <a:r>
              <a:rPr lang="fr-FR" sz="2509">
                <a:solidFill>
                  <a:srgbClr val="0D0D0D"/>
                </a:solidFill>
                <a:highlight>
                  <a:schemeClr val="lt1"/>
                </a:highlight>
                <a:latin typeface="Roboto"/>
                <a:ea typeface="Roboto"/>
                <a:cs typeface="Roboto"/>
                <a:sym typeface="Roboto"/>
              </a:rPr>
              <a:t>Cette commande configure l'action à effectuer lorsque la signature IPS est déclenchée pour refuser le paquet en ligne.</a:t>
            </a:r>
            <a:endParaRPr sz="2509">
              <a:solidFill>
                <a:srgbClr val="0D0D0D"/>
              </a:solidFill>
              <a:highlight>
                <a:schemeClr val="lt1"/>
              </a:highlight>
              <a:latin typeface="Roboto"/>
              <a:ea typeface="Roboto"/>
              <a:cs typeface="Roboto"/>
              <a:sym typeface="Roboto"/>
            </a:endParaRPr>
          </a:p>
          <a:p>
            <a:pPr indent="0" lvl="0" marL="0" rtl="0" algn="l">
              <a:spcBef>
                <a:spcPts val="1000"/>
              </a:spcBef>
              <a:spcAft>
                <a:spcPts val="0"/>
              </a:spcAft>
              <a:buClr>
                <a:schemeClr val="dk1"/>
              </a:buClr>
              <a:buSzPct val="64285"/>
              <a:buFont typeface="Arial"/>
              <a:buNone/>
            </a:pPr>
            <a:r>
              <a:rPr lang="fr-FR"/>
              <a:t> </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2d15c7d322a_0_40"/>
          <p:cNvPicPr preferRelativeResize="0"/>
          <p:nvPr/>
        </p:nvPicPr>
        <p:blipFill>
          <a:blip r:embed="rId3">
            <a:alphaModFix/>
          </a:blip>
          <a:stretch>
            <a:fillRect/>
          </a:stretch>
        </p:blipFill>
        <p:spPr>
          <a:xfrm>
            <a:off x="325375" y="257025"/>
            <a:ext cx="7373251" cy="5851249"/>
          </a:xfrm>
          <a:prstGeom prst="rect">
            <a:avLst/>
          </a:prstGeom>
          <a:noFill/>
          <a:ln>
            <a:noFill/>
          </a:ln>
        </p:spPr>
      </p:pic>
      <p:sp>
        <p:nvSpPr>
          <p:cNvPr id="135" name="Google Shape;135;g2d15c7d322a_0_40"/>
          <p:cNvSpPr/>
          <p:nvPr/>
        </p:nvSpPr>
        <p:spPr>
          <a:xfrm>
            <a:off x="5113250" y="459625"/>
            <a:ext cx="1708500" cy="3630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6" name="Google Shape;136;g2d15c7d322a_0_40"/>
          <p:cNvPicPr preferRelativeResize="0"/>
          <p:nvPr/>
        </p:nvPicPr>
        <p:blipFill>
          <a:blip r:embed="rId4">
            <a:alphaModFix/>
          </a:blip>
          <a:stretch>
            <a:fillRect/>
          </a:stretch>
        </p:blipFill>
        <p:spPr>
          <a:xfrm>
            <a:off x="8605775" y="553375"/>
            <a:ext cx="8183474" cy="3179025"/>
          </a:xfrm>
          <a:prstGeom prst="rect">
            <a:avLst/>
          </a:prstGeom>
          <a:noFill/>
          <a:ln>
            <a:noFill/>
          </a:ln>
        </p:spPr>
      </p:pic>
      <p:sp>
        <p:nvSpPr>
          <p:cNvPr id="137" name="Google Shape;137;g2d15c7d322a_0_40"/>
          <p:cNvSpPr/>
          <p:nvPr/>
        </p:nvSpPr>
        <p:spPr>
          <a:xfrm>
            <a:off x="7623025" y="1230700"/>
            <a:ext cx="1224600" cy="57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g2d15c7d322a_0_40"/>
          <p:cNvSpPr/>
          <p:nvPr/>
        </p:nvSpPr>
        <p:spPr>
          <a:xfrm>
            <a:off x="6685650" y="2334375"/>
            <a:ext cx="2434200" cy="226800"/>
          </a:xfrm>
          <a:prstGeom prst="homePlat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2024-03-21T21:03:03Z</dcterms:created>
</cp:coreProperties>
</file>