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5.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8" r:id="rId3"/>
    <p:sldId id="260" r:id="rId4"/>
    <p:sldId id="264" r:id="rId5"/>
    <p:sldId id="263" r:id="rId6"/>
    <p:sldId id="265" r:id="rId7"/>
    <p:sldId id="266" r:id="rId8"/>
    <p:sldId id="272" r:id="rId9"/>
    <p:sldId id="269" r:id="rId10"/>
    <p:sldId id="271" r:id="rId11"/>
    <p:sldId id="267" r:id="rId12"/>
    <p:sldId id="268" r:id="rId13"/>
    <p:sldId id="273" r:id="rId14"/>
    <p:sldId id="274" r:id="rId15"/>
    <p:sldId id="27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2" d="100"/>
          <a:sy n="112" d="100"/>
        </p:scale>
        <p:origin x="-158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47E15CFA-6156-4249-8FA3-4CC7AA815C80}" type="datetimeFigureOut">
              <a:rPr lang="en-US" smtClean="0"/>
              <a:t>5/22/2022</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2E0185D2-8A5B-45FF-8406-ACDBEA9AB1C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E15CFA-6156-4249-8FA3-4CC7AA815C80}" type="datetimeFigureOut">
              <a:rPr lang="en-US" smtClean="0"/>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0185D2-8A5B-45FF-8406-ACDBEA9AB1C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E15CFA-6156-4249-8FA3-4CC7AA815C80}" type="datetimeFigureOut">
              <a:rPr lang="en-US" smtClean="0"/>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0185D2-8A5B-45FF-8406-ACDBEA9AB1C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47E15CFA-6156-4249-8FA3-4CC7AA815C80}" type="datetimeFigureOut">
              <a:rPr lang="en-US" smtClean="0"/>
              <a:t>5/22/2022</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2E0185D2-8A5B-45FF-8406-ACDBEA9AB1C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47E15CFA-6156-4249-8FA3-4CC7AA815C80}" type="datetimeFigureOut">
              <a:rPr lang="en-US" smtClean="0"/>
              <a:t>5/22/2022</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2E0185D2-8A5B-45FF-8406-ACDBEA9AB1C8}" type="slidenum">
              <a:rPr lang="en-US" smtClean="0"/>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47E15CFA-6156-4249-8FA3-4CC7AA815C80}" type="datetimeFigureOut">
              <a:rPr lang="en-US" smtClean="0"/>
              <a:t>5/22/2022</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2E0185D2-8A5B-45FF-8406-ACDBEA9AB1C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47E15CFA-6156-4249-8FA3-4CC7AA815C80}" type="datetimeFigureOut">
              <a:rPr lang="en-US" smtClean="0"/>
              <a:t>5/22/2022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2E0185D2-8A5B-45FF-8406-ACDBEA9AB1C8}" type="slidenum">
              <a:rPr lang="en-US" smtClean="0"/>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47E15CFA-6156-4249-8FA3-4CC7AA815C80}" type="datetimeFigureOut">
              <a:rPr lang="en-US" smtClean="0"/>
              <a:t>5/22/2022</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0185D2-8A5B-45FF-8406-ACDBEA9AB1C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7E15CFA-6156-4249-8FA3-4CC7AA815C80}" type="datetimeFigureOut">
              <a:rPr lang="en-US" smtClean="0"/>
              <a:t>5/22/2022</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0185D2-8A5B-45FF-8406-ACDBEA9AB1C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47E15CFA-6156-4249-8FA3-4CC7AA815C80}" type="datetimeFigureOut">
              <a:rPr lang="en-US" smtClean="0"/>
              <a:t>5/22/2022</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0185D2-8A5B-45FF-8406-ACDBEA9AB1C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47E15CFA-6156-4249-8FA3-4CC7AA815C80}" type="datetimeFigureOut">
              <a:rPr lang="en-US" smtClean="0"/>
              <a:t>5/22/2022</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2E0185D2-8A5B-45FF-8406-ACDBEA9AB1C8}" type="slidenum">
              <a:rPr lang="en-US" smtClean="0"/>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47E15CFA-6156-4249-8FA3-4CC7AA815C80}" type="datetimeFigureOut">
              <a:rPr lang="en-US" smtClean="0"/>
              <a:t>5/22/2022</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2E0185D2-8A5B-45FF-8406-ACDBEA9AB1C8}" type="slidenum">
              <a:rPr lang="en-US" smtClean="0"/>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create.arduino.cc/projecthub/onedeadmatch/control-dc-motor-with-npn-transistor-arduino-pwm-cdaf2e" TargetMode="External"/><Relationship Id="rId2" Type="http://schemas.openxmlformats.org/officeDocument/2006/relationships/hyperlink" Target="https://www.onsemi.com/pdf/datasheet/p2n2222a-d.pdf" TargetMode="External"/><Relationship Id="rId1" Type="http://schemas.openxmlformats.org/officeDocument/2006/relationships/slideLayout" Target="../slideLayouts/slideLayout6.xml"/><Relationship Id="rId5" Type="http://schemas.openxmlformats.org/officeDocument/2006/relationships/hyperlink" Target="https://www.optimusdigital.ro/ro/robotica-kit-uri-de-roboti/141-kit-robot-4-motoare.html" TargetMode="External"/><Relationship Id="rId4" Type="http://schemas.openxmlformats.org/officeDocument/2006/relationships/hyperlink" Target="https://busoniu.net/teaching/sysid2021/sysid21ro_part2_handout.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Design, implementation and Testing of classical control structures (P9)</a:t>
            </a:r>
          </a:p>
        </p:txBody>
      </p:sp>
      <p:sp>
        <p:nvSpPr>
          <p:cNvPr id="3" name="Subtitle 2"/>
          <p:cNvSpPr>
            <a:spLocks noGrp="1"/>
          </p:cNvSpPr>
          <p:nvPr>
            <p:ph type="subTitle" idx="1"/>
          </p:nvPr>
        </p:nvSpPr>
        <p:spPr/>
        <p:txBody>
          <a:bodyPr>
            <a:normAutofit fontScale="77500" lnSpcReduction="20000"/>
          </a:bodyPr>
          <a:lstStyle/>
          <a:p>
            <a:r>
              <a:rPr lang="en-US" dirty="0" smtClean="0"/>
              <a:t>-Controlul vitezei-</a:t>
            </a:r>
          </a:p>
          <a:p>
            <a:r>
              <a:rPr lang="en-US" dirty="0"/>
              <a:t>Student: </a:t>
            </a:r>
            <a:r>
              <a:rPr lang="en-US" dirty="0" smtClean="0"/>
              <a:t>Inesc Erik-Marius</a:t>
            </a:r>
            <a:endParaRPr lang="en-US" dirty="0"/>
          </a:p>
          <a:p>
            <a:r>
              <a:rPr lang="en-US" dirty="0"/>
              <a:t>Grupa: 30132</a:t>
            </a:r>
            <a:endParaRPr lang="ro-RO" dirty="0"/>
          </a:p>
          <a:p>
            <a:endParaRPr lang="en-US" dirty="0"/>
          </a:p>
        </p:txBody>
      </p:sp>
    </p:spTree>
    <p:extLst>
      <p:ext uri="{BB962C8B-B14F-4D97-AF65-F5344CB8AC3E}">
        <p14:creationId xmlns:p14="http://schemas.microsoft.com/office/powerpoint/2010/main" val="40911292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dirty="0" smtClean="0"/>
              <a:t>Simularea buclei inchise:</a:t>
            </a:r>
            <a:endParaRPr lang="en-US" dirty="0"/>
          </a:p>
        </p:txBody>
      </p:sp>
      <p:sp>
        <p:nvSpPr>
          <p:cNvPr id="4" name="Text Placeholder 3"/>
          <p:cNvSpPr>
            <a:spLocks noGrp="1"/>
          </p:cNvSpPr>
          <p:nvPr>
            <p:ph type="body" sz="half" idx="3"/>
          </p:nvPr>
        </p:nvSpPr>
        <p:spPr/>
        <p:txBody>
          <a:bodyPr/>
          <a:lstStyle/>
          <a:p>
            <a:r>
              <a:rPr lang="en-US" dirty="0" smtClean="0"/>
              <a:t>Simularea buclei inchise in discret:</a:t>
            </a:r>
            <a:endParaRPr lang="en-US" dirty="0"/>
          </a:p>
        </p:txBody>
      </p:sp>
      <p:pic>
        <p:nvPicPr>
          <p:cNvPr id="9" name="Content Placeholder 8"/>
          <p:cNvPicPr>
            <a:picLocks noGrp="1" noChangeAspect="1"/>
          </p:cNvPicPr>
          <p:nvPr>
            <p:ph sz="quarter" idx="2"/>
          </p:nvPr>
        </p:nvPicPr>
        <p:blipFill>
          <a:blip r:embed="rId2">
            <a:extLst>
              <a:ext uri="{28A0092B-C50C-407E-A947-70E740481C1C}">
                <a14:useLocalDpi xmlns:a14="http://schemas.microsoft.com/office/drawing/2010/main" val="0"/>
              </a:ext>
            </a:extLst>
          </a:blip>
          <a:stretch>
            <a:fillRect/>
          </a:stretch>
        </p:blipFill>
        <p:spPr>
          <a:xfrm>
            <a:off x="280988" y="1637243"/>
            <a:ext cx="4291012" cy="3299352"/>
          </a:xfrm>
        </p:spPr>
      </p:pic>
      <p:pic>
        <p:nvPicPr>
          <p:cNvPr id="13" name="Content Placeholder 12"/>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876800" y="1600200"/>
            <a:ext cx="3755136" cy="3435982"/>
          </a:xfrm>
        </p:spPr>
      </p:pic>
    </p:spTree>
    <p:extLst>
      <p:ext uri="{BB962C8B-B14F-4D97-AF65-F5344CB8AC3E}">
        <p14:creationId xmlns:p14="http://schemas.microsoft.com/office/powerpoint/2010/main" val="26292789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effectLst/>
              </a:rPr>
              <a:t>testarea regulatorului </a:t>
            </a:r>
            <a:r>
              <a:rPr lang="fr-FR" dirty="0" smtClean="0">
                <a:effectLst/>
              </a:rPr>
              <a:t>proiectat:</a:t>
            </a:r>
            <a:endParaRPr lang="en-US" dirty="0"/>
          </a:p>
        </p:txBody>
      </p:sp>
      <p:pic>
        <p:nvPicPr>
          <p:cNvPr id="4101" name="Picture 5" descr="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95400"/>
            <a:ext cx="8458200" cy="4527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descr="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3962400"/>
            <a:ext cx="4191000" cy="172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109676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sz="2800" dirty="0">
                <a:effectLst/>
              </a:rPr>
              <a:t>testarea regulatorului </a:t>
            </a:r>
            <a:r>
              <a:rPr lang="fr-FR" sz="2800" dirty="0" smtClean="0">
                <a:effectLst/>
              </a:rPr>
              <a:t>proiectat in discret:</a:t>
            </a:r>
            <a:endParaRPr lang="en-US" sz="2800" dirty="0"/>
          </a:p>
        </p:txBody>
      </p:sp>
      <p:pic>
        <p:nvPicPr>
          <p:cNvPr id="6146" name="Picture 2" descr="asd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219200"/>
            <a:ext cx="8881006" cy="484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3" descr="sa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4114800"/>
            <a:ext cx="594360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104317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descr="C:\Users\eriki\OneDrive\Desktop\dasda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04800"/>
            <a:ext cx="7537450" cy="4402124"/>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C:\Users\eriki\OneDrive\Desktop\dsds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3581400"/>
            <a:ext cx="5183506" cy="809624"/>
          </a:xfrm>
          <a:prstGeom prst="rect">
            <a:avLst/>
          </a:prstGeom>
          <a:noFill/>
          <a:extLst>
            <a:ext uri="{909E8E84-426E-40DD-AFC4-6F175D3DCCD1}">
              <a14:hiddenFill xmlns:a14="http://schemas.microsoft.com/office/drawing/2010/main">
                <a:solidFill>
                  <a:srgbClr val="FFFFFF"/>
                </a:solidFill>
              </a14:hiddenFill>
            </a:ext>
          </a:extLst>
        </p:spPr>
      </p:pic>
      <p:pic>
        <p:nvPicPr>
          <p:cNvPr id="7173" name="Picture 5" descr="C:\Users\eriki\OneDrive\Desktop\sads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4800600"/>
            <a:ext cx="7091558" cy="1719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5840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Concluzie:</a:t>
            </a:r>
            <a:endParaRPr lang="en-US" dirty="0"/>
          </a:p>
        </p:txBody>
      </p:sp>
      <p:sp>
        <p:nvSpPr>
          <p:cNvPr id="3" name="Content Placeholder 2"/>
          <p:cNvSpPr txBox="1">
            <a:spLocks/>
          </p:cNvSpPr>
          <p:nvPr/>
        </p:nvSpPr>
        <p:spPr>
          <a:xfrm>
            <a:off x="304800" y="1554162"/>
            <a:ext cx="8686800" cy="4525963"/>
          </a:xfrm>
          <a:prstGeom prst="rect">
            <a:avLst/>
          </a:prstGeom>
        </p:spPr>
        <p:txBody>
          <a:bodyPr>
            <a:normAutofit/>
          </a:bodyPr>
          <a:lst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r>
              <a:rPr lang="en-US" dirty="0"/>
              <a:t>In teorie, regulatorul functioneaza in limitele asteptate, dar in practica rezultatele nu sunt chiar cele asteptate. Un motiv poate fi calitatea scazuta a componentelor hardware, pozitionarea componentelor pe setup, perturbatiile exterioare.</a:t>
            </a:r>
          </a:p>
        </p:txBody>
      </p:sp>
    </p:spTree>
    <p:extLst>
      <p:ext uri="{BB962C8B-B14F-4D97-AF65-F5344CB8AC3E}">
        <p14:creationId xmlns:p14="http://schemas.microsoft.com/office/powerpoint/2010/main" val="22332963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effectLst/>
              </a:rPr>
              <a:t>Bibliografie</a:t>
            </a:r>
            <a:r>
              <a:rPr lang="en-US" dirty="0" smtClean="0"/>
              <a:t>:</a:t>
            </a:r>
            <a:endParaRPr lang="en-US" dirty="0"/>
          </a:p>
        </p:txBody>
      </p:sp>
      <p:sp>
        <p:nvSpPr>
          <p:cNvPr id="3" name="Content Placeholder 2"/>
          <p:cNvSpPr txBox="1">
            <a:spLocks/>
          </p:cNvSpPr>
          <p:nvPr/>
        </p:nvSpPr>
        <p:spPr>
          <a:xfrm>
            <a:off x="304800" y="1554162"/>
            <a:ext cx="8686800" cy="4525963"/>
          </a:xfrm>
          <a:prstGeom prst="rect">
            <a:avLst/>
          </a:prstGeom>
        </p:spPr>
        <p:txBody>
          <a:bodyPr>
            <a:normAutofit fontScale="85000" lnSpcReduction="10000"/>
          </a:bodyPr>
          <a:lst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r>
              <a:rPr lang="en-US" u="sng" dirty="0">
                <a:hlinkClick r:id="rId2"/>
              </a:rPr>
              <a:t>https://www.onsemi.com/pdf/datasheet/p2n2222a-d.pdf</a:t>
            </a:r>
            <a:r>
              <a:rPr lang="en-US" dirty="0"/>
              <a:t> -functionare tranzistor.</a:t>
            </a:r>
          </a:p>
          <a:p>
            <a:r>
              <a:rPr lang="en-US" b="1" u="sng" dirty="0">
                <a:hlinkClick r:id="rId3"/>
              </a:rPr>
              <a:t>https://create.arduino.cc/projecthub/onedeadmatch/control-dc-motor-with-npn-transistor-arduino-pwm-cdaf2e</a:t>
            </a:r>
            <a:r>
              <a:rPr lang="en-US" b="1" dirty="0"/>
              <a:t>  -</a:t>
            </a:r>
            <a:r>
              <a:rPr lang="en-US" dirty="0"/>
              <a:t>functionare proces.</a:t>
            </a:r>
          </a:p>
          <a:p>
            <a:r>
              <a:rPr lang="en-US" b="1" u="sng" dirty="0">
                <a:hlinkClick r:id="rId4"/>
              </a:rPr>
              <a:t>https://busoniu.net/teaching/sysid2021/sysid21ro_part2_handout.pdf</a:t>
            </a:r>
            <a:r>
              <a:rPr lang="en-US" b="1" dirty="0"/>
              <a:t> -</a:t>
            </a:r>
            <a:r>
              <a:rPr lang="en-US" dirty="0"/>
              <a:t>modelare proces.</a:t>
            </a:r>
          </a:p>
          <a:p>
            <a:r>
              <a:rPr lang="en-US" b="1" u="sng" dirty="0">
                <a:hlinkClick r:id="rId5"/>
              </a:rPr>
              <a:t>https://www.optimusdigital.ro/ro/robotica-kit-uri-de-roboti/141-kit-robot-4-motoare.html</a:t>
            </a:r>
            <a:r>
              <a:rPr lang="en-US" b="1" dirty="0"/>
              <a:t> -</a:t>
            </a:r>
            <a:r>
              <a:rPr lang="en-US" dirty="0"/>
              <a:t>achizitionare masinuta (majoritatea pieselor care nu veneau cu masinuta, le-am luat de pe Optimusdigital)</a:t>
            </a:r>
          </a:p>
        </p:txBody>
      </p:sp>
    </p:spTree>
    <p:extLst>
      <p:ext uri="{BB962C8B-B14F-4D97-AF65-F5344CB8AC3E}">
        <p14:creationId xmlns:p14="http://schemas.microsoft.com/office/powerpoint/2010/main" val="32167135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19200" y="1828800"/>
            <a:ext cx="7315200" cy="3429000"/>
          </a:xfrm>
        </p:spPr>
        <p:txBody>
          <a:bodyPr>
            <a:noAutofit/>
          </a:bodyPr>
          <a:lstStyle/>
          <a:p>
            <a:pPr marL="530352" indent="-457200" algn="l">
              <a:buFont typeface="Wingdings" pitchFamily="2" charset="2"/>
              <a:buChar char="v"/>
            </a:pPr>
            <a:r>
              <a:rPr lang="en-US" b="1" i="1" dirty="0"/>
              <a:t>Scopul </a:t>
            </a:r>
            <a:r>
              <a:rPr lang="en-US" b="1" i="1" dirty="0" smtClean="0"/>
              <a:t>proiectului</a:t>
            </a:r>
          </a:p>
          <a:p>
            <a:pPr marL="530352" indent="-457200" algn="l">
              <a:buFont typeface="Wingdings" pitchFamily="2" charset="2"/>
              <a:buChar char="v"/>
            </a:pPr>
            <a:r>
              <a:rPr lang="en-US" b="1" i="1" dirty="0" smtClean="0"/>
              <a:t>Obiective</a:t>
            </a:r>
          </a:p>
          <a:p>
            <a:pPr marL="530352" indent="-457200" algn="l">
              <a:buFont typeface="Wingdings" pitchFamily="2" charset="2"/>
              <a:buChar char="v"/>
            </a:pPr>
            <a:r>
              <a:rPr lang="en-US" b="1" i="1" dirty="0" smtClean="0"/>
              <a:t>Componente utilizate</a:t>
            </a:r>
            <a:endParaRPr lang="en-US" b="1" i="1" dirty="0"/>
          </a:p>
          <a:p>
            <a:pPr marL="530352" indent="-457200" algn="l">
              <a:buFont typeface="Wingdings" pitchFamily="2" charset="2"/>
              <a:buChar char="v"/>
            </a:pPr>
            <a:r>
              <a:rPr lang="en-US" b="1" i="1" dirty="0" smtClean="0"/>
              <a:t>Implementarea </a:t>
            </a:r>
            <a:r>
              <a:rPr lang="en-US" b="1" i="1" dirty="0" smtClean="0"/>
              <a:t>sistemului de control</a:t>
            </a:r>
          </a:p>
          <a:p>
            <a:pPr marL="530352" indent="-457200" algn="l">
              <a:buFont typeface="Wingdings" pitchFamily="2" charset="2"/>
              <a:buChar char="v"/>
            </a:pPr>
            <a:r>
              <a:rPr lang="en-US" b="1" i="1" dirty="0" smtClean="0"/>
              <a:t>Testare si analiza rezultate</a:t>
            </a:r>
          </a:p>
          <a:p>
            <a:pPr marL="530352" indent="-457200" algn="l">
              <a:buFont typeface="Wingdings" pitchFamily="2" charset="2"/>
              <a:buChar char="v"/>
            </a:pPr>
            <a:r>
              <a:rPr lang="en-US" b="1" i="1" dirty="0" smtClean="0"/>
              <a:t>Concluzii</a:t>
            </a:r>
          </a:p>
          <a:p>
            <a:pPr marL="530352" indent="-457200" algn="l">
              <a:buFont typeface="Wingdings" pitchFamily="2" charset="2"/>
              <a:buChar char="v"/>
            </a:pPr>
            <a:r>
              <a:rPr lang="en-US" b="1" i="1" dirty="0" smtClean="0"/>
              <a:t>Bibliografie</a:t>
            </a:r>
            <a:r>
              <a:rPr lang="en-US" b="1" i="1" dirty="0"/>
              <a:t>.</a:t>
            </a:r>
            <a:endParaRPr lang="ro-RO" b="1" i="1" dirty="0" smtClean="0"/>
          </a:p>
          <a:p>
            <a:endParaRPr lang="en-US" dirty="0"/>
          </a:p>
        </p:txBody>
      </p:sp>
      <p:sp>
        <p:nvSpPr>
          <p:cNvPr id="2" name="Title 1"/>
          <p:cNvSpPr>
            <a:spLocks noGrp="1"/>
          </p:cNvSpPr>
          <p:nvPr>
            <p:ph type="title"/>
          </p:nvPr>
        </p:nvSpPr>
        <p:spPr>
          <a:xfrm>
            <a:off x="2819400" y="609600"/>
            <a:ext cx="4419600" cy="1066800"/>
          </a:xfrm>
        </p:spPr>
        <p:txBody>
          <a:bodyPr/>
          <a:lstStyle/>
          <a:p>
            <a:pPr algn="just"/>
            <a:r>
              <a:rPr lang="en-US" dirty="0" smtClean="0"/>
              <a:t>Cuprins:</a:t>
            </a:r>
            <a:endParaRPr lang="en-US" dirty="0"/>
          </a:p>
        </p:txBody>
      </p:sp>
    </p:spTree>
    <p:extLst>
      <p:ext uri="{BB962C8B-B14F-4D97-AF65-F5344CB8AC3E}">
        <p14:creationId xmlns:p14="http://schemas.microsoft.com/office/powerpoint/2010/main" val="10615381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SCOPUL PROIECTULUI:</a:t>
            </a:r>
            <a:endParaRPr lang="en-US" dirty="0"/>
          </a:p>
        </p:txBody>
      </p:sp>
      <p:sp>
        <p:nvSpPr>
          <p:cNvPr id="3" name="TextBox 2"/>
          <p:cNvSpPr txBox="1"/>
          <p:nvPr/>
        </p:nvSpPr>
        <p:spPr>
          <a:xfrm>
            <a:off x="381000" y="2743200"/>
            <a:ext cx="7772400" cy="1692771"/>
          </a:xfrm>
          <a:prstGeom prst="rect">
            <a:avLst/>
          </a:prstGeom>
          <a:noFill/>
        </p:spPr>
        <p:txBody>
          <a:bodyPr wrap="square" rtlCol="0">
            <a:spAutoFit/>
          </a:bodyPr>
          <a:lstStyle/>
          <a:p>
            <a:pPr algn="ctr"/>
            <a:r>
              <a:rPr lang="en-US" sz="2000" b="1" dirty="0" smtClean="0"/>
              <a:t>	Proiectul</a:t>
            </a:r>
            <a:r>
              <a:rPr lang="en-US" b="1" dirty="0" smtClean="0"/>
              <a:t> </a:t>
            </a:r>
            <a:r>
              <a:rPr lang="en-US" sz="2000" b="1" dirty="0"/>
              <a:t>are ca si scop proiectarea, implementarea si testarea unei structuri clasice de control. Astfel proiectul va fi bazat pe proiectarea si implementarea unui regulator digital pentru controlul vitezei al unui motor de curent continuu.</a:t>
            </a:r>
          </a:p>
          <a:p>
            <a:endParaRPr lang="en-US" sz="2000" dirty="0"/>
          </a:p>
        </p:txBody>
      </p:sp>
    </p:spTree>
    <p:extLst>
      <p:ext uri="{BB962C8B-B14F-4D97-AF65-F5344CB8AC3E}">
        <p14:creationId xmlns:p14="http://schemas.microsoft.com/office/powerpoint/2010/main" val="13220424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Obiective</a:t>
            </a:r>
          </a:p>
        </p:txBody>
      </p:sp>
      <p:sp>
        <p:nvSpPr>
          <p:cNvPr id="3" name="Content Placeholder 2"/>
          <p:cNvSpPr>
            <a:spLocks noGrp="1"/>
          </p:cNvSpPr>
          <p:nvPr>
            <p:ph idx="1"/>
          </p:nvPr>
        </p:nvSpPr>
        <p:spPr/>
        <p:txBody>
          <a:bodyPr>
            <a:normAutofit fontScale="85000" lnSpcReduction="10000"/>
          </a:bodyPr>
          <a:lstStyle/>
          <a:p>
            <a:pPr algn="just"/>
            <a:r>
              <a:rPr lang="en-US" b="1" dirty="0" smtClean="0">
                <a:solidFill>
                  <a:schemeClr val="tx1"/>
                </a:solidFill>
              </a:rPr>
              <a:t> </a:t>
            </a:r>
            <a:r>
              <a:rPr lang="en-US" b="1" dirty="0">
                <a:solidFill>
                  <a:schemeClr val="tx1"/>
                </a:solidFill>
              </a:rPr>
              <a:t>Montare circuit </a:t>
            </a:r>
          </a:p>
          <a:p>
            <a:pPr algn="just"/>
            <a:r>
              <a:rPr lang="en-US" b="1" dirty="0" smtClean="0">
                <a:solidFill>
                  <a:schemeClr val="tx1"/>
                </a:solidFill>
              </a:rPr>
              <a:t> </a:t>
            </a:r>
            <a:r>
              <a:rPr lang="en-US" b="1" dirty="0">
                <a:solidFill>
                  <a:schemeClr val="tx1"/>
                </a:solidFill>
              </a:rPr>
              <a:t>Determinare date experimentale cu ajutorul mediului de dezvoltare   Arduino </a:t>
            </a:r>
          </a:p>
          <a:p>
            <a:pPr algn="just"/>
            <a:r>
              <a:rPr lang="en-US" b="1" dirty="0" smtClean="0">
                <a:solidFill>
                  <a:schemeClr val="tx1"/>
                </a:solidFill>
              </a:rPr>
              <a:t> </a:t>
            </a:r>
            <a:r>
              <a:rPr lang="en-US" b="1" dirty="0">
                <a:solidFill>
                  <a:schemeClr val="tx1"/>
                </a:solidFill>
              </a:rPr>
              <a:t>Preluare date experimentale și afișare sub formă de grafic în Matlab </a:t>
            </a:r>
          </a:p>
          <a:p>
            <a:pPr algn="just"/>
            <a:r>
              <a:rPr lang="en-US" b="1" dirty="0" smtClean="0">
                <a:solidFill>
                  <a:schemeClr val="tx1"/>
                </a:solidFill>
              </a:rPr>
              <a:t> </a:t>
            </a:r>
            <a:r>
              <a:rPr lang="en-US" b="1" dirty="0">
                <a:solidFill>
                  <a:schemeClr val="tx1"/>
                </a:solidFill>
              </a:rPr>
              <a:t>Modelarea procesului </a:t>
            </a:r>
          </a:p>
          <a:p>
            <a:pPr algn="just"/>
            <a:r>
              <a:rPr lang="en-US" b="1" dirty="0" smtClean="0">
                <a:solidFill>
                  <a:schemeClr val="tx1"/>
                </a:solidFill>
              </a:rPr>
              <a:t> </a:t>
            </a:r>
            <a:r>
              <a:rPr lang="en-US" b="1" dirty="0">
                <a:solidFill>
                  <a:schemeClr val="tx1"/>
                </a:solidFill>
              </a:rPr>
              <a:t>Determinarea </a:t>
            </a:r>
            <a:r>
              <a:rPr lang="en-US" b="1" dirty="0" smtClean="0">
                <a:solidFill>
                  <a:schemeClr val="tx1"/>
                </a:solidFill>
              </a:rPr>
              <a:t>functiei </a:t>
            </a:r>
            <a:r>
              <a:rPr lang="en-US" b="1" dirty="0">
                <a:solidFill>
                  <a:schemeClr val="tx1"/>
                </a:solidFill>
              </a:rPr>
              <a:t>de transfer pe baza graficului </a:t>
            </a:r>
          </a:p>
          <a:p>
            <a:pPr algn="just"/>
            <a:r>
              <a:rPr lang="en-US" b="1" dirty="0" smtClean="0">
                <a:solidFill>
                  <a:schemeClr val="tx1"/>
                </a:solidFill>
              </a:rPr>
              <a:t> </a:t>
            </a:r>
            <a:r>
              <a:rPr lang="en-US" b="1" dirty="0">
                <a:solidFill>
                  <a:schemeClr val="tx1"/>
                </a:solidFill>
              </a:rPr>
              <a:t>Determinarea </a:t>
            </a:r>
            <a:r>
              <a:rPr lang="en-US" b="1" dirty="0" smtClean="0">
                <a:solidFill>
                  <a:schemeClr val="tx1"/>
                </a:solidFill>
              </a:rPr>
              <a:t>functiei </a:t>
            </a:r>
            <a:r>
              <a:rPr lang="en-US" b="1" dirty="0">
                <a:solidFill>
                  <a:schemeClr val="tx1"/>
                </a:solidFill>
              </a:rPr>
              <a:t>de transfer a regulatorului </a:t>
            </a:r>
          </a:p>
          <a:p>
            <a:pPr algn="just"/>
            <a:r>
              <a:rPr lang="en-US" b="1" dirty="0" smtClean="0">
                <a:solidFill>
                  <a:schemeClr val="tx1"/>
                </a:solidFill>
              </a:rPr>
              <a:t> </a:t>
            </a:r>
            <a:r>
              <a:rPr lang="en-US" b="1" dirty="0">
                <a:solidFill>
                  <a:schemeClr val="tx1"/>
                </a:solidFill>
              </a:rPr>
              <a:t>Implementare </a:t>
            </a:r>
            <a:r>
              <a:rPr lang="en-US" b="1" dirty="0" smtClean="0">
                <a:solidFill>
                  <a:schemeClr val="tx1"/>
                </a:solidFill>
              </a:rPr>
              <a:t>si </a:t>
            </a:r>
            <a:r>
              <a:rPr lang="en-US" b="1" dirty="0">
                <a:solidFill>
                  <a:schemeClr val="tx1"/>
                </a:solidFill>
              </a:rPr>
              <a:t>testare regulator în Arduino </a:t>
            </a:r>
          </a:p>
          <a:p>
            <a:pPr algn="just"/>
            <a:r>
              <a:rPr lang="en-US" b="1" dirty="0" smtClean="0">
                <a:solidFill>
                  <a:schemeClr val="tx1"/>
                </a:solidFill>
              </a:rPr>
              <a:t> </a:t>
            </a:r>
            <a:r>
              <a:rPr lang="en-US" b="1" dirty="0">
                <a:solidFill>
                  <a:schemeClr val="tx1"/>
                </a:solidFill>
              </a:rPr>
              <a:t>Preluare date </a:t>
            </a:r>
            <a:r>
              <a:rPr lang="en-US" b="1" dirty="0" smtClean="0">
                <a:solidFill>
                  <a:schemeClr val="tx1"/>
                </a:solidFill>
              </a:rPr>
              <a:t>si afisare </a:t>
            </a:r>
            <a:r>
              <a:rPr lang="en-US" b="1" dirty="0">
                <a:solidFill>
                  <a:schemeClr val="tx1"/>
                </a:solidFill>
              </a:rPr>
              <a:t>sub formă de grafic în Matlab</a:t>
            </a:r>
          </a:p>
          <a:p>
            <a:pPr algn="just"/>
            <a:endParaRPr lang="en-US" b="1" dirty="0">
              <a:solidFill>
                <a:schemeClr val="tx1"/>
              </a:solidFill>
            </a:endParaRPr>
          </a:p>
          <a:p>
            <a:pPr algn="just"/>
            <a:endParaRPr lang="en-US" b="1"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6029439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Componente utilizate</a:t>
            </a:r>
            <a:endParaRPr lang="en-US" dirty="0"/>
          </a:p>
        </p:txBody>
      </p:sp>
      <p:sp>
        <p:nvSpPr>
          <p:cNvPr id="3" name="Content Placeholder 2"/>
          <p:cNvSpPr>
            <a:spLocks noGrp="1"/>
          </p:cNvSpPr>
          <p:nvPr>
            <p:ph idx="1"/>
          </p:nvPr>
        </p:nvSpPr>
        <p:spPr/>
        <p:txBody>
          <a:bodyPr>
            <a:normAutofit fontScale="47500" lnSpcReduction="20000"/>
          </a:bodyPr>
          <a:lstStyle/>
          <a:p>
            <a:pPr lvl="0"/>
            <a:r>
              <a:rPr lang="en-US" b="1" dirty="0">
                <a:solidFill>
                  <a:schemeClr val="tx1"/>
                </a:solidFill>
              </a:rPr>
              <a:t>Placa Arduino Uno - Placa de dezvoltare UNO R3 cu microcontroller ATmega328p</a:t>
            </a:r>
          </a:p>
          <a:p>
            <a:pPr lvl="0"/>
            <a:r>
              <a:rPr lang="ro-RO" b="1" dirty="0">
                <a:solidFill>
                  <a:schemeClr val="tx1"/>
                </a:solidFill>
              </a:rPr>
              <a:t>Breadboard - se foloseste pentru </a:t>
            </a:r>
            <a:r>
              <a:rPr lang="en-US" b="1" dirty="0">
                <a:solidFill>
                  <a:schemeClr val="tx1"/>
                </a:solidFill>
              </a:rPr>
              <a:t>cablarea circuitelor electrice ajutand la r</a:t>
            </a:r>
            <a:r>
              <a:rPr lang="ro-RO" b="1" dirty="0">
                <a:solidFill>
                  <a:schemeClr val="tx1"/>
                </a:solidFill>
              </a:rPr>
              <a:t>ealizarea extrem de rapida a montajelor.</a:t>
            </a:r>
            <a:endParaRPr lang="en-US" b="1" dirty="0">
              <a:solidFill>
                <a:schemeClr val="tx1"/>
              </a:solidFill>
            </a:endParaRPr>
          </a:p>
          <a:p>
            <a:pPr lvl="0"/>
            <a:r>
              <a:rPr lang="en-US" b="1" dirty="0">
                <a:solidFill>
                  <a:schemeClr val="tx1"/>
                </a:solidFill>
              </a:rPr>
              <a:t>Encoder – Dispozitiv electromagnetic care masoara miscarea.</a:t>
            </a:r>
          </a:p>
          <a:p>
            <a:pPr lvl="0"/>
            <a:r>
              <a:rPr lang="ro-RO" b="1" dirty="0">
                <a:solidFill>
                  <a:schemeClr val="tx1"/>
                </a:solidFill>
              </a:rPr>
              <a:t>Baterii AA alcaline 1.5V x4 bucati.</a:t>
            </a:r>
            <a:endParaRPr lang="en-US" b="1" dirty="0">
              <a:solidFill>
                <a:schemeClr val="tx1"/>
              </a:solidFill>
            </a:endParaRPr>
          </a:p>
          <a:p>
            <a:pPr lvl="0"/>
            <a:r>
              <a:rPr lang="ro-RO" b="1" dirty="0">
                <a:solidFill>
                  <a:schemeClr val="tx1"/>
                </a:solidFill>
              </a:rPr>
              <a:t>Baterie 9V </a:t>
            </a:r>
            <a:endParaRPr lang="en-US" b="1" dirty="0">
              <a:solidFill>
                <a:schemeClr val="tx1"/>
              </a:solidFill>
            </a:endParaRPr>
          </a:p>
          <a:p>
            <a:pPr lvl="0"/>
            <a:r>
              <a:rPr lang="ro-RO" b="1" dirty="0">
                <a:solidFill>
                  <a:schemeClr val="tx1"/>
                </a:solidFill>
              </a:rPr>
              <a:t>Suport baterii 4x AA</a:t>
            </a:r>
            <a:endParaRPr lang="en-US" b="1" dirty="0">
              <a:solidFill>
                <a:schemeClr val="tx1"/>
              </a:solidFill>
            </a:endParaRPr>
          </a:p>
          <a:p>
            <a:pPr lvl="0"/>
            <a:r>
              <a:rPr lang="es-ES" b="1" dirty="0">
                <a:solidFill>
                  <a:schemeClr val="tx1"/>
                </a:solidFill>
              </a:rPr>
              <a:t>Motor DC 3V-6V cu reductor 1:48 </a:t>
            </a:r>
            <a:endParaRPr lang="en-US" b="1" dirty="0">
              <a:solidFill>
                <a:schemeClr val="tx1"/>
              </a:solidFill>
            </a:endParaRPr>
          </a:p>
          <a:p>
            <a:pPr lvl="0"/>
            <a:r>
              <a:rPr lang="ro-RO" b="1" dirty="0">
                <a:solidFill>
                  <a:schemeClr val="tx1"/>
                </a:solidFill>
              </a:rPr>
              <a:t>Jumpere ( fire mama-mama si fire tata-mama)</a:t>
            </a:r>
            <a:endParaRPr lang="en-US" b="1" dirty="0">
              <a:solidFill>
                <a:schemeClr val="tx1"/>
              </a:solidFill>
            </a:endParaRPr>
          </a:p>
          <a:p>
            <a:pPr lvl="0"/>
            <a:r>
              <a:rPr lang="ro-RO" b="1" dirty="0">
                <a:solidFill>
                  <a:schemeClr val="tx1"/>
                </a:solidFill>
              </a:rPr>
              <a:t>Fir conectare baterie 9V la Arduino</a:t>
            </a:r>
            <a:endParaRPr lang="en-US" b="1" dirty="0">
              <a:solidFill>
                <a:schemeClr val="tx1"/>
              </a:solidFill>
            </a:endParaRPr>
          </a:p>
          <a:p>
            <a:pPr lvl="0"/>
            <a:r>
              <a:rPr lang="ro-RO" b="1" dirty="0">
                <a:solidFill>
                  <a:schemeClr val="tx1"/>
                </a:solidFill>
              </a:rPr>
              <a:t>Transistor </a:t>
            </a:r>
            <a:r>
              <a:rPr lang="en-US" b="1" dirty="0">
                <a:solidFill>
                  <a:schemeClr val="tx1"/>
                </a:solidFill>
              </a:rPr>
              <a:t>P2N2222A –NPN</a:t>
            </a:r>
          </a:p>
          <a:p>
            <a:pPr lvl="0"/>
            <a:r>
              <a:rPr lang="en-US" b="1" dirty="0">
                <a:solidFill>
                  <a:schemeClr val="tx1"/>
                </a:solidFill>
              </a:rPr>
              <a:t>Intrerupator</a:t>
            </a:r>
          </a:p>
          <a:p>
            <a:pPr lvl="0"/>
            <a:r>
              <a:rPr lang="en-US" b="1" dirty="0">
                <a:solidFill>
                  <a:schemeClr val="tx1"/>
                </a:solidFill>
              </a:rPr>
              <a:t>Rezistenta 150ohm</a:t>
            </a:r>
          </a:p>
          <a:p>
            <a:pPr lvl="0"/>
            <a:r>
              <a:rPr lang="en-US" b="1" dirty="0">
                <a:solidFill>
                  <a:schemeClr val="tx1"/>
                </a:solidFill>
              </a:rPr>
              <a:t>Am achizitionat un kit-robot cu 4 motoare (am folosit doar 1, celalte 2 le-am demontat si le-am lasat sa mearga in gol).</a:t>
            </a:r>
          </a:p>
          <a:p>
            <a:r>
              <a:rPr lang="ro-RO" b="1" dirty="0">
                <a:solidFill>
                  <a:schemeClr val="tx1"/>
                </a:solidFill>
              </a:rPr>
              <a:t> </a:t>
            </a:r>
            <a:endParaRPr lang="en-US" b="1" dirty="0">
              <a:solidFill>
                <a:schemeClr val="tx1"/>
              </a:solidFill>
            </a:endParaRPr>
          </a:p>
          <a:p>
            <a:pPr lvl="0"/>
            <a:r>
              <a:rPr lang="en-US" b="1" dirty="0">
                <a:solidFill>
                  <a:schemeClr val="tx1"/>
                </a:solidFill>
              </a:rPr>
              <a:t>Un sasiu din plexiglas</a:t>
            </a:r>
          </a:p>
          <a:p>
            <a:pPr lvl="0"/>
            <a:r>
              <a:rPr lang="en-US" b="1" dirty="0">
                <a:solidFill>
                  <a:schemeClr val="tx1"/>
                </a:solidFill>
              </a:rPr>
              <a:t>Patru roti</a:t>
            </a:r>
          </a:p>
          <a:p>
            <a:r>
              <a:rPr lang="en-US" b="1" dirty="0">
                <a:solidFill>
                  <a:schemeClr val="tx1"/>
                </a:solidFill>
              </a:rPr>
              <a:t>Suporti motoare + suruburi si piulite necesare asamblarii</a:t>
            </a:r>
          </a:p>
        </p:txBody>
      </p:sp>
    </p:spTree>
    <p:extLst>
      <p:ext uri="{BB962C8B-B14F-4D97-AF65-F5344CB8AC3E}">
        <p14:creationId xmlns:p14="http://schemas.microsoft.com/office/powerpoint/2010/main" val="17847935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0" y="1235401"/>
            <a:ext cx="6400800" cy="5478380"/>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78286" y="3876326"/>
            <a:ext cx="574514" cy="646622"/>
          </a:xfrm>
          <a:prstGeom prst="rect">
            <a:avLst/>
          </a:prstGeom>
        </p:spPr>
      </p:pic>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8"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1"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73" name="Picture 25" descr="C:\Users\eriki\OneDrive\Desktop\mufa.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V="1">
            <a:off x="5638800" y="4648200"/>
            <a:ext cx="442148" cy="488486"/>
          </a:xfrm>
          <a:prstGeom prst="rect">
            <a:avLst/>
          </a:prstGeom>
          <a:noFill/>
          <a:extLst>
            <a:ext uri="{909E8E84-426E-40DD-AFC4-6F175D3DCCD1}">
              <a14:hiddenFill xmlns:a14="http://schemas.microsoft.com/office/drawing/2010/main">
                <a:solidFill>
                  <a:srgbClr val="FFFFFF"/>
                </a:solidFill>
              </a14:hiddenFill>
            </a:ext>
          </a:extLst>
        </p:spPr>
      </p:pic>
      <p:pic>
        <p:nvPicPr>
          <p:cNvPr id="2074" name="Picture 26" descr="C:\Users\eriki\OneDrive\Desktop\asd.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53781" y="5144103"/>
            <a:ext cx="570038" cy="485302"/>
          </a:xfrm>
          <a:prstGeom prst="rect">
            <a:avLst/>
          </a:prstGeom>
          <a:noFill/>
          <a:extLst>
            <a:ext uri="{909E8E84-426E-40DD-AFC4-6F175D3DCCD1}">
              <a14:hiddenFill xmlns:a14="http://schemas.microsoft.com/office/drawing/2010/main">
                <a:solidFill>
                  <a:srgbClr val="FFFFFF"/>
                </a:solidFill>
              </a14:hiddenFill>
            </a:ext>
          </a:extLst>
        </p:spPr>
      </p:pic>
      <p:pic>
        <p:nvPicPr>
          <p:cNvPr id="2075" name="Picture 27" descr="C:\Users\eriki\OneDrive\Desktop\4.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114041" y="2819400"/>
            <a:ext cx="619196" cy="455110"/>
          </a:xfrm>
          <a:prstGeom prst="rect">
            <a:avLst/>
          </a:prstGeom>
          <a:noFill/>
          <a:extLst>
            <a:ext uri="{909E8E84-426E-40DD-AFC4-6F175D3DCCD1}">
              <a14:hiddenFill xmlns:a14="http://schemas.microsoft.com/office/drawing/2010/main">
                <a:solidFill>
                  <a:srgbClr val="FFFFFF"/>
                </a:solidFill>
              </a14:hiddenFill>
            </a:ext>
          </a:extLst>
        </p:spPr>
      </p:pic>
      <p:pic>
        <p:nvPicPr>
          <p:cNvPr id="2076" name="Picture 28" descr="C:\Users\eriki\OneDrive\Desktop\33.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081529" y="1400176"/>
            <a:ext cx="1235442" cy="962024"/>
          </a:xfrm>
          <a:prstGeom prst="rect">
            <a:avLst/>
          </a:prstGeom>
          <a:noFill/>
          <a:extLst>
            <a:ext uri="{909E8E84-426E-40DD-AFC4-6F175D3DCCD1}">
              <a14:hiddenFill xmlns:a14="http://schemas.microsoft.com/office/drawing/2010/main">
                <a:solidFill>
                  <a:srgbClr val="FFFFFF"/>
                </a:solidFill>
              </a14:hiddenFill>
            </a:ext>
          </a:extLst>
        </p:spPr>
      </p:pic>
      <p:pic>
        <p:nvPicPr>
          <p:cNvPr id="2077" name="Picture 29" descr="C:\Users\eriki\OneDrive\Desktop\sdsa.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954306" y="5473830"/>
            <a:ext cx="385048" cy="311150"/>
          </a:xfrm>
          <a:prstGeom prst="rect">
            <a:avLst/>
          </a:prstGeom>
          <a:noFill/>
          <a:extLst>
            <a:ext uri="{909E8E84-426E-40DD-AFC4-6F175D3DCCD1}">
              <a14:hiddenFill xmlns:a14="http://schemas.microsoft.com/office/drawing/2010/main">
                <a:solidFill>
                  <a:srgbClr val="FFFFFF"/>
                </a:solidFill>
              </a14:hiddenFill>
            </a:ext>
          </a:extLst>
        </p:spPr>
      </p:pic>
      <p:pic>
        <p:nvPicPr>
          <p:cNvPr id="2078" name="Picture 30" descr="C:\Users\eriki\OneDrive\Desktop\asdasdas.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04986" y="5640668"/>
            <a:ext cx="1149028" cy="955828"/>
          </a:xfrm>
          <a:prstGeom prst="rect">
            <a:avLst/>
          </a:prstGeom>
          <a:noFill/>
          <a:extLst>
            <a:ext uri="{909E8E84-426E-40DD-AFC4-6F175D3DCCD1}">
              <a14:hiddenFill xmlns:a14="http://schemas.microsoft.com/office/drawing/2010/main">
                <a:solidFill>
                  <a:srgbClr val="FFFFFF"/>
                </a:solidFill>
              </a14:hiddenFill>
            </a:ext>
          </a:extLst>
        </p:spPr>
      </p:pic>
      <p:pic>
        <p:nvPicPr>
          <p:cNvPr id="2079" name="Picture 31" descr="C:\Users\eriki\OneDrive\Desktop\dsadasdas.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flipH="1">
            <a:off x="4902576" y="5629405"/>
            <a:ext cx="902410" cy="978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74810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Montajul  final  al  masinii</a:t>
            </a:r>
            <a:endParaRPr lang="en-US" dirty="0"/>
          </a:p>
        </p:txBody>
      </p:sp>
      <p:sp>
        <p:nvSpPr>
          <p:cNvPr id="4" name="Text Placeholder 3"/>
          <p:cNvSpPr>
            <a:spLocks noGrp="1"/>
          </p:cNvSpPr>
          <p:nvPr>
            <p:ph type="body" sz="half" idx="2"/>
          </p:nvPr>
        </p:nvSpPr>
        <p:spPr/>
        <p:txBody>
          <a:bodyPr/>
          <a:lstStyle/>
          <a:p>
            <a:endParaRPr lang="en-US"/>
          </a:p>
        </p:txBody>
      </p:sp>
      <p:pic>
        <p:nvPicPr>
          <p:cNvPr id="3074" name="Picture 2" descr="280300474_2443098452495919_3132753985971960386_n"/>
          <p:cNvPicPr>
            <a:picLocks noGrp="1" noChangeAspect="1" noChangeArrowheads="1"/>
          </p:cNvPicPr>
          <p:nvPr>
            <p:ph type="pic" idx="1"/>
          </p:nvPr>
        </p:nvPicPr>
        <p:blipFill>
          <a:blip r:embed="rId2" cstate="print">
            <a:extLst>
              <a:ext uri="{28A0092B-C50C-407E-A947-70E740481C1C}">
                <a14:useLocalDpi xmlns:a14="http://schemas.microsoft.com/office/drawing/2010/main" val="0"/>
              </a:ext>
            </a:extLst>
          </a:blip>
          <a:srcRect l="13170" r="13170"/>
          <a:stretch>
            <a:fillRect/>
          </a:stretch>
        </p:blipFill>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3" descr="280271893_722126242165915_8187444653512962_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381000"/>
            <a:ext cx="3016250" cy="401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51849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2800" dirty="0">
                <a:effectLst/>
              </a:rPr>
              <a:t>Pentru implementarea sistemului de control am folosit:</a:t>
            </a:r>
          </a:p>
        </p:txBody>
      </p:sp>
      <p:sp>
        <p:nvSpPr>
          <p:cNvPr id="3" name="Content Placeholder 2"/>
          <p:cNvSpPr>
            <a:spLocks noGrp="1"/>
          </p:cNvSpPr>
          <p:nvPr>
            <p:ph idx="1"/>
          </p:nvPr>
        </p:nvSpPr>
        <p:spPr/>
        <p:txBody>
          <a:bodyPr>
            <a:normAutofit fontScale="92500"/>
          </a:bodyPr>
          <a:lstStyle/>
          <a:p>
            <a:r>
              <a:rPr lang="en-US" dirty="0"/>
              <a:t> Matlab pentru usurarea calculelor, aflarea functiilor de transfer a motorului si a regulatorului. </a:t>
            </a:r>
          </a:p>
          <a:p>
            <a:r>
              <a:rPr lang="en-US" dirty="0"/>
              <a:t>Simulink pentru testarea si verificarea  rezultatelor obtinute din Matalb. </a:t>
            </a:r>
          </a:p>
          <a:p>
            <a:r>
              <a:rPr lang="en-US" dirty="0"/>
              <a:t>Mediul de programare Arduino IDEA pentru implementarea conceptelor teoretice obtinute din cele doua softuri de modelare. </a:t>
            </a:r>
          </a:p>
          <a:p>
            <a:r>
              <a:rPr lang="en-US" dirty="0"/>
              <a:t>Am folosit limbajul C/C++ pentru implementarea controlerului pe un microprocesor.</a:t>
            </a:r>
          </a:p>
          <a:p>
            <a:endParaRPr lang="en-US" dirty="0"/>
          </a:p>
        </p:txBody>
      </p:sp>
    </p:spTree>
    <p:extLst>
      <p:ext uri="{BB962C8B-B14F-4D97-AF65-F5344CB8AC3E}">
        <p14:creationId xmlns:p14="http://schemas.microsoft.com/office/powerpoint/2010/main" val="39137541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008" y="304800"/>
            <a:ext cx="8686800" cy="838200"/>
          </a:xfrm>
        </p:spPr>
        <p:txBody>
          <a:bodyPr>
            <a:normAutofit/>
          </a:bodyPr>
          <a:lstStyle/>
          <a:p>
            <a:pPr algn="ctr"/>
            <a:r>
              <a:rPr lang="en-US" sz="2800" dirty="0" smtClean="0"/>
              <a:t>functia de transfer a modelului:</a:t>
            </a:r>
            <a:endParaRPr lang="en-US" sz="2800" dirty="0"/>
          </a:p>
        </p:txBody>
      </p:sp>
      <mc:AlternateContent xmlns:mc="http://schemas.openxmlformats.org/markup-compatibility/2006" xmlns:a14="http://schemas.microsoft.com/office/drawing/2010/main">
        <mc:Choice Requires="a14">
          <p:sp>
            <p:nvSpPr>
              <p:cNvPr id="4" name="TextBox 5">
                <a:extLst>
                  <a:ext uri="{FF2B5EF4-FFF2-40B4-BE49-F238E27FC236}">
                    <a16:creationId xmlns:lc="http://schemas.openxmlformats.org/drawingml/2006/lockedCanvas" xmlns:a16="http://schemas.microsoft.com/office/drawing/2014/main" xmlns="" id="{B40ABA35-101D-4614-A924-0E870701EA97}"/>
                  </a:ext>
                </a:extLst>
              </p:cNvPr>
              <p:cNvSpPr txBox="1">
                <a:spLocks noGrp="1"/>
              </p:cNvSpPr>
              <p:nvPr>
                <p:ph idx="1"/>
              </p:nvPr>
            </p:nvSpPr>
            <p:spPr>
              <a:xfrm>
                <a:off x="296008" y="1219200"/>
                <a:ext cx="8686800" cy="624595"/>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14:m>
                  <m:oMath xmlns:m="http://schemas.openxmlformats.org/officeDocument/2006/math">
                    <m:r>
                      <a:rPr lang="fr-FR" sz="2400" i="1" smtClean="0">
                        <a:latin typeface="Cambria Math" panose="02040503050406030204" pitchFamily="18" charset="0"/>
                      </a:rPr>
                      <m:t>𝐻</m:t>
                    </m:r>
                    <m:d>
                      <m:dPr>
                        <m:ctrlPr>
                          <a:rPr lang="en-US" sz="2400" i="1">
                            <a:latin typeface="Cambria Math"/>
                          </a:rPr>
                        </m:ctrlPr>
                      </m:dPr>
                      <m:e>
                        <m:r>
                          <a:rPr lang="fr-FR" sz="2400" i="1">
                            <a:latin typeface="Cambria Math" panose="02040503050406030204" pitchFamily="18" charset="0"/>
                          </a:rPr>
                          <m:t>𝑠</m:t>
                        </m:r>
                      </m:e>
                    </m:d>
                    <m:r>
                      <a:rPr lang="fr-FR" sz="2400" i="1">
                        <a:latin typeface="Cambria Math" panose="02040503050406030204" pitchFamily="18" charset="0"/>
                      </a:rPr>
                      <m:t>=</m:t>
                    </m:r>
                    <m:f>
                      <m:fPr>
                        <m:ctrlPr>
                          <a:rPr lang="en-US" sz="2400" i="1">
                            <a:latin typeface="Cambria Math"/>
                          </a:rPr>
                        </m:ctrlPr>
                      </m:fPr>
                      <m:num>
                        <m:r>
                          <a:rPr lang="fr-FR" sz="2400" i="1">
                            <a:latin typeface="Cambria Math" panose="02040503050406030204" pitchFamily="18" charset="0"/>
                          </a:rPr>
                          <m:t>𝑘</m:t>
                        </m:r>
                      </m:num>
                      <m:den>
                        <m:r>
                          <a:rPr lang="fr-FR" sz="2400" i="1">
                            <a:latin typeface="Cambria Math" panose="02040503050406030204" pitchFamily="18" charset="0"/>
                          </a:rPr>
                          <m:t>𝑇𝑠</m:t>
                        </m:r>
                        <m:r>
                          <a:rPr lang="fr-FR" sz="2400" i="1">
                            <a:latin typeface="Cambria Math" panose="02040503050406030204" pitchFamily="18" charset="0"/>
                          </a:rPr>
                          <m:t>+1</m:t>
                        </m:r>
                      </m:den>
                    </m:f>
                    <m:r>
                      <a:rPr lang="fr-FR" sz="2400" i="1">
                        <a:latin typeface="Cambria Math" panose="02040503050406030204" pitchFamily="18" charset="0"/>
                      </a:rPr>
                      <m:t>=</m:t>
                    </m:r>
                    <m:f>
                      <m:fPr>
                        <m:ctrlPr>
                          <a:rPr lang="en-US" sz="2400" i="1">
                            <a:latin typeface="Cambria Math"/>
                          </a:rPr>
                        </m:ctrlPr>
                      </m:fPr>
                      <m:num>
                        <m:r>
                          <a:rPr lang="fr-FR" sz="2400" i="1">
                            <a:latin typeface="Cambria Math" panose="02040503050406030204" pitchFamily="18" charset="0"/>
                          </a:rPr>
                          <m:t>0.</m:t>
                        </m:r>
                        <m:r>
                          <a:rPr lang="en-US" sz="2400" b="0" i="1" smtClean="0">
                            <a:latin typeface="Cambria Math"/>
                          </a:rPr>
                          <m:t>46</m:t>
                        </m:r>
                      </m:num>
                      <m:den>
                        <m:r>
                          <a:rPr lang="fr-FR" sz="2400" i="1">
                            <a:latin typeface="Cambria Math" panose="02040503050406030204" pitchFamily="18" charset="0"/>
                          </a:rPr>
                          <m:t>0.</m:t>
                        </m:r>
                        <m:r>
                          <a:rPr lang="en-US" sz="2400" b="0" i="1" smtClean="0">
                            <a:latin typeface="Cambria Math"/>
                          </a:rPr>
                          <m:t>5</m:t>
                        </m:r>
                        <m:r>
                          <a:rPr lang="fr-FR" sz="2400" i="1">
                            <a:latin typeface="Cambria Math" panose="02040503050406030204" pitchFamily="18" charset="0"/>
                          </a:rPr>
                          <m:t>𝑠</m:t>
                        </m:r>
                        <m:r>
                          <a:rPr lang="fr-FR" sz="2400" i="1">
                            <a:latin typeface="Cambria Math" panose="02040503050406030204" pitchFamily="18" charset="0"/>
                          </a:rPr>
                          <m:t>+1</m:t>
                        </m:r>
                      </m:den>
                    </m:f>
                  </m:oMath>
                </a14:m>
                <a:endParaRPr lang="en-US" sz="3000" dirty="0"/>
              </a:p>
            </p:txBody>
          </p:sp>
        </mc:Choice>
        <mc:Fallback xmlns="">
          <p:sp>
            <p:nvSpPr>
              <p:cNvPr id="4" name="TextBox 5">
                <a:extLst>
                  <a:ext uri="{FF2B5EF4-FFF2-40B4-BE49-F238E27FC236}">
                    <a16:creationId xmlns="" xmlns:a14="http://schemas.microsoft.com/office/drawing/2010/main" xmlns:a16="http://schemas.microsoft.com/office/drawing/2014/main" xmlns:lc="http://schemas.openxmlformats.org/drawingml/2006/lockedCanvas" id="{B40ABA35-101D-4614-A924-0E870701EA97}"/>
                  </a:ext>
                </a:extLst>
              </p:cNvPr>
              <p:cNvSpPr txBox="1">
                <a:spLocks noGrp="1" noRot="1" noChangeAspect="1" noMove="1" noResize="1" noEditPoints="1" noAdjustHandles="1" noChangeArrowheads="1" noChangeShapeType="1" noTextEdit="1"/>
              </p:cNvSpPr>
              <p:nvPr>
                <p:ph idx="1"/>
              </p:nvPr>
            </p:nvSpPr>
            <p:spPr>
              <a:xfrm>
                <a:off x="296008" y="1219200"/>
                <a:ext cx="8686800" cy="624595"/>
              </a:xfrm>
              <a:prstGeom prst="rect">
                <a:avLst/>
              </a:prstGeom>
              <a:blipFill rotWithShape="1">
                <a:blip r:embed="rId2"/>
                <a:stretch>
                  <a:fillRect b="-8824"/>
                </a:stretch>
              </a:blipFill>
            </p:spPr>
            <p:txBody>
              <a:bodyPr/>
              <a:lstStyle/>
              <a:p>
                <a:r>
                  <a:rPr lang="en-US">
                    <a:noFill/>
                  </a:rPr>
                  <a:t> </a:t>
                </a:r>
              </a:p>
            </p:txBody>
          </p:sp>
        </mc:Fallback>
      </mc:AlternateContent>
      <p:sp>
        <p:nvSpPr>
          <p:cNvPr id="5" name="Title 1"/>
          <p:cNvSpPr txBox="1">
            <a:spLocks/>
          </p:cNvSpPr>
          <p:nvPr/>
        </p:nvSpPr>
        <p:spPr>
          <a:xfrm>
            <a:off x="152400" y="1943100"/>
            <a:ext cx="8686800" cy="838200"/>
          </a:xfrm>
          <a:prstGeom prst="rect">
            <a:avLst/>
          </a:prstGeom>
        </p:spPr>
        <p:txBody>
          <a:bodyPr vert="horz" anchor="ctr">
            <a:normAutofit/>
          </a:bodyPr>
          <a:lst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a:lstStyle>
          <a:p>
            <a:r>
              <a:rPr lang="en-US" sz="2800" dirty="0" smtClean="0"/>
              <a:t>functia de transfer a Regulatorului:</a:t>
            </a:r>
            <a:endParaRPr lang="en-US" sz="2800" dirty="0"/>
          </a:p>
        </p:txBody>
      </p:sp>
      <mc:AlternateContent xmlns:mc="http://schemas.openxmlformats.org/markup-compatibility/2006" xmlns:a14="http://schemas.microsoft.com/office/drawing/2010/main">
        <mc:Choice Requires="a14">
          <p:sp>
            <p:nvSpPr>
              <p:cNvPr id="8" name="TextBox 5">
                <a:extLst>
                  <a:ext uri="{FF2B5EF4-FFF2-40B4-BE49-F238E27FC236}">
                    <a16:creationId xmlns:lc="http://schemas.openxmlformats.org/drawingml/2006/lockedCanvas" xmlns:a16="http://schemas.microsoft.com/office/drawing/2014/main" xmlns="" id="{B40ABA35-101D-4614-A924-0E870701EA97}"/>
                  </a:ext>
                </a:extLst>
              </p:cNvPr>
              <p:cNvSpPr txBox="1">
                <a:spLocks/>
              </p:cNvSpPr>
              <p:nvPr/>
            </p:nvSpPr>
            <p:spPr>
              <a:xfrm>
                <a:off x="152400" y="2667000"/>
                <a:ext cx="8686800" cy="710579"/>
              </a:xfrm>
              <a:prstGeom prst="rect">
                <a:avLst/>
              </a:prstGeom>
              <a:noFill/>
            </p:spPr>
            <p:txBody>
              <a:bodyPr vert="horz" wrap="square">
                <a:spAutoFit/>
              </a:bodyPr>
              <a:lstStyle>
                <a:defPPr>
                  <a:defRPr lang="en-US"/>
                </a:defPPr>
                <a:lvl1pPr marL="0" indent="-342900" algn="l" defTabSz="457200" rtl="0" eaLnBrk="1" latinLnBrk="0" hangingPunct="1">
                  <a:spcBef>
                    <a:spcPct val="20000"/>
                  </a:spcBef>
                  <a:buClr>
                    <a:schemeClr val="accent1"/>
                  </a:buClr>
                  <a:buSzPct val="70000"/>
                  <a:buFont typeface="Wingdings 2"/>
                  <a:buChar char=""/>
                  <a:defRPr kumimoji="0" sz="1800" kern="1200">
                    <a:solidFill>
                      <a:schemeClr val="tx1"/>
                    </a:solidFill>
                    <a:latin typeface="+mn-lt"/>
                    <a:ea typeface="+mn-ea"/>
                    <a:cs typeface="+mn-cs"/>
                  </a:defRPr>
                </a:lvl1pPr>
                <a:lvl2pPr marL="457200" indent="-285750" algn="l" defTabSz="457200" rtl="0" eaLnBrk="1" latinLnBrk="0" hangingPunct="1">
                  <a:spcBef>
                    <a:spcPct val="20000"/>
                  </a:spcBef>
                  <a:buClr>
                    <a:schemeClr val="accent1"/>
                  </a:buClr>
                  <a:buSzPct val="70000"/>
                  <a:buFont typeface="Wingdings 2"/>
                  <a:buChar char=""/>
                  <a:defRPr kumimoji="0" sz="1800" kern="1200">
                    <a:solidFill>
                      <a:schemeClr val="tx1"/>
                    </a:solidFill>
                    <a:latin typeface="+mn-lt"/>
                    <a:ea typeface="+mn-ea"/>
                    <a:cs typeface="+mn-cs"/>
                  </a:defRPr>
                </a:lvl2pPr>
                <a:lvl3pPr marL="914400" indent="-228600" algn="l" defTabSz="457200" rtl="0" eaLnBrk="1" latinLnBrk="0" hangingPunct="1">
                  <a:spcBef>
                    <a:spcPct val="20000"/>
                  </a:spcBef>
                  <a:buClr>
                    <a:schemeClr val="accent1"/>
                  </a:buClr>
                  <a:buSzPct val="70000"/>
                  <a:buFont typeface="Wingdings 2"/>
                  <a:buChar char=""/>
                  <a:defRPr kumimoji="0" sz="1800" kern="1200">
                    <a:solidFill>
                      <a:schemeClr val="tx1"/>
                    </a:solidFill>
                    <a:latin typeface="+mn-lt"/>
                    <a:ea typeface="+mn-ea"/>
                    <a:cs typeface="+mn-cs"/>
                  </a:defRPr>
                </a:lvl3pPr>
                <a:lvl4pPr marL="1371600" indent="-228600" algn="l" defTabSz="457200" rtl="0" eaLnBrk="1" latinLnBrk="0" hangingPunct="1">
                  <a:spcBef>
                    <a:spcPct val="20000"/>
                  </a:spcBef>
                  <a:buClr>
                    <a:schemeClr val="accent1"/>
                  </a:buClr>
                  <a:buSzPct val="70000"/>
                  <a:buFont typeface="Wingdings 2"/>
                  <a:buChar char=""/>
                  <a:defRPr kumimoji="0" sz="1800" kern="1200">
                    <a:solidFill>
                      <a:schemeClr val="tx1"/>
                    </a:solidFill>
                    <a:latin typeface="+mn-lt"/>
                    <a:ea typeface="+mn-ea"/>
                    <a:cs typeface="+mn-cs"/>
                  </a:defRPr>
                </a:lvl4pPr>
                <a:lvl5pPr marL="1828800" indent="-228600" algn="l" defTabSz="457200" rtl="0" eaLnBrk="1" latinLnBrk="0" hangingPunct="1">
                  <a:spcBef>
                    <a:spcPct val="20000"/>
                  </a:spcBef>
                  <a:buClr>
                    <a:schemeClr val="accent1"/>
                  </a:buClr>
                  <a:buSzPct val="60000"/>
                  <a:buFont typeface="Wingdings 2"/>
                  <a:buChar char=""/>
                  <a:defRPr kumimoji="0" sz="1800" kern="1200">
                    <a:solidFill>
                      <a:schemeClr val="tx1"/>
                    </a:solidFill>
                    <a:latin typeface="+mn-lt"/>
                    <a:ea typeface="+mn-ea"/>
                    <a:cs typeface="+mn-cs"/>
                  </a:defRPr>
                </a:lvl5pPr>
                <a:lvl6pPr marL="2286000" indent="-228600" algn="l" defTabSz="457200" rtl="0" eaLnBrk="1" latinLnBrk="0" hangingPunct="1">
                  <a:spcBef>
                    <a:spcPct val="20000"/>
                  </a:spcBef>
                  <a:buClr>
                    <a:schemeClr val="accent1"/>
                  </a:buClr>
                  <a:buSzPct val="60000"/>
                  <a:buFont typeface="Wingdings 2"/>
                  <a:buChar char=""/>
                  <a:defRPr kumimoji="0" sz="1800" kern="1200">
                    <a:solidFill>
                      <a:schemeClr val="tx1"/>
                    </a:solidFill>
                    <a:latin typeface="+mn-lt"/>
                    <a:ea typeface="+mn-ea"/>
                    <a:cs typeface="+mn-cs"/>
                  </a:defRPr>
                </a:lvl6pPr>
                <a:lvl7pPr marL="2743200" indent="-228600" algn="l" defTabSz="457200" rtl="0" eaLnBrk="1" latinLnBrk="0" hangingPunct="1">
                  <a:spcBef>
                    <a:spcPct val="20000"/>
                  </a:spcBef>
                  <a:buClr>
                    <a:schemeClr val="accent1"/>
                  </a:buClr>
                  <a:buSzPct val="60000"/>
                  <a:buFont typeface="Wingdings 2"/>
                  <a:buChar char=""/>
                  <a:defRPr kumimoji="0" sz="1800" kern="1200">
                    <a:solidFill>
                      <a:schemeClr val="tx1"/>
                    </a:solidFill>
                    <a:latin typeface="+mn-lt"/>
                    <a:ea typeface="+mn-ea"/>
                    <a:cs typeface="+mn-cs"/>
                  </a:defRPr>
                </a:lvl7pPr>
                <a:lvl8pPr marL="3200400" indent="-228600" algn="l" defTabSz="457200" rtl="0" eaLnBrk="1" latinLnBrk="0" hangingPunct="1">
                  <a:spcBef>
                    <a:spcPct val="20000"/>
                  </a:spcBef>
                  <a:buClr>
                    <a:schemeClr val="accent1"/>
                  </a:buClr>
                  <a:buSzPct val="60000"/>
                  <a:buFont typeface="Wingdings 2"/>
                  <a:buChar char=""/>
                  <a:defRPr kumimoji="0" sz="1800" kern="1200" baseline="0">
                    <a:solidFill>
                      <a:schemeClr val="tx1"/>
                    </a:solidFill>
                    <a:latin typeface="+mn-lt"/>
                    <a:ea typeface="+mn-ea"/>
                    <a:cs typeface="+mn-cs"/>
                  </a:defRPr>
                </a:lvl8pPr>
                <a:lvl9pPr marL="3657600" indent="-228600" algn="l" defTabSz="457200" rtl="0" eaLnBrk="1" latinLnBrk="0" hangingPunct="1">
                  <a:spcBef>
                    <a:spcPct val="20000"/>
                  </a:spcBef>
                  <a:buClr>
                    <a:schemeClr val="accent1"/>
                  </a:buClr>
                  <a:buSzPct val="60000"/>
                  <a:buFont typeface="Wingdings 2"/>
                  <a:buChar char=""/>
                  <a:defRPr kumimoji="0" sz="1800" kern="1200" baseline="0">
                    <a:solidFill>
                      <a:schemeClr val="tx1"/>
                    </a:solidFill>
                    <a:latin typeface="+mn-lt"/>
                    <a:ea typeface="+mn-ea"/>
                    <a:cs typeface="+mn-cs"/>
                  </a:defRPr>
                </a:lvl9pPr>
              </a:lstStyle>
              <a:p>
                <a14:m>
                  <m:oMath xmlns:m="http://schemas.openxmlformats.org/officeDocument/2006/math">
                    <m:r>
                      <a:rPr lang="fr-FR" sz="2400" i="1" smtClean="0">
                        <a:latin typeface="Cambria Math" panose="02040503050406030204" pitchFamily="18" charset="0"/>
                      </a:rPr>
                      <m:t>𝐻</m:t>
                    </m:r>
                    <m:r>
                      <a:rPr lang="en-US" sz="2400" b="0" i="1" smtClean="0">
                        <a:latin typeface="Cambria Math"/>
                      </a:rPr>
                      <m:t>𝑟</m:t>
                    </m:r>
                    <m:d>
                      <m:dPr>
                        <m:ctrlPr>
                          <a:rPr lang="en-US" sz="2400" i="1">
                            <a:latin typeface="Cambria Math"/>
                          </a:rPr>
                        </m:ctrlPr>
                      </m:dPr>
                      <m:e>
                        <m:r>
                          <a:rPr lang="fr-FR" sz="2400" i="1">
                            <a:latin typeface="Cambria Math" panose="02040503050406030204" pitchFamily="18" charset="0"/>
                          </a:rPr>
                          <m:t>𝑠</m:t>
                        </m:r>
                      </m:e>
                    </m:d>
                    <m:r>
                      <a:rPr lang="fr-FR" sz="2400" i="1" smtClean="0">
                        <a:latin typeface="Cambria Math" panose="02040503050406030204" pitchFamily="18" charset="0"/>
                      </a:rPr>
                      <m:t>=</m:t>
                    </m:r>
                    <m:f>
                      <m:fPr>
                        <m:ctrlPr>
                          <a:rPr lang="en-US" sz="2400" i="1">
                            <a:latin typeface="Cambria Math"/>
                          </a:rPr>
                        </m:ctrlPr>
                      </m:fPr>
                      <m:num>
                        <m:r>
                          <a:rPr lang="en-US" sz="2400" i="1">
                            <a:latin typeface="Cambria Math"/>
                          </a:rPr>
                          <m:t>1</m:t>
                        </m:r>
                      </m:num>
                      <m:den>
                        <m:sSub>
                          <m:sSubPr>
                            <m:ctrlPr>
                              <a:rPr lang="en-US" sz="2400" i="1">
                                <a:latin typeface="Cambria Math"/>
                              </a:rPr>
                            </m:ctrlPr>
                          </m:sSubPr>
                          <m:e>
                            <m:r>
                              <a:rPr lang="en-US" sz="2400" i="1">
                                <a:latin typeface="Cambria Math"/>
                              </a:rPr>
                              <m:t>𝐻</m:t>
                            </m:r>
                          </m:e>
                          <m:sub>
                            <m:r>
                              <a:rPr lang="en-US" sz="2400" i="1">
                                <a:latin typeface="Cambria Math"/>
                              </a:rPr>
                              <m:t>𝑓</m:t>
                            </m:r>
                          </m:sub>
                        </m:sSub>
                      </m:den>
                    </m:f>
                    <m:r>
                      <a:rPr lang="en-US" sz="2400" i="1">
                        <a:latin typeface="Cambria Math"/>
                      </a:rPr>
                      <m:t>∗</m:t>
                    </m:r>
                    <m:f>
                      <m:fPr>
                        <m:ctrlPr>
                          <a:rPr lang="en-US" sz="2400" i="1">
                            <a:latin typeface="Cambria Math"/>
                          </a:rPr>
                        </m:ctrlPr>
                      </m:fPr>
                      <m:num>
                        <m:sSub>
                          <m:sSubPr>
                            <m:ctrlPr>
                              <a:rPr lang="en-US" sz="2400" i="1">
                                <a:latin typeface="Cambria Math"/>
                              </a:rPr>
                            </m:ctrlPr>
                          </m:sSubPr>
                          <m:e>
                            <m:r>
                              <a:rPr lang="en-US" sz="2400" i="1">
                                <a:latin typeface="Cambria Math"/>
                              </a:rPr>
                              <m:t>𝐻</m:t>
                            </m:r>
                          </m:e>
                          <m:sub>
                            <m:r>
                              <a:rPr lang="en-US" sz="2400" i="1">
                                <a:latin typeface="Cambria Math"/>
                              </a:rPr>
                              <m:t>02</m:t>
                            </m:r>
                          </m:sub>
                        </m:sSub>
                      </m:num>
                      <m:den>
                        <m:r>
                          <a:rPr lang="en-US" sz="2400" i="1">
                            <a:latin typeface="Cambria Math"/>
                          </a:rPr>
                          <m:t>1−</m:t>
                        </m:r>
                        <m:sSub>
                          <m:sSubPr>
                            <m:ctrlPr>
                              <a:rPr lang="en-US" sz="2400" i="1">
                                <a:latin typeface="Cambria Math"/>
                              </a:rPr>
                            </m:ctrlPr>
                          </m:sSubPr>
                          <m:e>
                            <m:r>
                              <a:rPr lang="en-US" sz="2400" i="1">
                                <a:latin typeface="Cambria Math"/>
                              </a:rPr>
                              <m:t>𝐻</m:t>
                            </m:r>
                          </m:e>
                          <m:sub>
                            <m:r>
                              <a:rPr lang="en-US" sz="2400" i="1">
                                <a:latin typeface="Cambria Math"/>
                              </a:rPr>
                              <m:t>𝑜</m:t>
                            </m:r>
                            <m:r>
                              <a:rPr lang="en-US" sz="2400" i="1">
                                <a:latin typeface="Cambria Math"/>
                              </a:rPr>
                              <m:t>2</m:t>
                            </m:r>
                          </m:sub>
                        </m:sSub>
                      </m:den>
                    </m:f>
                    <m:r>
                      <a:rPr lang="fr-FR" sz="2400" i="1">
                        <a:latin typeface="Cambria Math" panose="02040503050406030204" pitchFamily="18" charset="0"/>
                      </a:rPr>
                      <m:t>=</m:t>
                    </m:r>
                    <m:f>
                      <m:fPr>
                        <m:ctrlPr>
                          <a:rPr lang="en-US" sz="2400" i="1">
                            <a:latin typeface="Cambria Math"/>
                          </a:rPr>
                        </m:ctrlPr>
                      </m:fPr>
                      <m:num>
                        <m:r>
                          <a:rPr lang="en-US" sz="2400" b="0" i="1" smtClean="0">
                            <a:latin typeface="Cambria Math"/>
                          </a:rPr>
                          <m:t>228.2</m:t>
                        </m:r>
                        <m:r>
                          <a:rPr lang="en-US" sz="2400" b="0" i="1" smtClean="0">
                            <a:latin typeface="Cambria Math"/>
                          </a:rPr>
                          <m:t>𝑠</m:t>
                        </m:r>
                        <m:r>
                          <a:rPr lang="en-US" sz="2400" b="0" i="1" smtClean="0">
                            <a:latin typeface="Cambria Math"/>
                          </a:rPr>
                          <m:t>+456.5</m:t>
                        </m:r>
                      </m:num>
                      <m:den>
                        <m:sSup>
                          <m:sSupPr>
                            <m:ctrlPr>
                              <a:rPr lang="fr-FR" sz="2400" i="1">
                                <a:latin typeface="Cambria Math"/>
                              </a:rPr>
                            </m:ctrlPr>
                          </m:sSupPr>
                          <m:e>
                            <m:r>
                              <a:rPr lang="en-US" sz="2400" b="0" i="1" smtClean="0">
                                <a:latin typeface="Cambria Math"/>
                              </a:rPr>
                              <m:t>𝑠</m:t>
                            </m:r>
                          </m:e>
                          <m:sup>
                            <m:r>
                              <a:rPr lang="fr-FR" sz="2400" i="1">
                                <a:latin typeface="Cambria Math"/>
                              </a:rPr>
                              <m:t>2</m:t>
                            </m:r>
                          </m:sup>
                        </m:sSup>
                        <m:r>
                          <a:rPr lang="fr-FR" sz="2400" i="1">
                            <a:latin typeface="Cambria Math" panose="02040503050406030204" pitchFamily="18" charset="0"/>
                          </a:rPr>
                          <m:t>+</m:t>
                        </m:r>
                        <m:r>
                          <a:rPr lang="en-US" sz="2400" b="0" i="1" smtClean="0">
                            <a:latin typeface="Cambria Math"/>
                          </a:rPr>
                          <m:t>20</m:t>
                        </m:r>
                        <m:r>
                          <a:rPr lang="en-US" sz="2400" b="0" i="1" smtClean="0">
                            <a:latin typeface="Cambria Math"/>
                          </a:rPr>
                          <m:t>𝑠</m:t>
                        </m:r>
                      </m:den>
                    </m:f>
                  </m:oMath>
                </a14:m>
                <a:endParaRPr lang="en-US" sz="2400" dirty="0"/>
              </a:p>
            </p:txBody>
          </p:sp>
        </mc:Choice>
        <mc:Fallback xmlns="">
          <p:sp>
            <p:nvSpPr>
              <p:cNvPr id="8" name="TextBox 5">
                <a:extLst>
                  <a:ext uri="{FF2B5EF4-FFF2-40B4-BE49-F238E27FC236}">
                    <a16:creationId xmlns="" xmlns:a14="http://schemas.microsoft.com/office/drawing/2010/main" xmlns:a16="http://schemas.microsoft.com/office/drawing/2014/main" xmlns:lc="http://schemas.openxmlformats.org/drawingml/2006/lockedCanvas" id="{B40ABA35-101D-4614-A924-0E870701EA97}"/>
                  </a:ext>
                </a:extLst>
              </p:cNvPr>
              <p:cNvSpPr txBox="1">
                <a:spLocks noRot="1" noChangeAspect="1" noMove="1" noResize="1" noEditPoints="1" noAdjustHandles="1" noChangeArrowheads="1" noChangeShapeType="1" noTextEdit="1"/>
              </p:cNvSpPr>
              <p:nvPr/>
            </p:nvSpPr>
            <p:spPr>
              <a:xfrm>
                <a:off x="152400" y="2667000"/>
                <a:ext cx="8686800" cy="710579"/>
              </a:xfrm>
              <a:prstGeom prst="rect">
                <a:avLst/>
              </a:prstGeom>
              <a:blipFill rotWithShape="1">
                <a:blip r:embed="rId3"/>
                <a:stretch>
                  <a:fillRect/>
                </a:stretch>
              </a:blipFill>
            </p:spPr>
            <p:txBody>
              <a:bodyPr/>
              <a:lstStyle/>
              <a:p>
                <a:r>
                  <a:rPr lang="en-US">
                    <a:noFill/>
                  </a:rPr>
                  <a:t> </a:t>
                </a:r>
              </a:p>
            </p:txBody>
          </p:sp>
        </mc:Fallback>
      </mc:AlternateContent>
      <p:sp>
        <p:nvSpPr>
          <p:cNvPr id="9" name="Title 1"/>
          <p:cNvSpPr txBox="1">
            <a:spLocks/>
          </p:cNvSpPr>
          <p:nvPr/>
        </p:nvSpPr>
        <p:spPr>
          <a:xfrm>
            <a:off x="152400" y="3377579"/>
            <a:ext cx="8686800" cy="838200"/>
          </a:xfrm>
          <a:prstGeom prst="rect">
            <a:avLst/>
          </a:prstGeom>
        </p:spPr>
        <p:txBody>
          <a:bodyPr vert="horz" anchor="ctr">
            <a:normAutofit/>
          </a:bodyPr>
          <a:lst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a:lstStyle>
          <a:p>
            <a:r>
              <a:rPr lang="en-US" sz="2800" dirty="0" smtClean="0"/>
              <a:t>functia de transfer a Regulatorului in discret:</a:t>
            </a:r>
            <a:endParaRPr lang="en-US" sz="2800" dirty="0"/>
          </a:p>
        </p:txBody>
      </p:sp>
      <mc:AlternateContent xmlns:mc="http://schemas.openxmlformats.org/markup-compatibility/2006" xmlns:a14="http://schemas.microsoft.com/office/drawing/2010/main">
        <mc:Choice Requires="a14">
          <p:sp>
            <p:nvSpPr>
              <p:cNvPr id="10" name="TextBox 5">
                <a:extLst>
                  <a:ext uri="{FF2B5EF4-FFF2-40B4-BE49-F238E27FC236}">
                    <a16:creationId xmlns:lc="http://schemas.openxmlformats.org/drawingml/2006/lockedCanvas" xmlns:a16="http://schemas.microsoft.com/office/drawing/2014/main" xmlns="" id="{B40ABA35-101D-4614-A924-0E870701EA97}"/>
                  </a:ext>
                </a:extLst>
              </p:cNvPr>
              <p:cNvSpPr txBox="1">
                <a:spLocks/>
              </p:cNvSpPr>
              <p:nvPr/>
            </p:nvSpPr>
            <p:spPr>
              <a:xfrm>
                <a:off x="152400" y="4201125"/>
                <a:ext cx="8686800" cy="631840"/>
              </a:xfrm>
              <a:prstGeom prst="rect">
                <a:avLst/>
              </a:prstGeom>
              <a:noFill/>
            </p:spPr>
            <p:txBody>
              <a:bodyPr vert="horz" wrap="square">
                <a:spAutoFit/>
              </a:bodyPr>
              <a:lstStyle>
                <a:defPPr>
                  <a:defRPr lang="en-US"/>
                </a:defPPr>
                <a:lvl1pPr marL="0" indent="-342900" algn="l" defTabSz="457200" rtl="0" eaLnBrk="1" latinLnBrk="0" hangingPunct="1">
                  <a:spcBef>
                    <a:spcPct val="20000"/>
                  </a:spcBef>
                  <a:buClr>
                    <a:schemeClr val="accent1"/>
                  </a:buClr>
                  <a:buSzPct val="70000"/>
                  <a:buFont typeface="Wingdings 2"/>
                  <a:buChar char=""/>
                  <a:defRPr kumimoji="0" sz="1800" kern="1200">
                    <a:solidFill>
                      <a:schemeClr val="tx1"/>
                    </a:solidFill>
                    <a:latin typeface="+mn-lt"/>
                    <a:ea typeface="+mn-ea"/>
                    <a:cs typeface="+mn-cs"/>
                  </a:defRPr>
                </a:lvl1pPr>
                <a:lvl2pPr marL="457200" indent="-285750" algn="l" defTabSz="457200" rtl="0" eaLnBrk="1" latinLnBrk="0" hangingPunct="1">
                  <a:spcBef>
                    <a:spcPct val="20000"/>
                  </a:spcBef>
                  <a:buClr>
                    <a:schemeClr val="accent1"/>
                  </a:buClr>
                  <a:buSzPct val="70000"/>
                  <a:buFont typeface="Wingdings 2"/>
                  <a:buChar char=""/>
                  <a:defRPr kumimoji="0" sz="1800" kern="1200">
                    <a:solidFill>
                      <a:schemeClr val="tx1"/>
                    </a:solidFill>
                    <a:latin typeface="+mn-lt"/>
                    <a:ea typeface="+mn-ea"/>
                    <a:cs typeface="+mn-cs"/>
                  </a:defRPr>
                </a:lvl2pPr>
                <a:lvl3pPr marL="914400" indent="-228600" algn="l" defTabSz="457200" rtl="0" eaLnBrk="1" latinLnBrk="0" hangingPunct="1">
                  <a:spcBef>
                    <a:spcPct val="20000"/>
                  </a:spcBef>
                  <a:buClr>
                    <a:schemeClr val="accent1"/>
                  </a:buClr>
                  <a:buSzPct val="70000"/>
                  <a:buFont typeface="Wingdings 2"/>
                  <a:buChar char=""/>
                  <a:defRPr kumimoji="0" sz="1800" kern="1200">
                    <a:solidFill>
                      <a:schemeClr val="tx1"/>
                    </a:solidFill>
                    <a:latin typeface="+mn-lt"/>
                    <a:ea typeface="+mn-ea"/>
                    <a:cs typeface="+mn-cs"/>
                  </a:defRPr>
                </a:lvl3pPr>
                <a:lvl4pPr marL="1371600" indent="-228600" algn="l" defTabSz="457200" rtl="0" eaLnBrk="1" latinLnBrk="0" hangingPunct="1">
                  <a:spcBef>
                    <a:spcPct val="20000"/>
                  </a:spcBef>
                  <a:buClr>
                    <a:schemeClr val="accent1"/>
                  </a:buClr>
                  <a:buSzPct val="70000"/>
                  <a:buFont typeface="Wingdings 2"/>
                  <a:buChar char=""/>
                  <a:defRPr kumimoji="0" sz="1800" kern="1200">
                    <a:solidFill>
                      <a:schemeClr val="tx1"/>
                    </a:solidFill>
                    <a:latin typeface="+mn-lt"/>
                    <a:ea typeface="+mn-ea"/>
                    <a:cs typeface="+mn-cs"/>
                  </a:defRPr>
                </a:lvl4pPr>
                <a:lvl5pPr marL="1828800" indent="-228600" algn="l" defTabSz="457200" rtl="0" eaLnBrk="1" latinLnBrk="0" hangingPunct="1">
                  <a:spcBef>
                    <a:spcPct val="20000"/>
                  </a:spcBef>
                  <a:buClr>
                    <a:schemeClr val="accent1"/>
                  </a:buClr>
                  <a:buSzPct val="60000"/>
                  <a:buFont typeface="Wingdings 2"/>
                  <a:buChar char=""/>
                  <a:defRPr kumimoji="0" sz="1800" kern="1200">
                    <a:solidFill>
                      <a:schemeClr val="tx1"/>
                    </a:solidFill>
                    <a:latin typeface="+mn-lt"/>
                    <a:ea typeface="+mn-ea"/>
                    <a:cs typeface="+mn-cs"/>
                  </a:defRPr>
                </a:lvl5pPr>
                <a:lvl6pPr marL="2286000" indent="-228600" algn="l" defTabSz="457200" rtl="0" eaLnBrk="1" latinLnBrk="0" hangingPunct="1">
                  <a:spcBef>
                    <a:spcPct val="20000"/>
                  </a:spcBef>
                  <a:buClr>
                    <a:schemeClr val="accent1"/>
                  </a:buClr>
                  <a:buSzPct val="60000"/>
                  <a:buFont typeface="Wingdings 2"/>
                  <a:buChar char=""/>
                  <a:defRPr kumimoji="0" sz="1800" kern="1200">
                    <a:solidFill>
                      <a:schemeClr val="tx1"/>
                    </a:solidFill>
                    <a:latin typeface="+mn-lt"/>
                    <a:ea typeface="+mn-ea"/>
                    <a:cs typeface="+mn-cs"/>
                  </a:defRPr>
                </a:lvl6pPr>
                <a:lvl7pPr marL="2743200" indent="-228600" algn="l" defTabSz="457200" rtl="0" eaLnBrk="1" latinLnBrk="0" hangingPunct="1">
                  <a:spcBef>
                    <a:spcPct val="20000"/>
                  </a:spcBef>
                  <a:buClr>
                    <a:schemeClr val="accent1"/>
                  </a:buClr>
                  <a:buSzPct val="60000"/>
                  <a:buFont typeface="Wingdings 2"/>
                  <a:buChar char=""/>
                  <a:defRPr kumimoji="0" sz="1800" kern="1200">
                    <a:solidFill>
                      <a:schemeClr val="tx1"/>
                    </a:solidFill>
                    <a:latin typeface="+mn-lt"/>
                    <a:ea typeface="+mn-ea"/>
                    <a:cs typeface="+mn-cs"/>
                  </a:defRPr>
                </a:lvl7pPr>
                <a:lvl8pPr marL="3200400" indent="-228600" algn="l" defTabSz="457200" rtl="0" eaLnBrk="1" latinLnBrk="0" hangingPunct="1">
                  <a:spcBef>
                    <a:spcPct val="20000"/>
                  </a:spcBef>
                  <a:buClr>
                    <a:schemeClr val="accent1"/>
                  </a:buClr>
                  <a:buSzPct val="60000"/>
                  <a:buFont typeface="Wingdings 2"/>
                  <a:buChar char=""/>
                  <a:defRPr kumimoji="0" sz="1800" kern="1200" baseline="0">
                    <a:solidFill>
                      <a:schemeClr val="tx1"/>
                    </a:solidFill>
                    <a:latin typeface="+mn-lt"/>
                    <a:ea typeface="+mn-ea"/>
                    <a:cs typeface="+mn-cs"/>
                  </a:defRPr>
                </a:lvl8pPr>
                <a:lvl9pPr marL="3657600" indent="-228600" algn="l" defTabSz="457200" rtl="0" eaLnBrk="1" latinLnBrk="0" hangingPunct="1">
                  <a:spcBef>
                    <a:spcPct val="20000"/>
                  </a:spcBef>
                  <a:buClr>
                    <a:schemeClr val="accent1"/>
                  </a:buClr>
                  <a:buSzPct val="60000"/>
                  <a:buFont typeface="Wingdings 2"/>
                  <a:buChar char=""/>
                  <a:defRPr kumimoji="0" sz="1800" kern="1200" baseline="0">
                    <a:solidFill>
                      <a:schemeClr val="tx1"/>
                    </a:solidFill>
                    <a:latin typeface="+mn-lt"/>
                    <a:ea typeface="+mn-ea"/>
                    <a:cs typeface="+mn-cs"/>
                  </a:defRPr>
                </a:lvl9pPr>
              </a:lstStyle>
              <a:p>
                <a14:m>
                  <m:oMath xmlns:m="http://schemas.openxmlformats.org/officeDocument/2006/math">
                    <m:r>
                      <a:rPr lang="fr-FR" sz="2400" i="1" smtClean="0">
                        <a:latin typeface="Cambria Math" panose="02040503050406030204" pitchFamily="18" charset="0"/>
                      </a:rPr>
                      <m:t>𝐻</m:t>
                    </m:r>
                    <m:r>
                      <a:rPr lang="en-US" sz="2400" b="0" i="1" smtClean="0">
                        <a:latin typeface="Cambria Math"/>
                      </a:rPr>
                      <m:t>𝑟</m:t>
                    </m:r>
                    <m:r>
                      <a:rPr lang="en-US" sz="2400" b="0" i="1" smtClean="0">
                        <a:latin typeface="Cambria Math"/>
                      </a:rPr>
                      <m:t>_</m:t>
                    </m:r>
                    <m:r>
                      <a:rPr lang="en-US" sz="2400" b="0" i="1" smtClean="0">
                        <a:latin typeface="Cambria Math"/>
                      </a:rPr>
                      <m:t>𝑧𝑜h</m:t>
                    </m:r>
                    <m:d>
                      <m:dPr>
                        <m:ctrlPr>
                          <a:rPr lang="en-US" sz="2400" i="1">
                            <a:latin typeface="Cambria Math"/>
                          </a:rPr>
                        </m:ctrlPr>
                      </m:dPr>
                      <m:e>
                        <m:r>
                          <a:rPr lang="fr-FR" sz="2400" i="1">
                            <a:latin typeface="Cambria Math" panose="02040503050406030204" pitchFamily="18" charset="0"/>
                          </a:rPr>
                          <m:t>𝑠</m:t>
                        </m:r>
                      </m:e>
                    </m:d>
                    <m:r>
                      <a:rPr lang="fr-FR" sz="2400" i="1">
                        <a:latin typeface="Cambria Math" panose="02040503050406030204" pitchFamily="18" charset="0"/>
                      </a:rPr>
                      <m:t>=</m:t>
                    </m:r>
                    <m:f>
                      <m:fPr>
                        <m:ctrlPr>
                          <a:rPr lang="en-US" sz="2400" i="1">
                            <a:latin typeface="Cambria Math"/>
                          </a:rPr>
                        </m:ctrlPr>
                      </m:fPr>
                      <m:num>
                        <m:r>
                          <a:rPr lang="en-US" sz="2400" b="0" i="1" smtClean="0">
                            <a:latin typeface="Cambria Math"/>
                          </a:rPr>
                          <m:t>4.612</m:t>
                        </m:r>
                        <m:r>
                          <a:rPr lang="en-US" sz="2400" b="0" i="1" smtClean="0">
                            <a:latin typeface="Cambria Math"/>
                          </a:rPr>
                          <m:t>𝑧</m:t>
                        </m:r>
                        <m:r>
                          <a:rPr lang="en-US" sz="2400" b="0" i="1" smtClean="0">
                            <a:latin typeface="Cambria Math"/>
                          </a:rPr>
                          <m:t>+4.387</m:t>
                        </m:r>
                      </m:num>
                      <m:den>
                        <m:sSup>
                          <m:sSupPr>
                            <m:ctrlPr>
                              <a:rPr lang="fr-FR" sz="2400" i="1">
                                <a:latin typeface="Cambria Math"/>
                              </a:rPr>
                            </m:ctrlPr>
                          </m:sSupPr>
                          <m:e>
                            <m:r>
                              <a:rPr lang="en-US" sz="2400" b="0" i="1" smtClean="0">
                                <a:latin typeface="Cambria Math"/>
                              </a:rPr>
                              <m:t>𝑧</m:t>
                            </m:r>
                          </m:e>
                          <m:sup>
                            <m:r>
                              <a:rPr lang="fr-FR" sz="2400" i="1">
                                <a:latin typeface="Cambria Math"/>
                              </a:rPr>
                              <m:t>2</m:t>
                            </m:r>
                          </m:sup>
                        </m:sSup>
                        <m:r>
                          <a:rPr lang="en-US" sz="2400" b="0" i="1" smtClean="0">
                            <a:latin typeface="Cambria Math"/>
                          </a:rPr>
                          <m:t>−1.607</m:t>
                        </m:r>
                        <m:r>
                          <a:rPr lang="en-US" sz="2400" b="0" i="1" smtClean="0">
                            <a:latin typeface="Cambria Math"/>
                          </a:rPr>
                          <m:t>𝑧</m:t>
                        </m:r>
                        <m:r>
                          <a:rPr lang="en-US" sz="2400" b="0" i="1" smtClean="0">
                            <a:latin typeface="Cambria Math"/>
                          </a:rPr>
                          <m:t>+0.6065</m:t>
                        </m:r>
                      </m:den>
                    </m:f>
                  </m:oMath>
                </a14:m>
                <a:endParaRPr lang="en-US" sz="2400" dirty="0"/>
              </a:p>
            </p:txBody>
          </p:sp>
        </mc:Choice>
        <mc:Fallback xmlns="">
          <p:sp>
            <p:nvSpPr>
              <p:cNvPr id="10" name="TextBox 5">
                <a:extLst>
                  <a:ext uri="{FF2B5EF4-FFF2-40B4-BE49-F238E27FC236}">
                    <a16:creationId xmlns="" xmlns:a14="http://schemas.microsoft.com/office/drawing/2010/main" xmlns:a16="http://schemas.microsoft.com/office/drawing/2014/main" xmlns:lc="http://schemas.openxmlformats.org/drawingml/2006/lockedCanvas" id="{B40ABA35-101D-4614-A924-0E870701EA97}"/>
                  </a:ext>
                </a:extLst>
              </p:cNvPr>
              <p:cNvSpPr txBox="1">
                <a:spLocks noRot="1" noChangeAspect="1" noMove="1" noResize="1" noEditPoints="1" noAdjustHandles="1" noChangeArrowheads="1" noChangeShapeType="1" noTextEdit="1"/>
              </p:cNvSpPr>
              <p:nvPr/>
            </p:nvSpPr>
            <p:spPr>
              <a:xfrm>
                <a:off x="152400" y="4201125"/>
                <a:ext cx="8686800" cy="631840"/>
              </a:xfrm>
              <a:prstGeom prst="rect">
                <a:avLst/>
              </a:prstGeom>
              <a:blipFill rotWithShape="1">
                <a:blip r:embed="rId4"/>
                <a:stretch>
                  <a:fillRect b="-5769"/>
                </a:stretch>
              </a:blipFill>
            </p:spPr>
            <p:txBody>
              <a:bodyPr/>
              <a:lstStyle/>
              <a:p>
                <a:r>
                  <a:rPr lang="en-US">
                    <a:noFill/>
                  </a:rPr>
                  <a:t> </a:t>
                </a:r>
              </a:p>
            </p:txBody>
          </p:sp>
        </mc:Fallback>
      </mc:AlternateContent>
      <p:sp>
        <p:nvSpPr>
          <p:cNvPr id="11" name="Title 1"/>
          <p:cNvSpPr txBox="1">
            <a:spLocks/>
          </p:cNvSpPr>
          <p:nvPr/>
        </p:nvSpPr>
        <p:spPr>
          <a:xfrm>
            <a:off x="146538" y="4648200"/>
            <a:ext cx="8686800" cy="838200"/>
          </a:xfrm>
          <a:prstGeom prst="rect">
            <a:avLst/>
          </a:prstGeom>
        </p:spPr>
        <p:txBody>
          <a:bodyPr vert="horz" anchor="ctr">
            <a:normAutofit/>
          </a:bodyPr>
          <a:lst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a:lstStyle>
          <a:p>
            <a:r>
              <a:rPr lang="en-US" sz="2800" dirty="0" smtClean="0"/>
              <a:t>Comanda si eroarea sistemului:</a:t>
            </a:r>
            <a:endParaRPr lang="en-US" sz="2800" dirty="0"/>
          </a:p>
        </p:txBody>
      </p:sp>
      <mc:AlternateContent xmlns:mc="http://schemas.openxmlformats.org/markup-compatibility/2006" xmlns:a14="http://schemas.microsoft.com/office/drawing/2010/main">
        <mc:Choice Requires="a14">
          <p:sp>
            <p:nvSpPr>
              <p:cNvPr id="12" name="TextBox 5">
                <a:extLst>
                  <a:ext uri="{FF2B5EF4-FFF2-40B4-BE49-F238E27FC236}">
                    <a16:creationId xmlns:lc="http://schemas.openxmlformats.org/drawingml/2006/lockedCanvas" xmlns:a16="http://schemas.microsoft.com/office/drawing/2014/main" xmlns="" id="{B40ABA35-101D-4614-A924-0E870701EA97}"/>
                  </a:ext>
                </a:extLst>
              </p:cNvPr>
              <p:cNvSpPr txBox="1">
                <a:spLocks/>
              </p:cNvSpPr>
              <p:nvPr/>
            </p:nvSpPr>
            <p:spPr>
              <a:xfrm>
                <a:off x="228600" y="5486400"/>
                <a:ext cx="8686800" cy="852093"/>
              </a:xfrm>
              <a:prstGeom prst="rect">
                <a:avLst/>
              </a:prstGeom>
              <a:noFill/>
            </p:spPr>
            <p:txBody>
              <a:bodyPr vert="horz" wrap="square">
                <a:spAutoFit/>
              </a:bodyPr>
              <a:lstStyle>
                <a:defPPr>
                  <a:defRPr lang="en-US"/>
                </a:defPPr>
                <a:lvl1pPr marL="0" indent="-342900" algn="l" defTabSz="457200" rtl="0" eaLnBrk="1" latinLnBrk="0" hangingPunct="1">
                  <a:spcBef>
                    <a:spcPct val="20000"/>
                  </a:spcBef>
                  <a:buClr>
                    <a:schemeClr val="accent1"/>
                  </a:buClr>
                  <a:buSzPct val="70000"/>
                  <a:buFont typeface="Wingdings 2"/>
                  <a:buChar char=""/>
                  <a:defRPr kumimoji="0" sz="1800" kern="1200">
                    <a:solidFill>
                      <a:schemeClr val="tx1"/>
                    </a:solidFill>
                    <a:latin typeface="+mn-lt"/>
                    <a:ea typeface="+mn-ea"/>
                    <a:cs typeface="+mn-cs"/>
                  </a:defRPr>
                </a:lvl1pPr>
                <a:lvl2pPr marL="457200" indent="-285750" algn="l" defTabSz="457200" rtl="0" eaLnBrk="1" latinLnBrk="0" hangingPunct="1">
                  <a:spcBef>
                    <a:spcPct val="20000"/>
                  </a:spcBef>
                  <a:buClr>
                    <a:schemeClr val="accent1"/>
                  </a:buClr>
                  <a:buSzPct val="70000"/>
                  <a:buFont typeface="Wingdings 2"/>
                  <a:buChar char=""/>
                  <a:defRPr kumimoji="0" sz="1800" kern="1200">
                    <a:solidFill>
                      <a:schemeClr val="tx1"/>
                    </a:solidFill>
                    <a:latin typeface="+mn-lt"/>
                    <a:ea typeface="+mn-ea"/>
                    <a:cs typeface="+mn-cs"/>
                  </a:defRPr>
                </a:lvl2pPr>
                <a:lvl3pPr marL="914400" indent="-228600" algn="l" defTabSz="457200" rtl="0" eaLnBrk="1" latinLnBrk="0" hangingPunct="1">
                  <a:spcBef>
                    <a:spcPct val="20000"/>
                  </a:spcBef>
                  <a:buClr>
                    <a:schemeClr val="accent1"/>
                  </a:buClr>
                  <a:buSzPct val="70000"/>
                  <a:buFont typeface="Wingdings 2"/>
                  <a:buChar char=""/>
                  <a:defRPr kumimoji="0" sz="1800" kern="1200">
                    <a:solidFill>
                      <a:schemeClr val="tx1"/>
                    </a:solidFill>
                    <a:latin typeface="+mn-lt"/>
                    <a:ea typeface="+mn-ea"/>
                    <a:cs typeface="+mn-cs"/>
                  </a:defRPr>
                </a:lvl3pPr>
                <a:lvl4pPr marL="1371600" indent="-228600" algn="l" defTabSz="457200" rtl="0" eaLnBrk="1" latinLnBrk="0" hangingPunct="1">
                  <a:spcBef>
                    <a:spcPct val="20000"/>
                  </a:spcBef>
                  <a:buClr>
                    <a:schemeClr val="accent1"/>
                  </a:buClr>
                  <a:buSzPct val="70000"/>
                  <a:buFont typeface="Wingdings 2"/>
                  <a:buChar char=""/>
                  <a:defRPr kumimoji="0" sz="1800" kern="1200">
                    <a:solidFill>
                      <a:schemeClr val="tx1"/>
                    </a:solidFill>
                    <a:latin typeface="+mn-lt"/>
                    <a:ea typeface="+mn-ea"/>
                    <a:cs typeface="+mn-cs"/>
                  </a:defRPr>
                </a:lvl4pPr>
                <a:lvl5pPr marL="1828800" indent="-228600" algn="l" defTabSz="457200" rtl="0" eaLnBrk="1" latinLnBrk="0" hangingPunct="1">
                  <a:spcBef>
                    <a:spcPct val="20000"/>
                  </a:spcBef>
                  <a:buClr>
                    <a:schemeClr val="accent1"/>
                  </a:buClr>
                  <a:buSzPct val="60000"/>
                  <a:buFont typeface="Wingdings 2"/>
                  <a:buChar char=""/>
                  <a:defRPr kumimoji="0" sz="1800" kern="1200">
                    <a:solidFill>
                      <a:schemeClr val="tx1"/>
                    </a:solidFill>
                    <a:latin typeface="+mn-lt"/>
                    <a:ea typeface="+mn-ea"/>
                    <a:cs typeface="+mn-cs"/>
                  </a:defRPr>
                </a:lvl5pPr>
                <a:lvl6pPr marL="2286000" indent="-228600" algn="l" defTabSz="457200" rtl="0" eaLnBrk="1" latinLnBrk="0" hangingPunct="1">
                  <a:spcBef>
                    <a:spcPct val="20000"/>
                  </a:spcBef>
                  <a:buClr>
                    <a:schemeClr val="accent1"/>
                  </a:buClr>
                  <a:buSzPct val="60000"/>
                  <a:buFont typeface="Wingdings 2"/>
                  <a:buChar char=""/>
                  <a:defRPr kumimoji="0" sz="1800" kern="1200">
                    <a:solidFill>
                      <a:schemeClr val="tx1"/>
                    </a:solidFill>
                    <a:latin typeface="+mn-lt"/>
                    <a:ea typeface="+mn-ea"/>
                    <a:cs typeface="+mn-cs"/>
                  </a:defRPr>
                </a:lvl6pPr>
                <a:lvl7pPr marL="2743200" indent="-228600" algn="l" defTabSz="457200" rtl="0" eaLnBrk="1" latinLnBrk="0" hangingPunct="1">
                  <a:spcBef>
                    <a:spcPct val="20000"/>
                  </a:spcBef>
                  <a:buClr>
                    <a:schemeClr val="accent1"/>
                  </a:buClr>
                  <a:buSzPct val="60000"/>
                  <a:buFont typeface="Wingdings 2"/>
                  <a:buChar char=""/>
                  <a:defRPr kumimoji="0" sz="1800" kern="1200">
                    <a:solidFill>
                      <a:schemeClr val="tx1"/>
                    </a:solidFill>
                    <a:latin typeface="+mn-lt"/>
                    <a:ea typeface="+mn-ea"/>
                    <a:cs typeface="+mn-cs"/>
                  </a:defRPr>
                </a:lvl7pPr>
                <a:lvl8pPr marL="3200400" indent="-228600" algn="l" defTabSz="457200" rtl="0" eaLnBrk="1" latinLnBrk="0" hangingPunct="1">
                  <a:spcBef>
                    <a:spcPct val="20000"/>
                  </a:spcBef>
                  <a:buClr>
                    <a:schemeClr val="accent1"/>
                  </a:buClr>
                  <a:buSzPct val="60000"/>
                  <a:buFont typeface="Wingdings 2"/>
                  <a:buChar char=""/>
                  <a:defRPr kumimoji="0" sz="1800" kern="1200" baseline="0">
                    <a:solidFill>
                      <a:schemeClr val="tx1"/>
                    </a:solidFill>
                    <a:latin typeface="+mn-lt"/>
                    <a:ea typeface="+mn-ea"/>
                    <a:cs typeface="+mn-cs"/>
                  </a:defRPr>
                </a:lvl8pPr>
                <a:lvl9pPr marL="3657600" indent="-228600" algn="l" defTabSz="457200" rtl="0" eaLnBrk="1" latinLnBrk="0" hangingPunct="1">
                  <a:spcBef>
                    <a:spcPct val="20000"/>
                  </a:spcBef>
                  <a:buClr>
                    <a:schemeClr val="accent1"/>
                  </a:buClr>
                  <a:buSzPct val="60000"/>
                  <a:buFont typeface="Wingdings 2"/>
                  <a:buChar char=""/>
                  <a:defRPr kumimoji="0" sz="1800" kern="1200" baseline="0">
                    <a:solidFill>
                      <a:schemeClr val="tx1"/>
                    </a:solidFill>
                    <a:latin typeface="+mn-lt"/>
                    <a:ea typeface="+mn-ea"/>
                    <a:cs typeface="+mn-cs"/>
                  </a:defRPr>
                </a:lvl9pPr>
              </a:lstStyle>
              <a:p>
                <a14:m>
                  <m:oMath xmlns:m="http://schemas.openxmlformats.org/officeDocument/2006/math">
                    <m:r>
                      <m:rPr>
                        <m:nor/>
                      </m:rPr>
                      <a:rPr lang="en-US" sz="2000" i="1"/>
                      <m:t>c</m:t>
                    </m:r>
                    <m:r>
                      <m:rPr>
                        <m:nor/>
                      </m:rPr>
                      <a:rPr lang="en-US" sz="2000" i="1"/>
                      <m:t>(</m:t>
                    </m:r>
                    <m:r>
                      <m:rPr>
                        <m:nor/>
                      </m:rPr>
                      <a:rPr lang="en-US" sz="2000" i="1"/>
                      <m:t>k</m:t>
                    </m:r>
                    <m:r>
                      <m:rPr>
                        <m:nor/>
                      </m:rPr>
                      <a:rPr lang="en-US" sz="2000" i="1"/>
                      <m:t>) = 4.612∗ </m:t>
                    </m:r>
                    <m:r>
                      <m:rPr>
                        <m:nor/>
                      </m:rPr>
                      <a:rPr lang="en-US" sz="2000" i="1"/>
                      <m:t>e</m:t>
                    </m:r>
                    <m:r>
                      <m:rPr>
                        <m:nor/>
                      </m:rPr>
                      <a:rPr lang="en-US" sz="2000" i="1"/>
                      <m:t>(</m:t>
                    </m:r>
                    <m:r>
                      <m:rPr>
                        <m:nor/>
                      </m:rPr>
                      <a:rPr lang="en-US" sz="2000" i="1"/>
                      <m:t>k</m:t>
                    </m:r>
                    <m:r>
                      <m:rPr>
                        <m:nor/>
                      </m:rPr>
                      <a:rPr lang="en-US" sz="2000" i="1"/>
                      <m:t>−1)− 4.387∗5361</m:t>
                    </m:r>
                    <m:r>
                      <m:rPr>
                        <m:nor/>
                      </m:rPr>
                      <a:rPr lang="en-US" sz="2000" i="1"/>
                      <m:t>e</m:t>
                    </m:r>
                    <m:r>
                      <m:rPr>
                        <m:nor/>
                      </m:rPr>
                      <a:rPr lang="en-US" sz="2000" i="1"/>
                      <m:t>(</m:t>
                    </m:r>
                    <m:r>
                      <m:rPr>
                        <m:nor/>
                      </m:rPr>
                      <a:rPr lang="en-US" sz="2000" i="1"/>
                      <m:t>k</m:t>
                    </m:r>
                    <m:r>
                      <m:rPr>
                        <m:nor/>
                      </m:rPr>
                      <a:rPr lang="en-US" sz="2000" i="1"/>
                      <m:t>−2)+ 1.607∗</m:t>
                    </m:r>
                    <m:r>
                      <m:rPr>
                        <m:nor/>
                      </m:rPr>
                      <a:rPr lang="en-US" sz="2000" i="1"/>
                      <m:t>c</m:t>
                    </m:r>
                    <m:r>
                      <m:rPr>
                        <m:nor/>
                      </m:rPr>
                      <a:rPr lang="en-US" sz="2000" i="1"/>
                      <m:t>(</m:t>
                    </m:r>
                    <m:r>
                      <m:rPr>
                        <m:nor/>
                      </m:rPr>
                      <a:rPr lang="en-US" sz="2000" i="1"/>
                      <m:t>k</m:t>
                    </m:r>
                    <m:r>
                      <m:rPr>
                        <m:nor/>
                      </m:rPr>
                      <a:rPr lang="en-US" sz="2000" i="1"/>
                      <m:t>−1) − 0.6065∗</m:t>
                    </m:r>
                    <m:r>
                      <m:rPr>
                        <m:nor/>
                      </m:rPr>
                      <a:rPr lang="en-US" sz="2000" i="1"/>
                      <m:t>c</m:t>
                    </m:r>
                    <m:r>
                      <m:rPr>
                        <m:nor/>
                      </m:rPr>
                      <a:rPr lang="en-US" sz="2000" i="1"/>
                      <m:t>(</m:t>
                    </m:r>
                    <m:r>
                      <m:rPr>
                        <m:nor/>
                      </m:rPr>
                      <a:rPr lang="en-US" sz="2000" i="1"/>
                      <m:t>k</m:t>
                    </m:r>
                    <m:r>
                      <m:rPr>
                        <m:nor/>
                      </m:rPr>
                      <a:rPr lang="en-US" sz="2000" i="1"/>
                      <m:t>−2);</m:t>
                    </m:r>
                  </m:oMath>
                </a14:m>
                <a:endParaRPr lang="en-US" sz="2000" i="1" dirty="0"/>
              </a:p>
              <a:p>
                <a14:m>
                  <m:oMath xmlns:m="http://schemas.openxmlformats.org/officeDocument/2006/math">
                    <m:r>
                      <m:rPr>
                        <m:nor/>
                      </m:rPr>
                      <a:rPr lang="en-US" sz="2000" i="1"/>
                      <m:t>(</m:t>
                    </m:r>
                    <m:r>
                      <m:rPr>
                        <m:nor/>
                      </m:rPr>
                      <a:rPr lang="en-US" sz="2000" i="1"/>
                      <m:t>k</m:t>
                    </m:r>
                    <m:r>
                      <m:rPr>
                        <m:nor/>
                      </m:rPr>
                      <a:rPr lang="en-US" sz="2000" i="1"/>
                      <m:t>)=</m:t>
                    </m:r>
                    <m:r>
                      <m:rPr>
                        <m:nor/>
                      </m:rPr>
                      <a:rPr lang="en-US" sz="2000" i="1"/>
                      <m:t>r</m:t>
                    </m:r>
                    <m:r>
                      <m:rPr>
                        <m:nor/>
                      </m:rPr>
                      <a:rPr lang="en-US" sz="2000" i="1"/>
                      <m:t>(</m:t>
                    </m:r>
                    <m:r>
                      <m:rPr>
                        <m:nor/>
                      </m:rPr>
                      <a:rPr lang="en-US" sz="2000" i="1"/>
                      <m:t>k</m:t>
                    </m:r>
                    <m:r>
                      <m:rPr>
                        <m:nor/>
                      </m:rPr>
                      <a:rPr lang="en-US" sz="2000" i="1"/>
                      <m:t>)−</m:t>
                    </m:r>
                    <m:r>
                      <m:rPr>
                        <m:nor/>
                      </m:rPr>
                      <a:rPr lang="en-US" sz="2000" i="1"/>
                      <m:t>y</m:t>
                    </m:r>
                    <m:r>
                      <m:rPr>
                        <m:nor/>
                      </m:rPr>
                      <a:rPr lang="en-US" sz="2000" i="1"/>
                      <m:t>(</m:t>
                    </m:r>
                    <m:r>
                      <m:rPr>
                        <m:nor/>
                      </m:rPr>
                      <a:rPr lang="en-US" sz="2000" i="1"/>
                      <m:t>k</m:t>
                    </m:r>
                    <m:r>
                      <m:rPr>
                        <m:nor/>
                      </m:rPr>
                      <a:rPr lang="en-US" sz="2000" i="1"/>
                      <m:t>)</m:t>
                    </m:r>
                  </m:oMath>
                </a14:m>
                <a:endParaRPr lang="en-US" sz="2000" i="1" dirty="0"/>
              </a:p>
            </p:txBody>
          </p:sp>
        </mc:Choice>
        <mc:Fallback xmlns="">
          <p:sp>
            <p:nvSpPr>
              <p:cNvPr id="12" name="TextBox 5">
                <a:extLst>
                  <a:ext uri="{FF2B5EF4-FFF2-40B4-BE49-F238E27FC236}">
                    <a16:creationId xmlns="" xmlns:a14="http://schemas.microsoft.com/office/drawing/2010/main" xmlns:a16="http://schemas.microsoft.com/office/drawing/2014/main" xmlns:lc="http://schemas.openxmlformats.org/drawingml/2006/lockedCanvas" id="{B40ABA35-101D-4614-A924-0E870701EA97}"/>
                  </a:ext>
                </a:extLst>
              </p:cNvPr>
              <p:cNvSpPr txBox="1">
                <a:spLocks noRot="1" noChangeAspect="1" noMove="1" noResize="1" noEditPoints="1" noAdjustHandles="1" noChangeArrowheads="1" noChangeShapeType="1" noTextEdit="1"/>
              </p:cNvSpPr>
              <p:nvPr/>
            </p:nvSpPr>
            <p:spPr>
              <a:xfrm>
                <a:off x="228600" y="5486400"/>
                <a:ext cx="8686800" cy="852093"/>
              </a:xfrm>
              <a:prstGeom prst="rect">
                <a:avLst/>
              </a:prstGeom>
              <a:blipFill rotWithShape="1">
                <a:blip r:embed="rId5"/>
                <a:stretch>
                  <a:fillRect l="-70" b="-12143"/>
                </a:stretch>
              </a:blipFill>
            </p:spPr>
            <p:txBody>
              <a:bodyPr/>
              <a:lstStyle/>
              <a:p>
                <a:r>
                  <a:rPr lang="en-US">
                    <a:noFill/>
                  </a:rPr>
                  <a:t> </a:t>
                </a:r>
              </a:p>
            </p:txBody>
          </p:sp>
        </mc:Fallback>
      </mc:AlternateContent>
    </p:spTree>
    <p:extLst>
      <p:ext uri="{BB962C8B-B14F-4D97-AF65-F5344CB8AC3E}">
        <p14:creationId xmlns:p14="http://schemas.microsoft.com/office/powerpoint/2010/main" val="42739036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EC805DFFB7D7444B492281889E723C3" ma:contentTypeVersion="10" ma:contentTypeDescription="Create a new document." ma:contentTypeScope="" ma:versionID="6d5ad61e41bc9cb2ccedfeae668c3c85">
  <xsd:schema xmlns:xsd="http://www.w3.org/2001/XMLSchema" xmlns:xs="http://www.w3.org/2001/XMLSchema" xmlns:p="http://schemas.microsoft.com/office/2006/metadata/properties" xmlns:ns2="a35b73df-8ced-4dae-88bc-c88630d54232" targetNamespace="http://schemas.microsoft.com/office/2006/metadata/properties" ma:root="true" ma:fieldsID="3aab17f89459662373a3fc1c3d7b0d2a" ns2:_="">
    <xsd:import namespace="a35b73df-8ced-4dae-88bc-c88630d54232"/>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5b73df-8ced-4dae-88bc-c88630d54232"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ServiceLocation" ma:index="16" nillable="true" ma:displayName="Location" ma:internalName="MediaServiceLocatio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ReferenceId xmlns="a35b73df-8ced-4dae-88bc-c88630d54232" xsi:nil="true"/>
  </documentManagement>
</p:properties>
</file>

<file path=customXml/itemProps1.xml><?xml version="1.0" encoding="utf-8"?>
<ds:datastoreItem xmlns:ds="http://schemas.openxmlformats.org/officeDocument/2006/customXml" ds:itemID="{7EB9F36B-B11F-48A8-8C6C-E70823491355}"/>
</file>

<file path=customXml/itemProps2.xml><?xml version="1.0" encoding="utf-8"?>
<ds:datastoreItem xmlns:ds="http://schemas.openxmlformats.org/officeDocument/2006/customXml" ds:itemID="{5971B6A6-7C96-46B6-8F03-52A1BFB4F5BE}"/>
</file>

<file path=customXml/itemProps3.xml><?xml version="1.0" encoding="utf-8"?>
<ds:datastoreItem xmlns:ds="http://schemas.openxmlformats.org/officeDocument/2006/customXml" ds:itemID="{7D8A4951-0A21-4B3B-896A-3937D0DF893D}"/>
</file>

<file path=docProps/app.xml><?xml version="1.0" encoding="utf-8"?>
<Properties xmlns="http://schemas.openxmlformats.org/officeDocument/2006/extended-properties" xmlns:vt="http://schemas.openxmlformats.org/officeDocument/2006/docPropsVTypes">
  <Template>Trek</Template>
  <TotalTime>72</TotalTime>
  <Words>529</Words>
  <Application>Microsoft Office PowerPoint</Application>
  <PresentationFormat>On-screen Show (4:3)</PresentationFormat>
  <Paragraphs>68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Trek</vt:lpstr>
      <vt:lpstr>Design, implementation and Testing of classical control structures (P9)</vt:lpstr>
      <vt:lpstr>Cuprins:</vt:lpstr>
      <vt:lpstr>SCOPUL PROIECTULUI:</vt:lpstr>
      <vt:lpstr>Obiective</vt:lpstr>
      <vt:lpstr>Componente utilizate</vt:lpstr>
      <vt:lpstr>PowerPoint Presentation</vt:lpstr>
      <vt:lpstr>Montajul  final  al  masinii</vt:lpstr>
      <vt:lpstr>Pentru implementarea sistemului de control am folosit:</vt:lpstr>
      <vt:lpstr>functia de transfer a modelului:</vt:lpstr>
      <vt:lpstr>PowerPoint Presentation</vt:lpstr>
      <vt:lpstr>testarea regulatorului proiectat:</vt:lpstr>
      <vt:lpstr>testarea regulatorului proiectat in discret:</vt:lpstr>
      <vt:lpstr>PowerPoint Presentation</vt:lpstr>
      <vt:lpstr>Concluzie:</vt:lpstr>
      <vt:lpstr>Bibliografie: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implementation and Testing of classical control structures (P9)</dc:title>
  <dc:creator>inesc erik1</dc:creator>
  <cp:lastModifiedBy>inesc erik1</cp:lastModifiedBy>
  <cp:revision>9</cp:revision>
  <dcterms:created xsi:type="dcterms:W3CDTF">2022-05-22T12:16:38Z</dcterms:created>
  <dcterms:modified xsi:type="dcterms:W3CDTF">2022-05-22T13:41:52Z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0x0101002EC805DFFB7D7444B492281889E723C3</vt:lpwstr>
  </property>
</Properties>
</file>