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 title="left scallop inline">
            <a:extLst>
              <a:ext uri="{FF2B5EF4-FFF2-40B4-BE49-F238E27FC236}">
                <a16:creationId xmlns:a16="http://schemas.microsoft.com/office/drawing/2014/main" id="{4C973920-672E-443D-8D2E-2D1E3853A0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left edge border">
            <a:extLst>
              <a:ext uri="{FF2B5EF4-FFF2-40B4-BE49-F238E27FC236}">
                <a16:creationId xmlns:a16="http://schemas.microsoft.com/office/drawing/2014/main" id="{4363DD75-42D3-453C-A84D-D18B4215C9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CA41B4-A6E8-4B70-981E-7F1A6009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157088"/>
            <a:ext cx="3995592" cy="25483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E76516-DD11-42AA-B9E6-50BC15DF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br>
              <a:rPr lang="pt-PT" dirty="0">
                <a:solidFill>
                  <a:srgbClr val="2A1A00"/>
                </a:solidFill>
              </a:rPr>
            </a:br>
            <a:endParaRPr lang="pt-PT" dirty="0">
              <a:solidFill>
                <a:srgbClr val="2A1A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8B065-7D8F-477E-9AD5-444BBE7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pt-PT" dirty="0">
                <a:solidFill>
                  <a:srgbClr val="F3F3F2"/>
                </a:solidFill>
                <a:latin typeface="Arial Narrow" panose="020B0606020202030204" pitchFamily="34" charset="0"/>
              </a:rPr>
              <a:t>Gestão de Canais de distribuição</a:t>
            </a:r>
          </a:p>
          <a:p>
            <a:pPr algn="l"/>
            <a:endParaRPr lang="pt-PT" dirty="0">
              <a:solidFill>
                <a:srgbClr val="F3F3F2"/>
              </a:solidFill>
              <a:latin typeface="Arial Narrow" panose="020B0606020202030204" pitchFamily="34" charset="0"/>
            </a:endParaRPr>
          </a:p>
          <a:p>
            <a:pPr algn="l"/>
            <a:r>
              <a:rPr lang="pt-PT" dirty="0" err="1">
                <a:solidFill>
                  <a:srgbClr val="F3F3F2"/>
                </a:solidFill>
                <a:latin typeface="Arial Narrow" panose="020B0606020202030204" pitchFamily="34" charset="0"/>
              </a:rPr>
              <a:t>Ipam</a:t>
            </a:r>
            <a:r>
              <a:rPr lang="pt-PT" dirty="0">
                <a:solidFill>
                  <a:srgbClr val="F3F3F2"/>
                </a:solidFill>
                <a:latin typeface="Arial Narrow" panose="020B0606020202030204" pitchFamily="34" charset="0"/>
              </a:rPr>
              <a:t> porto, outubro 2017</a:t>
            </a:r>
          </a:p>
        </p:txBody>
      </p:sp>
    </p:spTree>
    <p:extLst>
      <p:ext uri="{BB962C8B-B14F-4D97-AF65-F5344CB8AC3E}">
        <p14:creationId xmlns:p14="http://schemas.microsoft.com/office/powerpoint/2010/main" val="28686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624BD9-62FB-467A-ACDC-4836ADC5FE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13" title="left scallop inline">
            <a:extLst>
              <a:ext uri="{FF2B5EF4-FFF2-40B4-BE49-F238E27FC236}">
                <a16:creationId xmlns:a16="http://schemas.microsoft.com/office/drawing/2014/main" id="{4C973920-672E-443D-8D2E-2D1E3853A0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left edge border">
            <a:extLst>
              <a:ext uri="{FF2B5EF4-FFF2-40B4-BE49-F238E27FC236}">
                <a16:creationId xmlns:a16="http://schemas.microsoft.com/office/drawing/2014/main" id="{4363DD75-42D3-453C-A84D-D18B4215C9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092585-0CB3-43E7-8D73-409D0E5A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2147688"/>
            <a:ext cx="3995592" cy="256716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EB29E43-347C-48BC-BE56-0A857E684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pt-PT">
                <a:solidFill>
                  <a:srgbClr val="2A1A00"/>
                </a:solidFill>
              </a:rPr>
              <a:t>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7F05DEF-152F-4D9F-931F-CBCD67516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PT" sz="1100">
                <a:solidFill>
                  <a:srgbClr val="F3F3F2"/>
                </a:solidFill>
              </a:rPr>
              <a:t>ANA FILIPA TEIXEIRA CARDOSO (6216)</a:t>
            </a:r>
            <a:br>
              <a:rPr lang="pt-PT" sz="1100">
                <a:solidFill>
                  <a:srgbClr val="F3F3F2"/>
                </a:solidFill>
              </a:rPr>
            </a:br>
            <a:r>
              <a:rPr lang="pt-PT" sz="1100">
                <a:solidFill>
                  <a:srgbClr val="F3F3F2"/>
                </a:solidFill>
              </a:rPr>
              <a:t>Catarina i. correia milheiro de sousa (6447)</a:t>
            </a:r>
            <a:br>
              <a:rPr lang="pt-PT" sz="1100">
                <a:solidFill>
                  <a:srgbClr val="F3F3F2"/>
                </a:solidFill>
              </a:rPr>
            </a:br>
            <a:r>
              <a:rPr lang="pt-PT" sz="1100">
                <a:solidFill>
                  <a:srgbClr val="F3F3F2"/>
                </a:solidFill>
              </a:rPr>
              <a:t>Inês isabel Gonçalves cunha (6766) </a:t>
            </a:r>
          </a:p>
        </p:txBody>
      </p:sp>
    </p:spTree>
    <p:extLst>
      <p:ext uri="{BB962C8B-B14F-4D97-AF65-F5344CB8AC3E}">
        <p14:creationId xmlns:p14="http://schemas.microsoft.com/office/powerpoint/2010/main" val="3018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3167-E1EC-4C35-99A8-85496E06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D41837-B881-48A5-BD8D-62A13A8F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1- ANÁLISE DO MEIO ENVOLVENTE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Político-legal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Económica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Tecnológica</a:t>
            </a: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</a:rPr>
              <a:t>Sóciocultural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Ambiental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184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garrafa, alimentação&#10;&#10;Descrição gerada com confiança alta">
            <a:extLst>
              <a:ext uri="{FF2B5EF4-FFF2-40B4-BE49-F238E27FC236}">
                <a16:creationId xmlns:a16="http://schemas.microsoft.com/office/drawing/2014/main" id="{55D9A806-4F74-4985-9064-C2BABDC35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5" r="7499" b="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9" name="Freeform 6" title="Left scallop edge">
            <a:extLst>
              <a:ext uri="{FF2B5EF4-FFF2-40B4-BE49-F238E27FC236}">
                <a16:creationId xmlns:a16="http://schemas.microsoft.com/office/drawing/2014/main" id="{5402222E-F041-43A0-81BC-1B3F2EF765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 title="right edge border">
            <a:extLst>
              <a:ext uri="{FF2B5EF4-FFF2-40B4-BE49-F238E27FC236}">
                <a16:creationId xmlns:a16="http://schemas.microsoft.com/office/drawing/2014/main" id="{B80D28A2-8EA4-4EF0-9056-3BDAA7290F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59020-0554-4375-A3BB-1BB37C0A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D54E79-0E57-44CF-B65C-391F1CCA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/>
              <a:t>11. IDENTIFICAÇÃO DOS PRINCIPAIS CONCORRENTES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/>
              <a:t>Foram determinados os seguintes critérios:</a:t>
            </a:r>
          </a:p>
          <a:p>
            <a:pPr marL="0" indent="0">
              <a:buNone/>
            </a:pPr>
            <a:r>
              <a:rPr lang="pt-PT"/>
              <a:t>1- Origem/ Região</a:t>
            </a:r>
          </a:p>
          <a:p>
            <a:pPr marL="0" indent="0">
              <a:buNone/>
            </a:pPr>
            <a:r>
              <a:rPr lang="pt-PT"/>
              <a:t>2- Preço</a:t>
            </a:r>
          </a:p>
          <a:p>
            <a:pPr marL="0" indent="0">
              <a:buNone/>
            </a:pPr>
            <a:r>
              <a:rPr lang="pt-PT"/>
              <a:t>3- Canal de distribuição</a:t>
            </a:r>
          </a:p>
          <a:p>
            <a:pPr marL="0" indent="0">
              <a:buNone/>
            </a:pPr>
            <a:r>
              <a:rPr lang="pt-PT"/>
              <a:t>4- Algumas especificações</a:t>
            </a:r>
          </a:p>
          <a:p>
            <a:pPr marL="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18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79106-DFEF-405C-A341-68D37D48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4AEED4-45A9-49E6-AB78-62AB79BD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569843"/>
            <a:ext cx="10178322" cy="5742467"/>
          </a:xfrm>
        </p:spPr>
        <p:txBody>
          <a:bodyPr/>
          <a:lstStyle/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Castiço Rosé Frisante, 75cl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Obelisco Rose Frisante, 75cl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E8A275B8-B9F5-43EB-892A-D6F37E3EFB48}"/>
              </a:ext>
            </a:extLst>
          </p:cNvPr>
          <p:cNvSpPr/>
          <p:nvPr/>
        </p:nvSpPr>
        <p:spPr>
          <a:xfrm>
            <a:off x="6161935" y="1609473"/>
            <a:ext cx="357808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1254373A-667D-45A8-AD4F-3B2E28164EC4}"/>
              </a:ext>
            </a:extLst>
          </p:cNvPr>
          <p:cNvSpPr/>
          <p:nvPr/>
        </p:nvSpPr>
        <p:spPr>
          <a:xfrm rot="16200000">
            <a:off x="8140898" y="1042311"/>
            <a:ext cx="357808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5C65ACA4-5AE0-4A3A-A007-E47BD0BEA163}"/>
              </a:ext>
            </a:extLst>
          </p:cNvPr>
          <p:cNvSpPr/>
          <p:nvPr/>
        </p:nvSpPr>
        <p:spPr>
          <a:xfrm rot="5400000">
            <a:off x="4230964" y="1042312"/>
            <a:ext cx="357808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1CCD147-80E4-43CB-851A-13B2D53EAFE6}"/>
              </a:ext>
            </a:extLst>
          </p:cNvPr>
          <p:cNvSpPr/>
          <p:nvPr/>
        </p:nvSpPr>
        <p:spPr>
          <a:xfrm>
            <a:off x="6161935" y="4684003"/>
            <a:ext cx="357808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4E4B9F15-0DDB-4F0F-BD0A-2A26EFEBC109}"/>
              </a:ext>
            </a:extLst>
          </p:cNvPr>
          <p:cNvSpPr/>
          <p:nvPr/>
        </p:nvSpPr>
        <p:spPr>
          <a:xfrm rot="16200000">
            <a:off x="8140898" y="3952659"/>
            <a:ext cx="357808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98E56316-2E9D-499C-8819-9421D863EAEC}"/>
              </a:ext>
            </a:extLst>
          </p:cNvPr>
          <p:cNvSpPr/>
          <p:nvPr/>
        </p:nvSpPr>
        <p:spPr>
          <a:xfrm rot="5400000">
            <a:off x="4230963" y="3949331"/>
            <a:ext cx="357808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C4F505-1261-41EA-B35A-747FA0C5DF9B}"/>
              </a:ext>
            </a:extLst>
          </p:cNvPr>
          <p:cNvSpPr txBox="1"/>
          <p:nvPr/>
        </p:nvSpPr>
        <p:spPr>
          <a:xfrm>
            <a:off x="2654710" y="1116927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Bairrada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685670-9BF1-4E68-A985-CDACC18CA6FA}"/>
              </a:ext>
            </a:extLst>
          </p:cNvPr>
          <p:cNvSpPr txBox="1"/>
          <p:nvPr/>
        </p:nvSpPr>
        <p:spPr>
          <a:xfrm>
            <a:off x="2944849" y="4023947"/>
            <a:ext cx="57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Tejo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A6B5A8-A2DF-4EBC-8791-5C4C9E51666A}"/>
              </a:ext>
            </a:extLst>
          </p:cNvPr>
          <p:cNvSpPr txBox="1"/>
          <p:nvPr/>
        </p:nvSpPr>
        <p:spPr>
          <a:xfrm>
            <a:off x="5979201" y="23193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2,29€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20019C-E344-407D-BB51-674861AC31D8}"/>
              </a:ext>
            </a:extLst>
          </p:cNvPr>
          <p:cNvSpPr txBox="1"/>
          <p:nvPr/>
        </p:nvSpPr>
        <p:spPr>
          <a:xfrm>
            <a:off x="6074401" y="5401548"/>
            <a:ext cx="8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2,29€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F654F8-B0BA-4F47-AA4B-A709C8E580DA}"/>
              </a:ext>
            </a:extLst>
          </p:cNvPr>
          <p:cNvSpPr txBox="1"/>
          <p:nvPr/>
        </p:nvSpPr>
        <p:spPr>
          <a:xfrm>
            <a:off x="9118288" y="111692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Continente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E0C2D6-819F-4716-8F30-6343FF8183A9}"/>
              </a:ext>
            </a:extLst>
          </p:cNvPr>
          <p:cNvSpPr txBox="1"/>
          <p:nvPr/>
        </p:nvSpPr>
        <p:spPr>
          <a:xfrm>
            <a:off x="9118287" y="4035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Continente</a:t>
            </a:r>
          </a:p>
        </p:txBody>
      </p:sp>
    </p:spTree>
    <p:extLst>
      <p:ext uri="{BB962C8B-B14F-4D97-AF65-F5344CB8AC3E}">
        <p14:creationId xmlns:p14="http://schemas.microsoft.com/office/powerpoint/2010/main" val="38102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FD4D5-AFA4-4F24-92F3-0A5A5FB7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327E69-2AFC-4642-8D5A-CB0525E2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I. UM POUCO SOBRE AS CAVES DE MURÇA</a:t>
            </a:r>
          </a:p>
          <a:p>
            <a:pPr marL="0" indent="0">
              <a:buNone/>
            </a:pPr>
            <a:r>
              <a:rPr lang="pt-PT" dirty="0"/>
              <a:t>1.1 Missão, Visão e Valores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28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E4FD4-025F-42C7-8F23-D4054EA4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F011C4-1A23-4473-A1D1-AF33E6BC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11. MARKETING-MIX</a:t>
            </a:r>
          </a:p>
          <a:p>
            <a:pPr marL="0" indent="0">
              <a:buNone/>
            </a:pPr>
            <a:r>
              <a:rPr lang="pt-PT" dirty="0"/>
              <a:t>2.1 Produto </a:t>
            </a:r>
          </a:p>
          <a:p>
            <a:pPr marL="0" indent="0">
              <a:buNone/>
            </a:pPr>
            <a:r>
              <a:rPr lang="pt-PT" dirty="0"/>
              <a:t>2.2 Preço</a:t>
            </a:r>
          </a:p>
          <a:p>
            <a:pPr marL="0" indent="0">
              <a:buNone/>
            </a:pPr>
            <a:r>
              <a:rPr lang="pt-PT" dirty="0"/>
              <a:t>2.3 Comunicação</a:t>
            </a:r>
          </a:p>
          <a:p>
            <a:pPr marL="0" indent="0">
              <a:buNone/>
            </a:pPr>
            <a:r>
              <a:rPr lang="pt-PT" dirty="0"/>
              <a:t>2.4 Distribuição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9147B0-5820-4D0E-83A9-C5937B73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67" y="864119"/>
            <a:ext cx="4227657" cy="51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5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704A-BFCF-4B9F-93D3-421640AB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SWOT DINÂMICA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619E4F-6744-4D9E-8B78-1403AD6E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904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E41060-2FDC-46CC-8BC6-F1910627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965960"/>
            <a:ext cx="6988687" cy="356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CA0297-6AB3-42D5-83FB-C3F2705A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pt-PT" sz="4400"/>
              <a:t>CADEIA DE VALOR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8EAFD5-4061-4692-AD9F-941B0EF8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90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6D376-26C8-498F-BDB1-6B58CA23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15F83F-A3C2-4C93-A706-E41251A7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Logística de Entrada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Operações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Logística de Saída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- Marketing &amp; Vendas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F24552-7AA4-4E78-BB9A-DAB200310D8B}"/>
              </a:ext>
            </a:extLst>
          </p:cNvPr>
          <p:cNvSpPr txBox="1"/>
          <p:nvPr/>
        </p:nvSpPr>
        <p:spPr>
          <a:xfrm>
            <a:off x="1251678" y="1710927"/>
            <a:ext cx="333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ATIVIDADES PRIMÁRIAS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C173C6-4725-4FFD-A933-3A3C0703FE3B}"/>
              </a:ext>
            </a:extLst>
          </p:cNvPr>
          <p:cNvSpPr txBox="1"/>
          <p:nvPr/>
        </p:nvSpPr>
        <p:spPr>
          <a:xfrm>
            <a:off x="6811617" y="1716887"/>
            <a:ext cx="3419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ATIVIDADES SECUNDÁRIAS</a:t>
            </a:r>
          </a:p>
          <a:p>
            <a:endParaRPr lang="pt-PT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- Infraestruturas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- Gestão de RH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- Desenvolvimento Tecnológico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- Aquisição</a:t>
            </a:r>
          </a:p>
        </p:txBody>
      </p:sp>
    </p:spTree>
    <p:extLst>
      <p:ext uri="{BB962C8B-B14F-4D97-AF65-F5344CB8AC3E}">
        <p14:creationId xmlns:p14="http://schemas.microsoft.com/office/powerpoint/2010/main" val="12808254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1306</TotalTime>
  <Words>145</Words>
  <Application>Microsoft Office PowerPoint</Application>
  <PresentationFormat>Ecrã Panorâmico</PresentationFormat>
  <Paragraphs>61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Gill Sans MT</vt:lpstr>
      <vt:lpstr>Impact</vt:lpstr>
      <vt:lpstr>Badge</vt:lpstr>
      <vt:lpstr> </vt:lpstr>
      <vt:lpstr>Análise externa</vt:lpstr>
      <vt:lpstr> </vt:lpstr>
      <vt:lpstr> </vt:lpstr>
      <vt:lpstr>ANÁLISE INTERNA</vt:lpstr>
      <vt:lpstr> </vt:lpstr>
      <vt:lpstr>SWOT DINÂMICA</vt:lpstr>
      <vt:lpstr>CADEIA DE VALOR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Daniel Milheiro</dc:creator>
  <cp:lastModifiedBy>Daniel Milheiro</cp:lastModifiedBy>
  <cp:revision>12</cp:revision>
  <dcterms:created xsi:type="dcterms:W3CDTF">2017-10-21T23:32:33Z</dcterms:created>
  <dcterms:modified xsi:type="dcterms:W3CDTF">2017-10-22T21:19:15Z</dcterms:modified>
</cp:coreProperties>
</file>