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1.xml" ContentType="application/vnd.openxmlformats-officedocument.presentationml.comment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</p:sldMasterIdLst>
  <p:notesMasterIdLst>
    <p:notesMasterId r:id="rId24"/>
  </p:notesMasterIdLst>
  <p:sldIdLst>
    <p:sldId id="257" r:id="rId5"/>
    <p:sldId id="270" r:id="rId6"/>
    <p:sldId id="275" r:id="rId7"/>
    <p:sldId id="308" r:id="rId8"/>
    <p:sldId id="272" r:id="rId9"/>
    <p:sldId id="318" r:id="rId10"/>
    <p:sldId id="312" r:id="rId11"/>
    <p:sldId id="310" r:id="rId12"/>
    <p:sldId id="313" r:id="rId13"/>
    <p:sldId id="315" r:id="rId14"/>
    <p:sldId id="316" r:id="rId15"/>
    <p:sldId id="317" r:id="rId16"/>
    <p:sldId id="311" r:id="rId17"/>
    <p:sldId id="319" r:id="rId18"/>
    <p:sldId id="314" r:id="rId19"/>
    <p:sldId id="320" r:id="rId20"/>
    <p:sldId id="321" r:id="rId21"/>
    <p:sldId id="322" r:id="rId22"/>
    <p:sldId id="306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Lopes" initials="DL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A22E"/>
    <a:srgbClr val="D3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Dados%20canais%20de%20distribui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Dados%20canais%20de%20distribui&#231;&#227;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Canais%20distribui&#231;&#227;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%20Lopes\Documents\IPAM\2&#186;%20semestre\Trabalho%20interdisciplinar\Estudos%20de%20mercado\D%20&amp;%20DI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Número de Lojas D &amp; DIY em Portugal de 2003 a 2014  </a:t>
            </a:r>
          </a:p>
        </c:rich>
      </c:tx>
      <c:layout>
        <c:manualLayout>
          <c:xMode val="edge"/>
          <c:yMode val="edge"/>
          <c:x val="0.15192240738426185"/>
          <c:y val="3.190851999734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'nº lojas em PT'!$A$1:$A$12</c:f>
              <c:numCache>
                <c:formatCode>General</c:formatCod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numCache>
            </c:numRef>
          </c:cat>
          <c:val>
            <c:numRef>
              <c:f>'nº lojas em PT'!$B$1:$B$12</c:f>
              <c:numCache>
                <c:formatCode>General</c:formatCode>
                <c:ptCount val="12"/>
                <c:pt idx="0">
                  <c:v>61</c:v>
                </c:pt>
                <c:pt idx="1">
                  <c:v>66</c:v>
                </c:pt>
                <c:pt idx="2">
                  <c:v>83</c:v>
                </c:pt>
                <c:pt idx="3">
                  <c:v>91</c:v>
                </c:pt>
                <c:pt idx="4">
                  <c:v>102</c:v>
                </c:pt>
                <c:pt idx="5">
                  <c:v>119</c:v>
                </c:pt>
                <c:pt idx="6">
                  <c:v>129</c:v>
                </c:pt>
                <c:pt idx="7">
                  <c:v>130</c:v>
                </c:pt>
                <c:pt idx="8">
                  <c:v>129</c:v>
                </c:pt>
                <c:pt idx="9">
                  <c:v>128</c:v>
                </c:pt>
                <c:pt idx="10">
                  <c:v>119</c:v>
                </c:pt>
                <c:pt idx="11">
                  <c:v>113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05-42F0-9842-9028D109E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3774016"/>
        <c:axId val="1893768032"/>
        <c:axId val="0"/>
      </c:bar3DChart>
      <c:catAx>
        <c:axId val="189377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8032"/>
        <c:crosses val="autoZero"/>
        <c:auto val="1"/>
        <c:lblAlgn val="ctr"/>
        <c:lblOffset val="100"/>
        <c:noMultiLvlLbl val="0"/>
      </c:catAx>
      <c:valAx>
        <c:axId val="18937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Número de Lojas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7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Área de retalho em Portugal de 2003 a 2014 </a:t>
            </a:r>
          </a:p>
          <a:p>
            <a:pPr>
              <a:defRPr/>
            </a:pPr>
            <a:r>
              <a:rPr lang="pt-PT"/>
              <a:t>(em m²)</a:t>
            </a:r>
          </a:p>
        </c:rich>
      </c:tx>
      <c:layout>
        <c:manualLayout>
          <c:xMode val="edge"/>
          <c:yMode val="edge"/>
          <c:x val="0.16431889804926797"/>
          <c:y val="3.1908519997345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'Área de retalho'!$A$1:$A$12</c:f>
              <c:numCache>
                <c:formatCode>General</c:formatCod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numCache>
            </c:numRef>
          </c:cat>
          <c:val>
            <c:numRef>
              <c:f>'Área de retalho'!$B$1:$B$12</c:f>
              <c:numCache>
                <c:formatCode>General</c:formatCode>
                <c:ptCount val="12"/>
                <c:pt idx="0">
                  <c:v>155069</c:v>
                </c:pt>
                <c:pt idx="1">
                  <c:v>160512</c:v>
                </c:pt>
                <c:pt idx="2">
                  <c:v>206300</c:v>
                </c:pt>
                <c:pt idx="3">
                  <c:v>224200</c:v>
                </c:pt>
                <c:pt idx="4">
                  <c:v>255500</c:v>
                </c:pt>
                <c:pt idx="5">
                  <c:v>303937</c:v>
                </c:pt>
                <c:pt idx="6">
                  <c:v>323588</c:v>
                </c:pt>
                <c:pt idx="7">
                  <c:v>322878</c:v>
                </c:pt>
                <c:pt idx="8">
                  <c:v>333262</c:v>
                </c:pt>
                <c:pt idx="9">
                  <c:v>346076</c:v>
                </c:pt>
                <c:pt idx="10">
                  <c:v>327282</c:v>
                </c:pt>
                <c:pt idx="11">
                  <c:v>314901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09-4967-BD36-D53DB2A6C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3769120"/>
        <c:axId val="1893767488"/>
        <c:axId val="0"/>
      </c:bar3DChart>
      <c:catAx>
        <c:axId val="189376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7488"/>
        <c:crosses val="autoZero"/>
        <c:auto val="1"/>
        <c:lblAlgn val="ctr"/>
        <c:lblOffset val="100"/>
        <c:noMultiLvlLbl val="0"/>
      </c:catAx>
      <c:valAx>
        <c:axId val="18937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Área de retalho em m²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Valor</a:t>
            </a:r>
            <a:r>
              <a:rPr lang="pt-PT" baseline="0" dirty="0"/>
              <a:t> do mercado de mobiliário em Portugal</a:t>
            </a:r>
            <a:endParaRPr lang="pt-PT" dirty="0"/>
          </a:p>
        </c:rich>
      </c:tx>
      <c:layout>
        <c:manualLayout>
          <c:xMode val="edge"/>
          <c:yMode val="edge"/>
          <c:x val="0.1515415573053368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'volumes M'!$A$2:$A$7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'volumes M'!$B$2:$B$7</c:f>
              <c:numCache>
                <c:formatCode>General</c:formatCode>
                <c:ptCount val="6"/>
                <c:pt idx="0">
                  <c:v>780</c:v>
                </c:pt>
                <c:pt idx="1">
                  <c:v>800</c:v>
                </c:pt>
                <c:pt idx="2">
                  <c:v>790</c:v>
                </c:pt>
                <c:pt idx="3">
                  <c:v>730</c:v>
                </c:pt>
                <c:pt idx="4">
                  <c:v>780</c:v>
                </c:pt>
                <c:pt idx="5">
                  <c:v>720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08-477E-A05B-EC5A4DEC1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3766400"/>
        <c:axId val="1893768576"/>
        <c:axId val="0"/>
      </c:bar3DChart>
      <c:catAx>
        <c:axId val="18937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8576"/>
        <c:crosses val="autoZero"/>
        <c:auto val="1"/>
        <c:lblAlgn val="ctr"/>
        <c:lblOffset val="100"/>
        <c:noMultiLvlLbl val="0"/>
      </c:catAx>
      <c:valAx>
        <c:axId val="18937685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Valores em milhões </a:t>
                </a:r>
                <a:r>
                  <a:rPr lang="pt-PT" sz="1050" b="0" i="0" baseline="0">
                    <a:effectLst/>
                  </a:rPr>
                  <a:t>€</a:t>
                </a:r>
                <a:endParaRPr lang="pt-PT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r>
                  <a:rPr lang="pt-PT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Valor do mercado de Bricolage em Portugal</a:t>
            </a:r>
            <a:endParaRPr lang="pt-PT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'volumes B'!$A$1:$A$6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'volumes B'!$B$1:$B$6</c:f>
              <c:numCache>
                <c:formatCode>0</c:formatCode>
                <c:ptCount val="6"/>
                <c:pt idx="0">
                  <c:v>2000</c:v>
                </c:pt>
                <c:pt idx="1">
                  <c:v>2000</c:v>
                </c:pt>
                <c:pt idx="2">
                  <c:v>1670</c:v>
                </c:pt>
                <c:pt idx="3">
                  <c:v>1660</c:v>
                </c:pt>
                <c:pt idx="4">
                  <c:v>2500</c:v>
                </c:pt>
                <c:pt idx="5">
                  <c:v>2400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AC-4A87-8E52-2B363F6C9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3769664"/>
        <c:axId val="1893770752"/>
        <c:axId val="0"/>
      </c:bar3DChart>
      <c:catAx>
        <c:axId val="189376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70752"/>
        <c:crosses val="autoZero"/>
        <c:auto val="1"/>
        <c:lblAlgn val="ctr"/>
        <c:lblOffset val="100"/>
        <c:noMultiLvlLbl val="0"/>
      </c:catAx>
      <c:valAx>
        <c:axId val="189377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Valor em mil milhões</a:t>
                </a:r>
                <a:r>
                  <a:rPr lang="pt-PT" baseline="0"/>
                  <a:t> €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6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Variação do valor do mercado de Bricolage</a:t>
            </a:r>
            <a:endParaRPr lang="pt-PT" sz="1100" dirty="0">
              <a:effectLst/>
            </a:endParaRPr>
          </a:p>
        </c:rich>
      </c:tx>
      <c:layout>
        <c:manualLayout>
          <c:xMode val="edge"/>
          <c:yMode val="edge"/>
          <c:x val="0.174510522119692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Folha1!$A$26</c:f>
              <c:strCache>
                <c:ptCount val="1"/>
                <c:pt idx="0">
                  <c:v>Variação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Folha1!$A$5:$A$10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Folha1!$E$5:$E$10</c:f>
              <c:numCache>
                <c:formatCode>0.00%</c:formatCode>
                <c:ptCount val="6"/>
                <c:pt idx="0">
                  <c:v>0.29032258064516125</c:v>
                </c:pt>
                <c:pt idx="1">
                  <c:v>-5.0000000000000044E-2</c:v>
                </c:pt>
                <c:pt idx="2">
                  <c:v>-0.12105263157894737</c:v>
                </c:pt>
                <c:pt idx="3">
                  <c:v>-5.988023952095814E-3</c:v>
                </c:pt>
                <c:pt idx="4">
                  <c:v>0.50602409638554224</c:v>
                </c:pt>
                <c:pt idx="5">
                  <c:v>-4.0000000000000036E-2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AF8-46AC-83EC-A17AEF6B7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3775104"/>
        <c:axId val="1893776192"/>
      </c:lineChart>
      <c:catAx>
        <c:axId val="189377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76192"/>
        <c:crosses val="autoZero"/>
        <c:auto val="1"/>
        <c:lblAlgn val="ctr"/>
        <c:lblOffset val="100"/>
        <c:noMultiLvlLbl val="0"/>
      </c:catAx>
      <c:valAx>
        <c:axId val="189377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3775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Variação do valor do mercado de Mobiliário</a:t>
            </a:r>
            <a:endParaRPr lang="pt-PT" sz="1100" dirty="0">
              <a:effectLst/>
            </a:endParaRPr>
          </a:p>
        </c:rich>
      </c:tx>
      <c:layout>
        <c:manualLayout>
          <c:xMode val="edge"/>
          <c:yMode val="edge"/>
          <c:x val="0.16970210892927015"/>
          <c:y val="4.0989918047828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 &amp; DIY.xlsx]Folha1'!$A$26</c:f>
              <c:strCache>
                <c:ptCount val="1"/>
                <c:pt idx="0">
                  <c:v>Variação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'[D &amp; DIY.xlsx]Folha1'!$A$16:$A$21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'[D &amp; DIY.xlsx]Folha1'!$E$16:$E$21</c:f>
              <c:numCache>
                <c:formatCode>0.00%</c:formatCode>
                <c:ptCount val="6"/>
                <c:pt idx="0">
                  <c:v>1.2987012987012998E-2</c:v>
                </c:pt>
                <c:pt idx="1">
                  <c:v>2.5641025641025664E-2</c:v>
                </c:pt>
                <c:pt idx="2">
                  <c:v>-1.2500000000000011E-2</c:v>
                </c:pt>
                <c:pt idx="3">
                  <c:v>-7.5949367088607653E-2</c:v>
                </c:pt>
                <c:pt idx="4">
                  <c:v>6.8493150684931572E-2</c:v>
                </c:pt>
                <c:pt idx="5">
                  <c:v>-7.6923076923076983E-2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D68-410D-BD68-BB1CE09F1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683872"/>
        <c:axId val="1896672448"/>
      </c:lineChart>
      <c:catAx>
        <c:axId val="18966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2448"/>
        <c:crosses val="autoZero"/>
        <c:auto val="1"/>
        <c:lblAlgn val="ctr"/>
        <c:lblOffset val="100"/>
        <c:noMultiLvlLbl val="0"/>
      </c:catAx>
      <c:valAx>
        <c:axId val="189667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83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Canais de distribuição D &amp; DIY</a:t>
            </a:r>
            <a:endParaRPr lang="pt-PT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Folha1!$A$12</c:f>
              <c:strCache>
                <c:ptCount val="1"/>
                <c:pt idx="0">
                  <c:v>Hipermercado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(Folha1!$F$15:$G$15,Folha1!$I$15:$J$15)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(Folha1!$F$12:$G$12,Folha1!$I$12:$J$12)</c:f>
              <c:numCache>
                <c:formatCode>General</c:formatCode>
                <c:ptCount val="4"/>
                <c:pt idx="0">
                  <c:v>25</c:v>
                </c:pt>
                <c:pt idx="1">
                  <c:v>26</c:v>
                </c:pt>
                <c:pt idx="2">
                  <c:v>32</c:v>
                </c:pt>
                <c:pt idx="3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E0-45DF-A47B-CD53119BCB0A}"/>
            </c:ext>
          </c:extLst>
        </c:ser>
        <c:ser>
          <c:idx val="1"/>
          <c:order val="1"/>
          <c:tx>
            <c:strRef>
              <c:f>Folha1!$A$6</c:f>
              <c:strCache>
                <c:ptCount val="1"/>
                <c:pt idx="0">
                  <c:v>GSE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(Folha1!$F$15:$G$15,Folha1!$I$15:$J$15)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(Folha1!$F$13:$G$13,Folha1!$I$13:$J$13)</c:f>
              <c:numCache>
                <c:formatCode>General</c:formatCode>
                <c:ptCount val="4"/>
                <c:pt idx="0">
                  <c:v>62</c:v>
                </c:pt>
                <c:pt idx="1">
                  <c:v>59</c:v>
                </c:pt>
                <c:pt idx="2">
                  <c:v>37</c:v>
                </c:pt>
                <c:pt idx="3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E0-45DF-A47B-CD53119BCB0A}"/>
            </c:ext>
          </c:extLst>
        </c:ser>
        <c:ser>
          <c:idx val="2"/>
          <c:order val="2"/>
          <c:tx>
            <c:strRef>
              <c:f>Folha1!$A$1</c:f>
              <c:strCache>
                <c:ptCount val="1"/>
                <c:pt idx="0">
                  <c:v>Comercio tradicional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(Folha1!$F$15:$G$15,Folha1!$I$15:$J$15)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(Folha1!$F$14:$G$14,Folha1!$I$14:$J$14)</c:f>
              <c:numCache>
                <c:formatCode>General</c:formatCode>
                <c:ptCount val="4"/>
                <c:pt idx="0">
                  <c:v>13</c:v>
                </c:pt>
                <c:pt idx="1">
                  <c:v>13</c:v>
                </c:pt>
                <c:pt idx="2">
                  <c:v>31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E0-45DF-A47B-CD53119B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6674080"/>
        <c:axId val="1896672992"/>
      </c:barChart>
      <c:catAx>
        <c:axId val="189667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2992"/>
        <c:crosses val="autoZero"/>
        <c:auto val="1"/>
        <c:lblAlgn val="ctr"/>
        <c:lblOffset val="100"/>
        <c:noMultiLvlLbl val="0"/>
      </c:catAx>
      <c:valAx>
        <c:axId val="18966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Principais retalhistas de DIY em Portugal </a:t>
            </a:r>
            <a:endParaRPr lang="pt-PT" sz="1400" b="0" dirty="0">
              <a:effectLst/>
            </a:endParaRPr>
          </a:p>
          <a:p>
            <a:pPr>
              <a:defRPr/>
            </a:pPr>
            <a:r>
              <a:rPr lang="pt-PT" sz="1400" b="0" i="0" baseline="0" dirty="0">
                <a:effectLst/>
              </a:rPr>
              <a:t>(2013)</a:t>
            </a:r>
            <a:endParaRPr lang="pt-PT" sz="14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DIY!$B$3:$B$9</c:f>
              <c:strCache>
                <c:ptCount val="7"/>
                <c:pt idx="0">
                  <c:v>Leroy Merlin</c:v>
                </c:pt>
                <c:pt idx="1">
                  <c:v>Aki</c:v>
                </c:pt>
                <c:pt idx="2">
                  <c:v>Maxmat</c:v>
                </c:pt>
                <c:pt idx="3">
                  <c:v>Bricomarché</c:v>
                </c:pt>
                <c:pt idx="4">
                  <c:v>Izibuild</c:v>
                </c:pt>
                <c:pt idx="5">
                  <c:v>Espaço Casa</c:v>
                </c:pt>
                <c:pt idx="6">
                  <c:v>Brico Dépôt</c:v>
                </c:pt>
              </c:strCache>
            </c:strRef>
          </c:cat>
          <c:val>
            <c:numRef>
              <c:f>DIY!$C$3:$C$9</c:f>
              <c:numCache>
                <c:formatCode>General</c:formatCode>
                <c:ptCount val="7"/>
                <c:pt idx="0">
                  <c:v>265</c:v>
                </c:pt>
                <c:pt idx="1">
                  <c:v>137</c:v>
                </c:pt>
                <c:pt idx="2">
                  <c:v>63</c:v>
                </c:pt>
                <c:pt idx="3">
                  <c:v>35</c:v>
                </c:pt>
                <c:pt idx="4">
                  <c:v>34</c:v>
                </c:pt>
                <c:pt idx="5">
                  <c:v>31</c:v>
                </c:pt>
                <c:pt idx="6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0D-439D-B2CC-F47D13C66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6677344"/>
        <c:axId val="1896685504"/>
        <c:axId val="0"/>
      </c:bar3DChart>
      <c:catAx>
        <c:axId val="189667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85504"/>
        <c:crosses val="autoZero"/>
        <c:auto val="1"/>
        <c:lblAlgn val="ctr"/>
        <c:lblOffset val="100"/>
        <c:noMultiLvlLbl val="0"/>
      </c:catAx>
      <c:valAx>
        <c:axId val="189668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Valor em milhões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baseline="0" dirty="0">
                <a:effectLst/>
              </a:rPr>
              <a:t>Principais retalhistas de decoração e mobiliário em Portugal (2013)</a:t>
            </a:r>
            <a:endParaRPr lang="pt-PT" sz="11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Decoration!$B$3:$B$9</c:f>
              <c:strCache>
                <c:ptCount val="7"/>
                <c:pt idx="0">
                  <c:v>IKEA</c:v>
                </c:pt>
                <c:pt idx="1">
                  <c:v>Moviflor</c:v>
                </c:pt>
                <c:pt idx="2">
                  <c:v>Vista Alegre Atlanti</c:v>
                </c:pt>
                <c:pt idx="3">
                  <c:v>Lameirinho</c:v>
                </c:pt>
                <c:pt idx="4">
                  <c:v>A Loja do Gato Preto</c:v>
                </c:pt>
                <c:pt idx="5">
                  <c:v>Izibuild</c:v>
                </c:pt>
                <c:pt idx="6">
                  <c:v>Espaço Casa</c:v>
                </c:pt>
              </c:strCache>
            </c:strRef>
          </c:cat>
          <c:val>
            <c:numRef>
              <c:f>Decoration!$C$3:$C$9</c:f>
              <c:numCache>
                <c:formatCode>General</c:formatCode>
                <c:ptCount val="7"/>
                <c:pt idx="0">
                  <c:v>274</c:v>
                </c:pt>
                <c:pt idx="1">
                  <c:v>100</c:v>
                </c:pt>
                <c:pt idx="2">
                  <c:v>52</c:v>
                </c:pt>
                <c:pt idx="3">
                  <c:v>51</c:v>
                </c:pt>
                <c:pt idx="4">
                  <c:v>50</c:v>
                </c:pt>
                <c:pt idx="5">
                  <c:v>34</c:v>
                </c:pt>
                <c:pt idx="6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92-42FF-B861-A206C6048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6674624"/>
        <c:axId val="1896678432"/>
        <c:axId val="0"/>
      </c:bar3DChart>
      <c:catAx>
        <c:axId val="189667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8432"/>
        <c:crosses val="autoZero"/>
        <c:auto val="1"/>
        <c:lblAlgn val="ctr"/>
        <c:lblOffset val="100"/>
        <c:noMultiLvlLbl val="0"/>
      </c:catAx>
      <c:valAx>
        <c:axId val="18966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Valor em milhões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9667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9T13:50:00.048" idx="8">
    <p:pos x="-28" y="-552"/>
    <p:text>Mobiliário 0,4% do PIB nacional
Bricolage 1,4% do PIB nacional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5T10:43:49.680" idx="3">
    <p:pos x="-431" y="-26"/>
    <p:text>* significa 2014</p:text>
    <p:extLst>
      <p:ext uri="{C676402C-5697-4E1C-873F-D02D1690AC5C}">
        <p15:threadingInfo xmlns:p15="http://schemas.microsoft.com/office/powerpoint/2012/main" timeZoneBias="-60"/>
      </p:ext>
    </p:extLst>
  </p:cm>
  <p:cm authorId="1" dt="2016-04-08T10:55:10.590" idx="7">
    <p:pos x="-431" y="110"/>
    <p:text>moviflor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E0A3-8B8A-4569-BB6E-BFC7322309B8}" type="datetimeFigureOut">
              <a:rPr lang="pt-PT"/>
              <a:t>12/06/2016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08E37-0EF4-4AB6-854A-C1331C882C09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9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2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465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4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62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62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36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17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2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52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74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4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5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1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99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1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47ED-FB5C-4859-A7B3-E1755595A226}" type="datetimeFigureOut">
              <a:rPr lang="pt-PT" smtClean="0"/>
              <a:t>12/06/2016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5613-FA53-4B6F-ADE7-A96F6670BF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1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ke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4476" y="951428"/>
            <a:ext cx="8996071" cy="1293028"/>
          </a:xfrm>
        </p:spPr>
        <p:txBody>
          <a:bodyPr anchor="t">
            <a:noAutofit/>
          </a:bodyPr>
          <a:lstStyle/>
          <a:p>
            <a:r>
              <a:rPr lang="pt-PT" sz="2400" b="1" dirty="0">
                <a:solidFill>
                  <a:srgbClr val="F0A22E"/>
                </a:solidFill>
                <a:latin typeface="Lunatix Bold" panose="00000400000000000000" pitchFamily="2" charset="2"/>
              </a:rPr>
              <a:t>Análise e caracterização do mercado da Decoração e Bricolage (Do </a:t>
            </a:r>
            <a:r>
              <a:rPr lang="pt-PT" sz="2400" b="1" dirty="0" err="1">
                <a:solidFill>
                  <a:srgbClr val="F0A22E"/>
                </a:solidFill>
                <a:latin typeface="Lunatix Bold" panose="00000400000000000000" pitchFamily="2" charset="2"/>
              </a:rPr>
              <a:t>It</a:t>
            </a:r>
            <a:r>
              <a:rPr lang="pt-PT" sz="2400" b="1" dirty="0">
                <a:solidFill>
                  <a:srgbClr val="F0A22E"/>
                </a:solidFill>
                <a:latin typeface="Lunatix Bold" panose="00000400000000000000" pitchFamily="2" charset="2"/>
              </a:rPr>
              <a:t> </a:t>
            </a:r>
            <a:r>
              <a:rPr lang="pt-PT" sz="2400" b="1" dirty="0" err="1">
                <a:solidFill>
                  <a:srgbClr val="F0A22E"/>
                </a:solidFill>
                <a:latin typeface="Lunatix Bold" panose="00000400000000000000" pitchFamily="2" charset="2"/>
              </a:rPr>
              <a:t>Yourself</a:t>
            </a:r>
            <a:r>
              <a:rPr lang="pt-PT" sz="2400" b="1" dirty="0">
                <a:solidFill>
                  <a:srgbClr val="F0A22E"/>
                </a:solidFill>
                <a:latin typeface="Lunatix Bold" panose="00000400000000000000" pitchFamily="2" charset="2"/>
              </a:rPr>
              <a:t>) em Portugal</a:t>
            </a:r>
            <a:r>
              <a:rPr lang="pt-PT" sz="2400" b="1" dirty="0"/>
              <a:t/>
            </a:r>
            <a:br>
              <a:rPr lang="pt-PT" sz="2400" b="1" dirty="0"/>
            </a:br>
            <a:endParaRPr lang="pt-PT" sz="24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86901" y="2648010"/>
            <a:ext cx="5266899" cy="264732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Ana Sofia Mota Santos 6510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Bruno Manuel Felgueiras Alves 6525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Diogo Assunção Lopes 6294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Filipe João América Mano Leite 6274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Inês Isabel Gonçalves Cunha 6766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Sónia Catarina Rebelo Viana 6680 Turma GDC2</a:t>
            </a:r>
            <a:endParaRPr lang="pt-P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3675834" y="5901332"/>
            <a:ext cx="435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ea typeface="Calibri" panose="020F0502020204030204" pitchFamily="34" charset="0"/>
                <a:cs typeface="Times New Roman" panose="02020603050405020304" pitchFamily="18" charset="0"/>
              </a:rPr>
              <a:t>ESCOLA SUPERIOR DO PORTO, Junho,2016</a:t>
            </a:r>
            <a:endParaRPr lang="pt-PT" sz="1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10" y="2438399"/>
            <a:ext cx="4130878" cy="23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5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1º Segmento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58373" y="2349788"/>
            <a:ext cx="22924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Sexo: 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Feminino 64,5%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Masculino 35,5%</a:t>
            </a:r>
          </a:p>
          <a:p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4105" y="4490073"/>
            <a:ext cx="2002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</a:t>
            </a:r>
            <a:r>
              <a:rPr lang="pt-PT" sz="1600" b="1" dirty="0"/>
              <a:t>dade: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18-24 - 14%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25-34 - 22%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35-44 - 28%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45-54 - 24%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55-64 - 6 %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65+ - 6%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658373" y="4148266"/>
            <a:ext cx="3134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Região: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Norte 6,4%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Interior Norte 2,5%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Lisboa 25,5%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porto 64,2%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Sul 0,8%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Sul 0,4%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Região autónoma dos Açores 0,1%</a:t>
            </a:r>
          </a:p>
          <a:p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95067" y="2242065"/>
            <a:ext cx="32111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Habitação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Apartamento 54%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com Jardim 40,5%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sem jardim 5,5%</a:t>
            </a:r>
          </a:p>
          <a:p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04105" y="2057401"/>
            <a:ext cx="3554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Valor segmento</a:t>
            </a:r>
            <a:r>
              <a:rPr lang="pt-PT" sz="1600" dirty="0"/>
              <a:t>: 960 000 000€</a:t>
            </a:r>
          </a:p>
          <a:p>
            <a:r>
              <a:rPr lang="pt-PT" sz="1600" b="1" dirty="0"/>
              <a:t>Nº indivíduos:</a:t>
            </a:r>
            <a:r>
              <a:rPr lang="pt-PT" sz="1600" dirty="0"/>
              <a:t> 1 600 000 </a:t>
            </a:r>
          </a:p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8196329" y="4148266"/>
            <a:ext cx="35138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Rendimento Mensal Liquido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Sem rendimentos - 15,4%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Até 500€ - 6,3%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501€ e 1500€ - 50%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1501€ e 3000€ - 20,2€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3001€ e 5000€ - 6€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Superior a 5000€ - 2,1%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6221" y="3012126"/>
            <a:ext cx="355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Características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Decoração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Qualidade (muito importante)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Design (muito importante)</a:t>
            </a:r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8043" y="1173551"/>
            <a:ext cx="28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Segmentação </a:t>
            </a:r>
            <a:r>
              <a:rPr lang="pt-PT" b="1" dirty="0" err="1"/>
              <a:t>Post</a:t>
            </a:r>
            <a:r>
              <a:rPr lang="pt-PT" b="1" dirty="0"/>
              <a:t> Hoc</a:t>
            </a:r>
          </a:p>
        </p:txBody>
      </p:sp>
    </p:spTree>
    <p:extLst>
      <p:ext uri="{BB962C8B-B14F-4D97-AF65-F5344CB8AC3E}">
        <p14:creationId xmlns:p14="http://schemas.microsoft.com/office/powerpoint/2010/main" val="3478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5" grpId="0"/>
      <p:bldP spid="16" grpId="0"/>
      <p:bldP spid="17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3268" y="254483"/>
            <a:ext cx="4019011" cy="1293028"/>
          </a:xfrm>
        </p:spPr>
        <p:txBody>
          <a:bodyPr/>
          <a:lstStyle/>
          <a:p>
            <a:r>
              <a:rPr lang="pt-PT" dirty="0"/>
              <a:t>2º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85408" y="2825173"/>
            <a:ext cx="42103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Características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Decoração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Jardinagem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Preços dos produtos (muito importante)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Design (muito importante)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88232" y="1859781"/>
            <a:ext cx="3370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Valor segmento: </a:t>
            </a:r>
            <a:r>
              <a:rPr lang="pt-PT" sz="1600" dirty="0"/>
              <a:t>1 272 000 000€</a:t>
            </a:r>
          </a:p>
          <a:p>
            <a:r>
              <a:rPr lang="pt-PT" sz="1600" b="1" dirty="0"/>
              <a:t>Nº indivíduos:</a:t>
            </a:r>
            <a:r>
              <a:rPr lang="pt-PT" sz="1600" dirty="0"/>
              <a:t> 2 120 000 </a:t>
            </a:r>
          </a:p>
          <a:p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99104" y="1807658"/>
            <a:ext cx="24425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Sexo: 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Feminino 59,7%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Masculino 40,3%</a:t>
            </a:r>
          </a:p>
          <a:p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5408" y="4529229"/>
            <a:ext cx="23697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Idade: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18-24 - 12%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25-34 - 22%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35-44 - 21%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45-54 - 22%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55-64 - 9%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65+ - 14%</a:t>
            </a:r>
          </a:p>
          <a:p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99104" y="3667095"/>
            <a:ext cx="4595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Região: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Norte – 6,9%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Interior Norte – 2,7%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Porto – 65%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Lisboa – 24,1%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Sul – 0,9%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Sul – 0,3%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Região autónoma dos Açores - 0,2%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Região autónoma da Madeira - 0,1%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521677" y="3243993"/>
            <a:ext cx="33790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Rendimento Mensal Liquido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Sem rendimentos - 13%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Até 500€ - 8,3%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501€ e 1500€ - 51,3%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1501€ e 3000€ - 19,9€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3001€ e 5000€ - 5,7€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Superior a 5000€ - 1,9%</a:t>
            </a:r>
          </a:p>
          <a:p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21678" y="1788732"/>
            <a:ext cx="33790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Habitação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Apartamento 50,7%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com Jardim 44,7%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sem jardim 4,7%</a:t>
            </a:r>
          </a:p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58931" y="914180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Segmentação </a:t>
            </a:r>
            <a:r>
              <a:rPr lang="pt-PT" b="1" dirty="0" err="1"/>
              <a:t>Post</a:t>
            </a:r>
            <a:r>
              <a:rPr lang="pt-PT" b="1" dirty="0"/>
              <a:t> Hoc</a:t>
            </a:r>
          </a:p>
        </p:txBody>
      </p:sp>
    </p:spTree>
    <p:extLst>
      <p:ext uri="{BB962C8B-B14F-4D97-AF65-F5344CB8AC3E}">
        <p14:creationId xmlns:p14="http://schemas.microsoft.com/office/powerpoint/2010/main" val="36776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3º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8584" y="2734509"/>
            <a:ext cx="35538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Características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Jardinagem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Qualidade (muito importante)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Ambiente (muito Importante)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com jardim </a:t>
            </a:r>
          </a:p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8584" y="1668490"/>
            <a:ext cx="3284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Valor segmento</a:t>
            </a:r>
            <a:r>
              <a:rPr lang="pt-PT" sz="1600" dirty="0"/>
              <a:t>: 432 000 000€</a:t>
            </a:r>
          </a:p>
          <a:p>
            <a:r>
              <a:rPr lang="pt-PT" sz="1600" b="1" dirty="0"/>
              <a:t>Nº indivíduos:</a:t>
            </a:r>
            <a:r>
              <a:rPr lang="pt-PT" sz="1600" dirty="0"/>
              <a:t> 720 000 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71702" y="2057401"/>
            <a:ext cx="2163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Sexo: 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Feminino 51,7%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Masculino 48,3% </a:t>
            </a:r>
          </a:p>
          <a:p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3855" y="4334947"/>
            <a:ext cx="18416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Idade: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18-24 - 5%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25-34 - 10%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35-44 - 20%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45-54 - 26%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55-64 - 14%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65+ -25%</a:t>
            </a:r>
          </a:p>
          <a:p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41504" y="3761594"/>
            <a:ext cx="28977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Região: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Norte - 8,7%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Interior Norte - 1,7%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Porto - 70.3%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Grande Lisboa - 15,9%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Sul - 1,9%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Litoral Sul - 1,3%</a:t>
            </a:r>
          </a:p>
          <a:p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78272" y="2057401"/>
            <a:ext cx="31682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Habitação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Apartamento 36,4%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com Jardim 61,3%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Moradia sem jardim 2,3%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078272" y="3776983"/>
            <a:ext cx="3510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Rendimento Mensal Liquido</a:t>
            </a:r>
            <a:endParaRPr lang="pt-P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Sem rendimentos – 11,9%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Até 500€ - 10,6%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501€ e 1500€ - 47,3%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1501€ e 3000€ - 21,6€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Entre 3001€ e 5000€ - 5,7€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sz="1600" dirty="0"/>
              <a:t>Superior a 5000€ - 2,8%</a:t>
            </a:r>
          </a:p>
          <a:p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346977" y="1189947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Segmentação </a:t>
            </a:r>
            <a:r>
              <a:rPr lang="pt-PT" b="1" dirty="0" err="1"/>
              <a:t>Post</a:t>
            </a:r>
            <a:r>
              <a:rPr lang="pt-PT" b="1" dirty="0"/>
              <a:t> Hoc</a:t>
            </a:r>
          </a:p>
        </p:txBody>
      </p:sp>
    </p:spTree>
    <p:extLst>
      <p:ext uri="{BB962C8B-B14F-4D97-AF65-F5344CB8AC3E}">
        <p14:creationId xmlns:p14="http://schemas.microsoft.com/office/powerpoint/2010/main" val="23320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6936" y="395258"/>
            <a:ext cx="8610600" cy="1293028"/>
          </a:xfrm>
        </p:spPr>
        <p:txBody>
          <a:bodyPr/>
          <a:lstStyle/>
          <a:p>
            <a:r>
              <a:rPr lang="pt-PT" sz="2800" b="1" dirty="0">
                <a:solidFill>
                  <a:srgbClr val="F0A22E"/>
                </a:solidFill>
                <a:latin typeface="Lunatix Bold" panose="00000400000000000000" pitchFamily="2" charset="2"/>
              </a:rPr>
              <a:t>Posicionamento</a:t>
            </a:r>
            <a:r>
              <a:rPr lang="pt-PT" dirty="0"/>
              <a:t> </a:t>
            </a:r>
            <a:r>
              <a:rPr lang="pt-PT" sz="2800" b="1" dirty="0">
                <a:solidFill>
                  <a:srgbClr val="F0A22E"/>
                </a:solidFill>
                <a:latin typeface="Lunatix Bold" panose="00000400000000000000" pitchFamily="2" charset="2"/>
              </a:rPr>
              <a:t>de</a:t>
            </a:r>
            <a:r>
              <a:rPr lang="pt-PT" dirty="0"/>
              <a:t> </a:t>
            </a:r>
            <a:r>
              <a:rPr lang="pt-PT" sz="2800" b="1" dirty="0">
                <a:solidFill>
                  <a:srgbClr val="F0A22E"/>
                </a:solidFill>
                <a:latin typeface="Lunatix Bold" panose="00000400000000000000" pitchFamily="2" charset="2"/>
              </a:rPr>
              <a:t>mercado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CDC9CA"/>
              </a:clrFrom>
              <a:clrTo>
                <a:srgbClr val="CDC9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55" y="1338829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36251" y="579549"/>
            <a:ext cx="8610600" cy="1039970"/>
          </a:xfrm>
        </p:spPr>
        <p:txBody>
          <a:bodyPr/>
          <a:lstStyle/>
          <a:p>
            <a:r>
              <a:rPr lang="pt-PT" sz="2800" b="1" dirty="0">
                <a:solidFill>
                  <a:srgbClr val="F0A22E"/>
                </a:solidFill>
                <a:latin typeface="Lunatix Bold" panose="00000400000000000000" pitchFamily="2" charset="2"/>
              </a:rPr>
              <a:t>O que deverá fazer a empresa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1778" y="1981459"/>
            <a:ext cx="363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Intensivos: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Cartões de fidelidade;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Cartões de Preenchimento.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56906" y="1899424"/>
            <a:ext cx="38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Preocupações com o interior.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21778" y="3466632"/>
            <a:ext cx="369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Intensivos: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Cartões de fidelidade;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Cartões de Preenchimento;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Toque feminino.</a:t>
            </a:r>
          </a:p>
        </p:txBody>
      </p:sp>
      <p:sp>
        <p:nvSpPr>
          <p:cNvPr id="2" name="Rectângulo 1"/>
          <p:cNvSpPr/>
          <p:nvPr/>
        </p:nvSpPr>
        <p:spPr>
          <a:xfrm>
            <a:off x="7286975" y="3466633"/>
            <a:ext cx="415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Regular: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Toque feminino.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65079" y="1525857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Bricolagem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65081" y="3281967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Decoração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43965" y="4867020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Casas / Apartamentos de férias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43964" y="5602310"/>
            <a:ext cx="462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Promoções  na época de férias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Preços e </a:t>
            </a:r>
            <a:r>
              <a:rPr lang="pt-PT"/>
              <a:t>produtos </a:t>
            </a:r>
            <a:r>
              <a:rPr lang="pt-PT" smtClean="0"/>
              <a:t>específicos </a:t>
            </a:r>
            <a:r>
              <a:rPr lang="pt-PT" dirty="0"/>
              <a:t>para artigos de casas de férias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68532" y="1525857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Segmentação à priori</a:t>
            </a:r>
          </a:p>
        </p:txBody>
      </p:sp>
    </p:spTree>
    <p:extLst>
      <p:ext uri="{BB962C8B-B14F-4D97-AF65-F5344CB8AC3E}">
        <p14:creationId xmlns:p14="http://schemas.microsoft.com/office/powerpoint/2010/main" val="3379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2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O que deverá fazer a empresa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8140" y="3091466"/>
            <a:ext cx="3543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1ª Segmentação: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Lojas bem organizadas;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Muita diversidade;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Personalização de produtos;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Serviço pós-venda.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45943" y="2990474"/>
            <a:ext cx="379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2ª Segmentação: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Lojas bem organizadas;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Elevado grau de profissionalismo;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Personalização de produtos;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Certificação de 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Espaço de demostração;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Serviço pós-vendas.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181712" y="3091466"/>
            <a:ext cx="3543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3ª Segmentação: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Lojas bem organizadas;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Muita diversidade;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Certificado de segurança.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Serviço pós-venda.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8140" y="2155571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Segmentação </a:t>
            </a:r>
            <a:r>
              <a:rPr lang="pt-PT" b="1" dirty="0" err="1"/>
              <a:t>Post</a:t>
            </a:r>
            <a:r>
              <a:rPr lang="pt-PT" b="1" dirty="0"/>
              <a:t> Hoc</a:t>
            </a:r>
          </a:p>
        </p:txBody>
      </p:sp>
    </p:spTree>
    <p:extLst>
      <p:ext uri="{BB962C8B-B14F-4D97-AF65-F5344CB8AC3E}">
        <p14:creationId xmlns:p14="http://schemas.microsoft.com/office/powerpoint/2010/main" val="42704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777" y="729625"/>
            <a:ext cx="8610600" cy="958443"/>
          </a:xfrm>
        </p:spPr>
        <p:txBody>
          <a:bodyPr/>
          <a:lstStyle/>
          <a:p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Cruzamento</a:t>
            </a:r>
            <a:r>
              <a:rPr lang="pt-PT" dirty="0"/>
              <a:t> </a:t>
            </a:r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de variáveis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34" y="2426733"/>
            <a:ext cx="4450352" cy="35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85" y="2426733"/>
            <a:ext cx="4567892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7779860" y="1918901"/>
            <a:ext cx="248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Atitudes face a bricolagem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95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Cruzamento de variáveis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3" y="2057401"/>
            <a:ext cx="5045438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72" y="2057400"/>
            <a:ext cx="4398828" cy="411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4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Caracterização</a:t>
            </a:r>
            <a:r>
              <a:rPr lang="pt-PT" dirty="0"/>
              <a:t> </a:t>
            </a:r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do consumidor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É do sexo feminino;</a:t>
            </a:r>
          </a:p>
          <a:p>
            <a:r>
              <a:rPr lang="pt-PT" dirty="0"/>
              <a:t>Tem idade compreendida entre 25 e 34 anos;</a:t>
            </a:r>
          </a:p>
          <a:p>
            <a:r>
              <a:rPr lang="pt-PT" dirty="0"/>
              <a:t>Vive em união de facto;</a:t>
            </a:r>
          </a:p>
          <a:p>
            <a:r>
              <a:rPr lang="pt-PT" dirty="0"/>
              <a:t>Reside, muito provavelmente, em Aveiro, Braga, Leiria ou nos Arquipélagos;</a:t>
            </a:r>
          </a:p>
          <a:p>
            <a:r>
              <a:rPr lang="pt-PT" dirty="0"/>
              <a:t>Terá um rendimento que ronda os 501€ a 1.500€;</a:t>
            </a:r>
          </a:p>
          <a:p>
            <a:r>
              <a:rPr lang="pt-PT" dirty="0"/>
              <a:t>Faz decoração, com o objetivo de decorar a casa;</a:t>
            </a:r>
          </a:p>
          <a:p>
            <a:r>
              <a:rPr lang="pt-PT" dirty="0"/>
              <a:t>Fá-lo por motivos financeiros;</a:t>
            </a:r>
          </a:p>
          <a:p>
            <a:r>
              <a:rPr lang="pt-PT" dirty="0"/>
              <a:t>Dá muita importância à qualidade dos produtos e aos preços praticados;</a:t>
            </a:r>
          </a:p>
          <a:p>
            <a:r>
              <a:rPr lang="pt-PT" dirty="0"/>
              <a:t>Procura inspiração em feiras/exposições e no Pinterest;</a:t>
            </a:r>
          </a:p>
          <a:p>
            <a:r>
              <a:rPr lang="pt-PT" dirty="0"/>
              <a:t>Para a tomada de decisão, por norma recorre à ajuda dos colaboradores de loja;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433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Análise e caracterização do mercado da Decoração e Bricolage (Do </a:t>
            </a:r>
            <a:r>
              <a:rPr lang="pt-PT" sz="3600" b="1" dirty="0" err="1">
                <a:solidFill>
                  <a:srgbClr val="F0A22E"/>
                </a:solidFill>
                <a:latin typeface="Lunatix Bold" panose="00000400000000000000" pitchFamily="2" charset="2"/>
              </a:rPr>
              <a:t>It</a:t>
            </a:r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 </a:t>
            </a:r>
            <a:r>
              <a:rPr lang="pt-PT" sz="3600" b="1" dirty="0" err="1">
                <a:solidFill>
                  <a:srgbClr val="F0A22E"/>
                </a:solidFill>
                <a:latin typeface="Lunatix Bold" panose="00000400000000000000" pitchFamily="2" charset="2"/>
              </a:rPr>
              <a:t>Yourself</a:t>
            </a:r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) em Portugal</a:t>
            </a:r>
            <a:r>
              <a:rPr lang="pt-PT" b="1" dirty="0"/>
              <a:t/>
            </a:r>
            <a:br>
              <a:rPr lang="pt-PT" b="1" dirty="0"/>
            </a:b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86901" y="2648010"/>
            <a:ext cx="5266899" cy="264732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Ana Sofia Mota Santos 6510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Bruno Manuel Felgueiras Alves 6525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Diogo Assunção Lopes 6294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Filipe João </a:t>
            </a:r>
            <a:r>
              <a:rPr lang="pt-PT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America</a:t>
            </a: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 Mano Leite 6274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Inês Isabel Gonçalves Cunha 6766 Turma GDC2</a:t>
            </a:r>
            <a:endParaRPr lang="pt-PT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a typeface="Calibri" panose="020F0502020204030204" pitchFamily="34" charset="0"/>
                <a:cs typeface="Times New Roman" panose="02020603050405020304" pitchFamily="18" charset="0"/>
              </a:rPr>
              <a:t>Sónia Catarina Rebelo Viana 6680 Turma GDC2</a:t>
            </a:r>
            <a:endParaRPr lang="pt-P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3675834" y="5901332"/>
            <a:ext cx="487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ESCOLA SUPERIOR DO PORTO, Junho,2016</a:t>
            </a: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10" y="2438399"/>
            <a:ext cx="4130878" cy="23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Análise e caracterização do sector D&amp;DIY em Portugal</a:t>
            </a:r>
            <a:endParaRPr lang="pt-PT" sz="3600" b="1" dirty="0">
              <a:solidFill>
                <a:srgbClr val="F0A22E"/>
              </a:solidFill>
              <a:latin typeface="Calibri Light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670655793"/>
              </p:ext>
            </p:extLst>
          </p:nvPr>
        </p:nvGraphicFramePr>
        <p:xfrm>
          <a:off x="838200" y="2379808"/>
          <a:ext cx="4776537" cy="307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153198059"/>
              </p:ext>
            </p:extLst>
          </p:nvPr>
        </p:nvGraphicFramePr>
        <p:xfrm>
          <a:off x="6789821" y="2379808"/>
          <a:ext cx="4563979" cy="307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991674" y="5454316"/>
            <a:ext cx="297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Statista</a:t>
            </a:r>
            <a:endParaRPr lang="pt-PT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9821" y="5454316"/>
            <a:ext cx="297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Statista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81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1091" y="753671"/>
            <a:ext cx="8172261" cy="5088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Evolução</a:t>
            </a:r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 das vendas e taxas de crescimento</a:t>
            </a:r>
            <a:r>
              <a:rPr lang="pt-PT" sz="3200" dirty="0">
                <a:solidFill>
                  <a:srgbClr val="F0A22E"/>
                </a:solidFill>
                <a:latin typeface="Lunatix Bold" panose="00000400000000000000" pitchFamily="2" charset="2"/>
              </a:rPr>
              <a:t>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dirty="0">
                <a:solidFill>
                  <a:schemeClr val="bg2">
                    <a:lumMod val="25000"/>
                  </a:schemeClr>
                </a:solidFill>
              </a:rPr>
            </a:b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09561656"/>
              </p:ext>
            </p:extLst>
          </p:nvPr>
        </p:nvGraphicFramePr>
        <p:xfrm>
          <a:off x="1010965" y="1435506"/>
          <a:ext cx="4475435" cy="260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080222"/>
              </p:ext>
            </p:extLst>
          </p:nvPr>
        </p:nvGraphicFramePr>
        <p:xfrm>
          <a:off x="6493666" y="1435506"/>
          <a:ext cx="4401861" cy="260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62659" y="4010202"/>
            <a:ext cx="226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Cetelem</a:t>
            </a:r>
            <a:endParaRPr lang="pt-PT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62659" y="6476403"/>
            <a:ext cx="226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Cetelem</a:t>
            </a:r>
            <a:endParaRPr lang="pt-PT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43881" y="6511366"/>
            <a:ext cx="226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Cetelem</a:t>
            </a:r>
            <a:endParaRPr lang="pt-PT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11949" y="4040207"/>
            <a:ext cx="226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Cetelem</a:t>
            </a:r>
            <a:endParaRPr lang="pt-PT" sz="1200" dirty="0"/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5354"/>
              </p:ext>
            </p:extLst>
          </p:nvPr>
        </p:nvGraphicFramePr>
        <p:xfrm>
          <a:off x="6408596" y="4386238"/>
          <a:ext cx="4291488" cy="206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053391"/>
              </p:ext>
            </p:extLst>
          </p:nvPr>
        </p:nvGraphicFramePr>
        <p:xfrm>
          <a:off x="1131280" y="4386238"/>
          <a:ext cx="4234803" cy="216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18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9" grpId="0">
        <p:bldAsOne/>
      </p:bldGraphic>
      <p:bldP spid="5" grpId="0"/>
      <p:bldP spid="10" grpId="0"/>
      <p:bldP spid="11" grpId="0"/>
      <p:bldP spid="12" grpId="0"/>
      <p:bldGraphic spid="13" grpId="0">
        <p:bldAsOne/>
      </p:bldGraphic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281395"/>
              </p:ext>
            </p:extLst>
          </p:nvPr>
        </p:nvGraphicFramePr>
        <p:xfrm>
          <a:off x="3616263" y="2109019"/>
          <a:ext cx="4959474" cy="315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81599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PT" sz="2900" b="1" dirty="0">
                <a:solidFill>
                  <a:srgbClr val="F0A22E"/>
                </a:solidFill>
                <a:latin typeface="Lunatix Bold" panose="00000400000000000000" pitchFamily="2" charset="2"/>
              </a:rPr>
              <a:t>Canais de distribuição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02136" y="4778996"/>
            <a:ext cx="1609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Valor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923468" y="4778997"/>
            <a:ext cx="71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Volume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31147" y="5268394"/>
            <a:ext cx="226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Cetelem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6630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5341" y="840658"/>
            <a:ext cx="10064069" cy="1255376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Identificação e caracterização dos principais concorrentes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08197"/>
              </p:ext>
            </p:extLst>
          </p:nvPr>
        </p:nvGraphicFramePr>
        <p:xfrm>
          <a:off x="838199" y="2096034"/>
          <a:ext cx="5111839" cy="313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444375"/>
              </p:ext>
            </p:extLst>
          </p:nvPr>
        </p:nvGraphicFramePr>
        <p:xfrm>
          <a:off x="6260205" y="2096034"/>
          <a:ext cx="4880020" cy="324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010999" y="5771256"/>
            <a:ext cx="121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/>
              <a:t>Maxmat</a:t>
            </a:r>
            <a:r>
              <a:rPr lang="pt-PT" sz="1100" dirty="0"/>
              <a:t> *</a:t>
            </a:r>
          </a:p>
          <a:p>
            <a:r>
              <a:rPr lang="pt-PT" sz="1100" dirty="0" err="1"/>
              <a:t>Bricomarché</a:t>
            </a:r>
            <a:r>
              <a:rPr lang="pt-PT" sz="1100" dirty="0"/>
              <a:t> *</a:t>
            </a:r>
          </a:p>
          <a:p>
            <a:r>
              <a:rPr lang="pt-PT" sz="1100" dirty="0" err="1"/>
              <a:t>Brico</a:t>
            </a:r>
            <a:r>
              <a:rPr lang="pt-PT" sz="1100" dirty="0"/>
              <a:t> </a:t>
            </a:r>
            <a:r>
              <a:rPr lang="pt-PT" sz="1100" dirty="0" err="1"/>
              <a:t>Dépôt</a:t>
            </a:r>
            <a:r>
              <a:rPr lang="pt-PT" sz="1100" dirty="0"/>
              <a:t> *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60205" y="5763766"/>
            <a:ext cx="1756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/>
              <a:t>Lameirinho</a:t>
            </a:r>
            <a:r>
              <a:rPr lang="pt-PT" sz="1100" dirty="0"/>
              <a:t> *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0999" y="5239021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Retail-Index</a:t>
            </a:r>
            <a:endParaRPr lang="pt-PT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60205" y="5336561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</a:t>
            </a:r>
            <a:r>
              <a:rPr lang="pt-PT" sz="1200" dirty="0" err="1"/>
              <a:t>Retail-Index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0293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5" grpId="0">
        <p:bldAsOne/>
      </p:bldGraphic>
      <p:bldP spid="3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900" b="1" dirty="0">
                <a:solidFill>
                  <a:srgbClr val="F0A22E"/>
                </a:solidFill>
                <a:latin typeface="Lunatix Bold" panose="00000400000000000000" pitchFamily="2" charset="2"/>
              </a:rPr>
              <a:t>Análise da situação económica do </a:t>
            </a:r>
            <a:r>
              <a:rPr lang="pt-PT" sz="2900" b="1" dirty="0" err="1">
                <a:solidFill>
                  <a:srgbClr val="F0A22E"/>
                </a:solidFill>
                <a:latin typeface="Lunatix Bold" panose="00000400000000000000" pitchFamily="2" charset="2"/>
              </a:rPr>
              <a:t>ikea</a:t>
            </a:r>
            <a:endParaRPr lang="pt-PT" sz="2900" b="1" dirty="0">
              <a:solidFill>
                <a:srgbClr val="F0A22E"/>
              </a:solidFill>
              <a:latin typeface="Lunatix Bold" panose="00000400000000000000" pitchFamily="2" charset="2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90651"/>
              </p:ext>
            </p:extLst>
          </p:nvPr>
        </p:nvGraphicFramePr>
        <p:xfrm>
          <a:off x="753343" y="2057401"/>
          <a:ext cx="471678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2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14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</a:rPr>
                        <a:t>IKEA </a:t>
                      </a:r>
                      <a:r>
                        <a:rPr lang="pt-PT" sz="1600" dirty="0" err="1">
                          <a:effectLst/>
                        </a:rPr>
                        <a:t>International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Group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85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</a:rPr>
                        <a:t>Slogan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“Soluções acessíveis para viver melhor”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Indústria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Comércio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Fundação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1943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Sede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Leiden, Holanda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</a:rPr>
                        <a:t>Nº empregados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155 000 (2015)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Produtos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Mobiliário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85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</a:rPr>
                        <a:t>Faturação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>
                          <a:effectLst/>
                        </a:rPr>
                        <a:t>31,9 mil milhões de euros (2015)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Nº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Lojas em Portugal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dirty="0">
                          <a:effectLst/>
                        </a:rPr>
                        <a:t>Página Oficial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25"/>
                        </a:spcAft>
                      </a:pPr>
                      <a:r>
                        <a:rPr lang="pt-PT" sz="1600" u="sng" dirty="0">
                          <a:effectLst/>
                          <a:hlinkClick r:id="rId2"/>
                        </a:rPr>
                        <a:t>www.ikea.com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0515"/>
              </p:ext>
            </p:extLst>
          </p:nvPr>
        </p:nvGraphicFramePr>
        <p:xfrm>
          <a:off x="5880099" y="2057401"/>
          <a:ext cx="5867938" cy="438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3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207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Dados económicos</a:t>
                      </a:r>
                      <a:r>
                        <a:rPr lang="pt-PT" baseline="0" dirty="0"/>
                        <a:t> da empresa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Ativo não corrente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185 636 133,92€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Ativo corrente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22</a:t>
                      </a:r>
                      <a:r>
                        <a:rPr lang="pt-PT" sz="1600" baseline="0" dirty="0"/>
                        <a:t> 638 658,84€</a:t>
                      </a:r>
                      <a:endParaRPr lang="pt-P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Passivo</a:t>
                      </a:r>
                      <a:r>
                        <a:rPr lang="pt-PT" sz="1600" baseline="0" dirty="0"/>
                        <a:t> não corrente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250 248,22€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Passivo corrente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/>
                        <a:t>139 148 063,02€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9362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Total</a:t>
                      </a:r>
                      <a:r>
                        <a:rPr lang="pt-PT" sz="1600" baseline="0" dirty="0"/>
                        <a:t> do capital próprio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69 126 729,74€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9362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Rendimentos</a:t>
                      </a:r>
                      <a:r>
                        <a:rPr lang="pt-PT" sz="1600" baseline="0" dirty="0"/>
                        <a:t> e gastos 2014</a:t>
                      </a:r>
                      <a:endParaRPr lang="pt-P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304 480 149,79 €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49362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Rendimento liquido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12 590 590,55€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53343" y="6493240"/>
            <a:ext cx="301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informa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880099" y="6514132"/>
            <a:ext cx="301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Fonte: informa</a:t>
            </a:r>
          </a:p>
        </p:txBody>
      </p:sp>
    </p:spTree>
    <p:extLst>
      <p:ext uri="{BB962C8B-B14F-4D97-AF65-F5344CB8AC3E}">
        <p14:creationId xmlns:p14="http://schemas.microsoft.com/office/powerpoint/2010/main" val="39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rgbClr val="F0A22E"/>
                </a:solidFill>
                <a:latin typeface="Lunatix Bold" panose="00000400000000000000" pitchFamily="2" charset="2"/>
              </a:rPr>
              <a:t>Segmentação do mercado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659BE5"/>
              </a:clrFrom>
              <a:clrTo>
                <a:srgbClr val="659B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33" y="1908802"/>
            <a:ext cx="7945844" cy="45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91069" y="1581931"/>
            <a:ext cx="3347434" cy="5560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PT" sz="1800" b="1" dirty="0"/>
              <a:t>Trabalho de bricolage em casa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50374" y="2741522"/>
            <a:ext cx="522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Segmentação de utilizadores intensivos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2 900 000 indivíduos ≈ 1008 milhões € (2014)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374" y="4259642"/>
            <a:ext cx="522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Segmentação de utilizadores regulares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4 014 000 indivíduos ≈ 1392 milhões € (2014)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96000" y="1506022"/>
            <a:ext cx="501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Ida a loja(s)grandes superfícies especializadas em artigos de decoração/móveis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70876" y="2741523"/>
            <a:ext cx="551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Segmentação de utilizadores intensivos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1 584 000 indivíduos ≈ 245 milhões de € (2014)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370876" y="4259642"/>
            <a:ext cx="522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Segmentação de utilizadores regulares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3 050 000 indivíduos ≈ 475 milhões € (2014)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699382" y="541909"/>
            <a:ext cx="5808510" cy="80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Segmentação à</a:t>
            </a:r>
            <a:r>
              <a:rPr lang="pt-PT" sz="6600" dirty="0"/>
              <a:t> </a:t>
            </a:r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priori</a:t>
            </a:r>
          </a:p>
        </p:txBody>
      </p:sp>
    </p:spTree>
    <p:extLst>
      <p:ext uri="{BB962C8B-B14F-4D97-AF65-F5344CB8AC3E}">
        <p14:creationId xmlns:p14="http://schemas.microsoft.com/office/powerpoint/2010/main" val="37993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239" y="701169"/>
            <a:ext cx="5808510" cy="805218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Segmentação à</a:t>
            </a:r>
            <a:r>
              <a:rPr lang="pt-PT" sz="6600" dirty="0"/>
              <a:t> </a:t>
            </a:r>
            <a:r>
              <a:rPr lang="pt-PT" sz="3600" b="1" dirty="0">
                <a:solidFill>
                  <a:srgbClr val="F0A22E"/>
                </a:solidFill>
                <a:latin typeface="Lunatix Bold" panose="00000400000000000000" pitchFamily="2" charset="2"/>
              </a:rPr>
              <a:t>priori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80170" y="2419371"/>
            <a:ext cx="6593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Segmentação casa/apartamento próprio de férias</a:t>
            </a:r>
            <a:endParaRPr lang="pt-PT" sz="20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62837" y="3403852"/>
            <a:ext cx="422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Decoração e bricolage</a:t>
            </a:r>
            <a:endParaRPr lang="pt-PT" dirty="0"/>
          </a:p>
          <a:p>
            <a:r>
              <a:rPr lang="pt-PT" dirty="0"/>
              <a:t>628 mil pessoas 2014 ≈ 316 milhões € </a:t>
            </a:r>
          </a:p>
        </p:txBody>
      </p:sp>
    </p:spTree>
    <p:extLst>
      <p:ext uri="{BB962C8B-B14F-4D97-AF65-F5344CB8AC3E}">
        <p14:creationId xmlns:p14="http://schemas.microsoft.com/office/powerpoint/2010/main" val="36046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29B04CFBB31D419640D70C615D4657" ma:contentTypeVersion="2" ma:contentTypeDescription="Criar um novo documento." ma:contentTypeScope="" ma:versionID="c83c44d78a97527f8e8296aaad4d8427">
  <xsd:schema xmlns:xsd="http://www.w3.org/2001/XMLSchema" xmlns:xs="http://www.w3.org/2001/XMLSchema" xmlns:p="http://schemas.microsoft.com/office/2006/metadata/properties" xmlns:ns2="453ee690-4d75-43a2-bfd1-d7cb80dabad7" targetNamespace="http://schemas.microsoft.com/office/2006/metadata/properties" ma:root="true" ma:fieldsID="0351b3f083b4f77e35ee30cfb708f0b4" ns2:_="">
    <xsd:import namespace="453ee690-4d75-43a2-bfd1-d7cb80daba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ee690-4d75-43a2-bfd1-d7cb80daba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85FB0-81F7-42A5-8929-7CCF53B4F2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4A618-A84D-4A7A-863E-DCCDFE928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3ee690-4d75-43a2-bfd1-d7cb80daba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663BBB-C013-40A8-8768-E20DEF5277E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453ee690-4d75-43a2-bfd1-d7cb80dabad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1994</TotalTime>
  <Words>1180</Words>
  <Application>Microsoft Office PowerPoint</Application>
  <PresentationFormat>Ecrã Panorâmico</PresentationFormat>
  <Paragraphs>274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Lunatix Bold</vt:lpstr>
      <vt:lpstr>Times New Roman</vt:lpstr>
      <vt:lpstr>Rasto de Vapor</vt:lpstr>
      <vt:lpstr>Análise e caracterização do mercado da Decoração e Bricolage (Do It Yourself) em Portugal </vt:lpstr>
      <vt:lpstr>Análise e caracterização do sector D&amp;DIY em Portugal</vt:lpstr>
      <vt:lpstr>Evolução das vendas e taxas de crescimento  </vt:lpstr>
      <vt:lpstr>Canais de distribuição</vt:lpstr>
      <vt:lpstr>Identificação e caracterização dos principais concorrentes</vt:lpstr>
      <vt:lpstr>Análise da situação económica do ikea</vt:lpstr>
      <vt:lpstr>Segmentação do mercado</vt:lpstr>
      <vt:lpstr>Apresentação do PowerPoint</vt:lpstr>
      <vt:lpstr>Segmentação à priori</vt:lpstr>
      <vt:lpstr>1º Segmento</vt:lpstr>
      <vt:lpstr>2º Segmento</vt:lpstr>
      <vt:lpstr>3º Segmento</vt:lpstr>
      <vt:lpstr>Posicionamento de mercado</vt:lpstr>
      <vt:lpstr>O que deverá fazer a empresa</vt:lpstr>
      <vt:lpstr>O que deverá fazer a empresa</vt:lpstr>
      <vt:lpstr>Cruzamento de variáveis</vt:lpstr>
      <vt:lpstr>Cruzamento de variáveis</vt:lpstr>
      <vt:lpstr>Caracterização do consumidor</vt:lpstr>
      <vt:lpstr>Análise e caracterização do mercado da Decoração e Bricolage (Do It Yourself) em Portugal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&amp; DIY MARKET</dc:title>
  <dc:creator>Diogo Lopes</dc:creator>
  <cp:lastModifiedBy>Diogo Lopes</cp:lastModifiedBy>
  <cp:revision>170</cp:revision>
  <dcterms:created xsi:type="dcterms:W3CDTF">2016-03-30T14:39:43Z</dcterms:created>
  <dcterms:modified xsi:type="dcterms:W3CDTF">2016-06-12T19:36:48Z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0x0101003A29B04CFBB31D419640D70C615D4657</vt:lpwstr>
  </property>
</Properties>
</file>