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7" r:id="rId6"/>
    <p:sldId id="268" r:id="rId7"/>
    <p:sldId id="269" r:id="rId8"/>
    <p:sldId id="281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2" r:id="rId19"/>
    <p:sldId id="279" r:id="rId20"/>
    <p:sldId id="264" r:id="rId21"/>
    <p:sldId id="280" r:id="rId22"/>
    <p:sldId id="265" r:id="rId2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91" autoAdjust="0"/>
  </p:normalViewPr>
  <p:slideViewPr>
    <p:cSldViewPr snapToGrid="0" showGuides="1">
      <p:cViewPr varScale="1">
        <p:scale>
          <a:sx n="72" d="100"/>
          <a:sy n="72" d="100"/>
        </p:scale>
        <p:origin x="61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76D78A-6B5B-4C52-BA9D-303889584C9D}" type="datetime1">
              <a:rPr lang="fr-FR" smtClean="0"/>
              <a:t>18/05/2020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F2543-F50A-492A-BD61-A2E2AD7611D7}" type="datetime1">
              <a:rPr lang="fr-FR" noProof="0" smtClean="0"/>
              <a:pPr/>
              <a:t>18/05/2020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6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45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Graphisme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TITRE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Slogan</a:t>
            </a:r>
          </a:p>
        </p:txBody>
      </p:sp>
      <p:sp>
        <p:nvSpPr>
          <p:cNvPr id="29" name="Espace réservé du texte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20XX</a:t>
            </a:r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Mois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Merci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Graphisme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  <a:br>
              <a:rPr lang="fr-FR" noProof="0"/>
            </a:br>
            <a:r>
              <a:rPr lang="fr-FR" noProof="0"/>
              <a:t>BEAUCOUP</a:t>
            </a:r>
          </a:p>
        </p:txBody>
      </p:sp>
      <p:sp>
        <p:nvSpPr>
          <p:cNvPr id="21" name="Espace réservé du texte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Jérémie</a:t>
            </a:r>
            <a:br>
              <a:rPr lang="fr-FR" noProof="0"/>
            </a:br>
            <a:r>
              <a:rPr lang="fr-FR" noProof="0"/>
              <a:t>Martin</a:t>
            </a:r>
          </a:p>
        </p:txBody>
      </p:sp>
      <p:sp>
        <p:nvSpPr>
          <p:cNvPr id="25" name="Espace réservé du texte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678-555-0128</a:t>
            </a:r>
          </a:p>
        </p:txBody>
      </p:sp>
      <p:sp>
        <p:nvSpPr>
          <p:cNvPr id="28" name="Espace réservé du texte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31" name="Espace réservé du texte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martin@example.com</a:t>
            </a:r>
          </a:p>
        </p:txBody>
      </p:sp>
      <p:sp>
        <p:nvSpPr>
          <p:cNvPr id="32" name="Espace réservé du texte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22" name="Graphisme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DE SÉPARATION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5" name="Graphisme 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que 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8" name="Espace réservé du contenu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Graphique 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6" name="Graphisme 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que 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VIDE</a:t>
            </a:r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’image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DE SÉPARATION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5" name="Graphisme 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que 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Espace réservé du texte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texte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32" name="Espace réservé du texte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3" name="Espace réservé du texte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2</a:t>
            </a:r>
          </a:p>
        </p:txBody>
      </p:sp>
      <p:sp>
        <p:nvSpPr>
          <p:cNvPr id="34" name="Espace réservé du texte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Espace réservé du texte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3</a:t>
            </a:r>
          </a:p>
        </p:txBody>
      </p:sp>
      <p:sp>
        <p:nvSpPr>
          <p:cNvPr id="36" name="Espace réservé du texte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7" name="Espace réservé du texte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8" name="Espace réservé du texte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9" name="Espace réservé du texte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0" name="Espace réservé du texte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1" name="Espace réservé du texte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2" name="Espace réservé du texte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3" name="Espace réservé du texte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4" name="Espace réservé d’image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7" name="Espace réservé d’image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COMMENT UTILISER CE MODÈLE</a:t>
            </a:r>
          </a:p>
        </p:txBody>
      </p:sp>
      <p:sp>
        <p:nvSpPr>
          <p:cNvPr id="23" name="Graphique 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DISPOSITION DU TEXTE 1</a:t>
            </a:r>
          </a:p>
        </p:txBody>
      </p:sp>
      <p:sp>
        <p:nvSpPr>
          <p:cNvPr id="22" name="Espace réservé du texte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Graphisme 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que 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DISPOSITION DU TEXTE 2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Graphique 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en deux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Titre de la section 1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Titre de la section 2</a:t>
            </a:r>
          </a:p>
        </p:txBody>
      </p:sp>
      <p:sp>
        <p:nvSpPr>
          <p:cNvPr id="11" name="Espace réservé du texte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COMPARAISON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8" name="Graphique 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8" name="Espace réservé au graphique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GRAPHIQUE</a:t>
            </a:r>
            <a:br>
              <a:rPr lang="fr-FR" noProof="0"/>
            </a:br>
            <a:r>
              <a:rPr lang="fr-FR" noProof="0"/>
              <a:t>DIAPOSITIVE</a:t>
            </a:r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4" name="Graphique 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468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TABLEAU</a:t>
            </a:r>
            <a:br>
              <a:rPr lang="fr-FR" noProof="0"/>
            </a:br>
            <a:r>
              <a:rPr lang="fr-FR" noProof="0"/>
              <a:t>DIAPOSITIVE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Graphique 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468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8" name="Espace réservé au tableau 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image et tit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GRANDE IMAGE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3" name="Graphisme 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Zone de texte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our les mé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fr-FR" noProof="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VIDÉO</a:t>
            </a:r>
          </a:p>
        </p:txBody>
      </p:sp>
      <p:sp>
        <p:nvSpPr>
          <p:cNvPr id="16" name="Espace réservé à un média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média</a:t>
            </a:r>
          </a:p>
        </p:txBody>
      </p:sp>
      <p:sp>
        <p:nvSpPr>
          <p:cNvPr id="12" name="Graphisme 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d’image 18" descr="Murs de verre d’immeuble et ciel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Big Data </a:t>
            </a:r>
            <a:r>
              <a:rPr lang="fr-FR" dirty="0" err="1"/>
              <a:t>Technical</a:t>
            </a:r>
            <a:r>
              <a:rPr lang="fr-FR" dirty="0"/>
              <a:t> Project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/>
              <a:t>Android Application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0021" y="5105536"/>
            <a:ext cx="5857282" cy="324417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bg1"/>
                </a:solidFill>
              </a:rPr>
              <a:t>Inès </a:t>
            </a:r>
            <a:r>
              <a:rPr lang="fr-FR" dirty="0" err="1">
                <a:solidFill>
                  <a:schemeClr val="bg1"/>
                </a:solidFill>
              </a:rPr>
              <a:t>Dobosz</a:t>
            </a:r>
            <a:r>
              <a:rPr lang="fr-FR" dirty="0">
                <a:solidFill>
                  <a:schemeClr val="bg1"/>
                </a:solidFill>
              </a:rPr>
              <a:t> / Guillaume Feltrin / Rémi Fontan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902" y="6476968"/>
            <a:ext cx="4367531" cy="324417"/>
          </a:xfrm>
        </p:spPr>
        <p:txBody>
          <a:bodyPr rtlCol="0"/>
          <a:lstStyle/>
          <a:p>
            <a:pPr rtl="0"/>
            <a:r>
              <a:rPr lang="fr-FR" dirty="0"/>
              <a:t>2019/2020</a:t>
            </a:r>
          </a:p>
        </p:txBody>
      </p:sp>
      <p:pic>
        <p:nvPicPr>
          <p:cNvPr id="10" name="Google Shape;192;p5" descr="Partenaires — UniversitÃ© Nice Sophia Antipolis">
            <a:extLst>
              <a:ext uri="{FF2B5EF4-FFF2-40B4-BE49-F238E27FC236}">
                <a16:creationId xmlns:a16="http://schemas.microsoft.com/office/drawing/2014/main" id="{D564AEF3-9C02-4B38-B815-FCCC9BF0B5A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8294" y="-1208"/>
            <a:ext cx="2793705" cy="538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641FDA-EEAC-4C7A-8730-76B866617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10</a:t>
            </a:fld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CA7F48F-925D-40EF-B0B5-D5BC6FA2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11052" cy="1345096"/>
          </a:xfrm>
        </p:spPr>
        <p:txBody>
          <a:bodyPr/>
          <a:lstStyle/>
          <a:p>
            <a:r>
              <a:rPr lang="fr-FR" dirty="0"/>
              <a:t>VI) WBS</a:t>
            </a:r>
          </a:p>
        </p:txBody>
      </p:sp>
      <p:pic>
        <p:nvPicPr>
          <p:cNvPr id="11" name="Google Shape;192;p5" descr="Partenaires — UniversitÃ© Nice Sophia Antipolis">
            <a:extLst>
              <a:ext uri="{FF2B5EF4-FFF2-40B4-BE49-F238E27FC236}">
                <a16:creationId xmlns:a16="http://schemas.microsoft.com/office/drawing/2014/main" id="{09C3BB36-9DE8-455E-836A-AC0D95C35E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98294" y="-1208"/>
            <a:ext cx="2793705" cy="53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0;p9">
            <a:extLst>
              <a:ext uri="{FF2B5EF4-FFF2-40B4-BE49-F238E27FC236}">
                <a16:creationId xmlns:a16="http://schemas.microsoft.com/office/drawing/2014/main" id="{B6E8E11A-7118-49ED-ACA2-4D4FFE4006C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6918" y="2243927"/>
            <a:ext cx="6018968" cy="4283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273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641FDA-EEAC-4C7A-8730-76B866617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11</a:t>
            </a:fld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CA7F48F-925D-40EF-B0B5-D5BC6FA2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11052" cy="1345096"/>
          </a:xfrm>
        </p:spPr>
        <p:txBody>
          <a:bodyPr/>
          <a:lstStyle/>
          <a:p>
            <a:r>
              <a:rPr lang="fr-FR" dirty="0"/>
              <a:t>VII) RACI</a:t>
            </a:r>
          </a:p>
        </p:txBody>
      </p:sp>
      <p:pic>
        <p:nvPicPr>
          <p:cNvPr id="11" name="Google Shape;192;p5" descr="Partenaires — UniversitÃ© Nice Sophia Antipolis">
            <a:extLst>
              <a:ext uri="{FF2B5EF4-FFF2-40B4-BE49-F238E27FC236}">
                <a16:creationId xmlns:a16="http://schemas.microsoft.com/office/drawing/2014/main" id="{09C3BB36-9DE8-455E-836A-AC0D95C35E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98294" y="-1208"/>
            <a:ext cx="2793705" cy="5382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1B6133C-324F-44E3-914D-66D804E48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13217"/>
              </p:ext>
            </p:extLst>
          </p:nvPr>
        </p:nvGraphicFramePr>
        <p:xfrm>
          <a:off x="2032000" y="2691079"/>
          <a:ext cx="8128000" cy="2595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383516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63359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46369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4096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FELTRIN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FONTAN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DOBOSZ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48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Authentication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11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85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Form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3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Map</a:t>
                      </a:r>
                      <a:r>
                        <a:rPr lang="fr-FR" dirty="0"/>
                        <a:t>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0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Graphic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96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970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74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641FDA-EEAC-4C7A-8730-76B866617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12</a:t>
            </a:fld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CA7F48F-925D-40EF-B0B5-D5BC6FA2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11052" cy="1345096"/>
          </a:xfrm>
        </p:spPr>
        <p:txBody>
          <a:bodyPr/>
          <a:lstStyle/>
          <a:p>
            <a:r>
              <a:rPr lang="fr-FR" dirty="0"/>
              <a:t>VIII) </a:t>
            </a:r>
            <a:r>
              <a:rPr lang="fr-FR" dirty="0" err="1"/>
              <a:t>Calendar</a:t>
            </a:r>
            <a:endParaRPr lang="fr-FR" dirty="0"/>
          </a:p>
        </p:txBody>
      </p:sp>
      <p:pic>
        <p:nvPicPr>
          <p:cNvPr id="11" name="Google Shape;192;p5" descr="Partenaires — UniversitÃ© Nice Sophia Antipolis">
            <a:extLst>
              <a:ext uri="{FF2B5EF4-FFF2-40B4-BE49-F238E27FC236}">
                <a16:creationId xmlns:a16="http://schemas.microsoft.com/office/drawing/2014/main" id="{09C3BB36-9DE8-455E-836A-AC0D95C35E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98294" y="-1208"/>
            <a:ext cx="2793705" cy="5382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66B79FC4-E939-4953-8DD0-ADD6962CE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87716"/>
              </p:ext>
            </p:extLst>
          </p:nvPr>
        </p:nvGraphicFramePr>
        <p:xfrm>
          <a:off x="1228348" y="2651760"/>
          <a:ext cx="9115275" cy="12801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23055">
                  <a:extLst>
                    <a:ext uri="{9D8B030D-6E8A-4147-A177-3AD203B41FA5}">
                      <a16:colId xmlns:a16="http://schemas.microsoft.com/office/drawing/2014/main" val="2910043976"/>
                    </a:ext>
                  </a:extLst>
                </a:gridCol>
                <a:gridCol w="1823055">
                  <a:extLst>
                    <a:ext uri="{9D8B030D-6E8A-4147-A177-3AD203B41FA5}">
                      <a16:colId xmlns:a16="http://schemas.microsoft.com/office/drawing/2014/main" val="4137029287"/>
                    </a:ext>
                  </a:extLst>
                </a:gridCol>
                <a:gridCol w="1823055">
                  <a:extLst>
                    <a:ext uri="{9D8B030D-6E8A-4147-A177-3AD203B41FA5}">
                      <a16:colId xmlns:a16="http://schemas.microsoft.com/office/drawing/2014/main" val="3121280834"/>
                    </a:ext>
                  </a:extLst>
                </a:gridCol>
                <a:gridCol w="2043815">
                  <a:extLst>
                    <a:ext uri="{9D8B030D-6E8A-4147-A177-3AD203B41FA5}">
                      <a16:colId xmlns:a16="http://schemas.microsoft.com/office/drawing/2014/main" val="3897065938"/>
                    </a:ext>
                  </a:extLst>
                </a:gridCol>
                <a:gridCol w="1602295">
                  <a:extLst>
                    <a:ext uri="{9D8B030D-6E8A-4147-A177-3AD203B41FA5}">
                      <a16:colId xmlns:a16="http://schemas.microsoft.com/office/drawing/2014/main" val="3201613839"/>
                    </a:ext>
                  </a:extLst>
                </a:gridCol>
              </a:tblGrid>
              <a:tr h="262635">
                <a:tc>
                  <a:txBody>
                    <a:bodyPr/>
                    <a:lstStyle/>
                    <a:p>
                      <a:r>
                        <a:rPr lang="fr-FR" dirty="0" err="1"/>
                        <a:t>September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October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November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December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January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48867"/>
                  </a:ext>
                </a:extLst>
              </a:tr>
              <a:tr h="841869">
                <a:tc>
                  <a:txBody>
                    <a:bodyPr/>
                    <a:lstStyle/>
                    <a:p>
                      <a:r>
                        <a:rPr lang="fr-FR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Learning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Learning Android and </a:t>
                      </a:r>
                      <a:r>
                        <a:rPr lang="fr-FR" dirty="0" err="1"/>
                        <a:t>development</a:t>
                      </a:r>
                      <a:r>
                        <a:rPr lang="fr-FR" dirty="0"/>
                        <a:t> of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First </a:t>
                      </a:r>
                      <a:r>
                        <a:rPr lang="fr-FR" dirty="0" err="1"/>
                        <a:t>integration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508995"/>
                  </a:ext>
                </a:extLst>
              </a:tr>
            </a:tbl>
          </a:graphicData>
        </a:graphic>
      </p:graphicFrame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BDB36197-4AF8-447A-85F0-A43F6DA98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41026"/>
              </p:ext>
            </p:extLst>
          </p:nvPr>
        </p:nvGraphicFramePr>
        <p:xfrm>
          <a:off x="1228348" y="5065163"/>
          <a:ext cx="8712606" cy="10109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026446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109999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6223550"/>
                    </a:ext>
                  </a:extLst>
                </a:gridCol>
                <a:gridCol w="2616606">
                  <a:extLst>
                    <a:ext uri="{9D8B030D-6E8A-4147-A177-3AD203B41FA5}">
                      <a16:colId xmlns:a16="http://schemas.microsoft.com/office/drawing/2014/main" val="274495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February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0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Development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Development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Development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Development</a:t>
                      </a:r>
                      <a:r>
                        <a:rPr lang="fr-FR" dirty="0"/>
                        <a:t> and second </a:t>
                      </a:r>
                      <a:r>
                        <a:rPr lang="fr-FR" dirty="0" err="1"/>
                        <a:t>integration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816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5EE6100D-22ED-4439-917B-BB4565A3D12B}"/>
              </a:ext>
            </a:extLst>
          </p:cNvPr>
          <p:cNvSpPr txBox="1"/>
          <p:nvPr/>
        </p:nvSpPr>
        <p:spPr>
          <a:xfrm>
            <a:off x="1228348" y="2282428"/>
            <a:ext cx="15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First </a:t>
            </a:r>
            <a:r>
              <a:rPr lang="fr-FR" dirty="0" err="1">
                <a:solidFill>
                  <a:schemeClr val="tx2"/>
                </a:solidFill>
              </a:rPr>
              <a:t>semester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6753E82-EBF4-4B47-B1EA-1AA86B9A0E37}"/>
              </a:ext>
            </a:extLst>
          </p:cNvPr>
          <p:cNvSpPr txBox="1"/>
          <p:nvPr/>
        </p:nvSpPr>
        <p:spPr>
          <a:xfrm>
            <a:off x="1228347" y="4695831"/>
            <a:ext cx="191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Second </a:t>
            </a:r>
            <a:r>
              <a:rPr lang="fr-FR" dirty="0" err="1">
                <a:solidFill>
                  <a:schemeClr val="tx2"/>
                </a:solidFill>
              </a:rPr>
              <a:t>semester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88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BD55D74-54B8-4C91-A635-7C25C1907E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495E168-DA5E-4888-8D8A-92B118324C14}" type="slidenum">
              <a:rPr lang="fr-FR" noProof="0" smtClean="0"/>
              <a:pPr rtl="0">
                <a:spcAft>
                  <a:spcPts val="600"/>
                </a:spcAft>
              </a:pPr>
              <a:t>13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ABA3BC-9DD4-45A8-A9CA-606C50F2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fr-FR" sz="3200" dirty="0"/>
              <a:t>IX) General architecture</a:t>
            </a:r>
          </a:p>
        </p:txBody>
      </p:sp>
      <p:pic>
        <p:nvPicPr>
          <p:cNvPr id="7" name="Google Shape;257;p12">
            <a:extLst>
              <a:ext uri="{FF2B5EF4-FFF2-40B4-BE49-F238E27FC236}">
                <a16:creationId xmlns:a16="http://schemas.microsoft.com/office/drawing/2014/main" id="{8B701FC2-1C61-4973-81E7-021E6589E14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tretch/>
        </p:blipFill>
        <p:spPr>
          <a:xfrm>
            <a:off x="7172516" y="762000"/>
            <a:ext cx="4600384" cy="52022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pic>
        <p:nvPicPr>
          <p:cNvPr id="8" name="Google Shape;192;p5" descr="Partenaires — UniversitÃ© Nice Sophia Antipolis">
            <a:extLst>
              <a:ext uri="{FF2B5EF4-FFF2-40B4-BE49-F238E27FC236}">
                <a16:creationId xmlns:a16="http://schemas.microsoft.com/office/drawing/2014/main" id="{525031EA-D942-4C57-8675-481CBABADE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8294" y="-1208"/>
            <a:ext cx="2793705" cy="5382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45A87D-D4DC-4D63-A045-F43C0B890E2C}"/>
              </a:ext>
            </a:extLst>
          </p:cNvPr>
          <p:cNvSpPr/>
          <p:nvPr/>
        </p:nvSpPr>
        <p:spPr>
          <a:xfrm>
            <a:off x="7288696" y="2835965"/>
            <a:ext cx="1232452" cy="132556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544CF8-DD4A-4FA6-9E13-61C536A62458}"/>
              </a:ext>
            </a:extLst>
          </p:cNvPr>
          <p:cNvSpPr txBox="1"/>
          <p:nvPr/>
        </p:nvSpPr>
        <p:spPr>
          <a:xfrm>
            <a:off x="7288696" y="3429000"/>
            <a:ext cx="1009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454462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Une image contenant personne, portant, homme, chemise&#10;&#10;Description générée automatiquement">
            <a:extLst>
              <a:ext uri="{FF2B5EF4-FFF2-40B4-BE49-F238E27FC236}">
                <a16:creationId xmlns:a16="http://schemas.microsoft.com/office/drawing/2014/main" id="{7EDCBD34-34C1-4C48-8117-D1D8432B919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4268" r="26127" b="2"/>
          <a:stretch/>
        </p:blipFill>
        <p:spPr>
          <a:xfrm>
            <a:off x="20" y="404811"/>
            <a:ext cx="6108852" cy="5485128"/>
          </a:xfrm>
          <a:noFill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4EE03FD-D26E-4626-8E1C-0A80D71715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495E168-DA5E-4888-8D8A-92B118324C14}" type="slidenum">
              <a:rPr lang="fr-FR" noProof="0" smtClean="0"/>
              <a:pPr rtl="0">
                <a:spcAft>
                  <a:spcPts val="600"/>
                </a:spcAft>
              </a:pPr>
              <a:t>14</a:t>
            </a:fld>
            <a:endParaRPr lang="fr-FR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B1E7DEC-30E1-497F-AAED-378006DD44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6" y="2047684"/>
            <a:ext cx="4421857" cy="33464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Manual input using User Interface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API emulation of </a:t>
            </a:r>
            <a:r>
              <a:rPr lang="en-US" sz="1800" dirty="0" err="1">
                <a:solidFill>
                  <a:schemeClr val="bg1"/>
                </a:solidFill>
              </a:rPr>
              <a:t>WebServices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Register data in local files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Symptom form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Check the data content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Equipment : Android Studio 3.6 / Android 10 / screen size 1280 x 720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u="sng" dirty="0">
                <a:solidFill>
                  <a:schemeClr val="bg1"/>
                </a:solidFill>
              </a:rPr>
              <a:t>All failed test cases will be registered as a defect in a file.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0BADD0C-1502-455F-B342-2DF5B5B7A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206" y="1046140"/>
            <a:ext cx="5056083" cy="782638"/>
          </a:xfrm>
        </p:spPr>
        <p:txBody>
          <a:bodyPr anchor="ctr">
            <a:normAutofit/>
          </a:bodyPr>
          <a:lstStyle/>
          <a:p>
            <a:r>
              <a:rPr lang="fr-FR" sz="3400" dirty="0"/>
              <a:t>X) Validation plan</a:t>
            </a:r>
          </a:p>
        </p:txBody>
      </p:sp>
      <p:pic>
        <p:nvPicPr>
          <p:cNvPr id="9" name="Google Shape;192;p5" descr="Partenaires — UniversitÃ© Nice Sophia Antipolis">
            <a:extLst>
              <a:ext uri="{FF2B5EF4-FFF2-40B4-BE49-F238E27FC236}">
                <a16:creationId xmlns:a16="http://schemas.microsoft.com/office/drawing/2014/main" id="{6421E6C6-B06A-45F5-A845-86E42E3C68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8294" y="-1208"/>
            <a:ext cx="2793705" cy="538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828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E298D26-6A0F-47C9-A9F3-F816A15A3C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15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7273BDC-AB2B-43E9-A319-9AAA6B4E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958" y="508144"/>
            <a:ext cx="5056083" cy="782638"/>
          </a:xfrm>
        </p:spPr>
        <p:txBody>
          <a:bodyPr/>
          <a:lstStyle/>
          <a:p>
            <a:r>
              <a:rPr lang="fr-FR" dirty="0"/>
              <a:t>XI) </a:t>
            </a:r>
            <a:r>
              <a:rPr lang="fr-FR" dirty="0" err="1"/>
              <a:t>Deliverable</a:t>
            </a:r>
            <a:endParaRPr lang="fr-FR" dirty="0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D8257074-7F41-4BFE-8766-398AA965DAE1}"/>
              </a:ext>
            </a:extLst>
          </p:cNvPr>
          <p:cNvSpPr txBox="1">
            <a:spLocks/>
          </p:cNvSpPr>
          <p:nvPr/>
        </p:nvSpPr>
        <p:spPr>
          <a:xfrm>
            <a:off x="1617134" y="1649593"/>
            <a:ext cx="8669866" cy="421481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800" dirty="0">
                <a:solidFill>
                  <a:schemeClr val="bg1"/>
                </a:solidFill>
              </a:rPr>
              <a:t>2 Android Application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PATIENT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Create new account 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 100%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Log in : with login, password  / with facial recognition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100% / 0%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Analyze patient behavior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50%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Make an appointment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0%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Have a medical advice based on user symptoms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75%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Call a doctor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75%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Close application if authentication failed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100%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COMMON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Edit profile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100%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List existing appointments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75%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User can disconnect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100%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DOCTOR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Log in 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 50%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List and display all doctor’s appointments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0%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Map displays the itinerary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25%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Google Shape;192;p5" descr="Partenaires — UniversitÃ© Nice Sophia Antipolis">
            <a:extLst>
              <a:ext uri="{FF2B5EF4-FFF2-40B4-BE49-F238E27FC236}">
                <a16:creationId xmlns:a16="http://schemas.microsoft.com/office/drawing/2014/main" id="{E4939AC5-443A-4784-B24D-55FF39B0CDB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98294" y="-1208"/>
            <a:ext cx="2793705" cy="538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302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B06B5851-1C54-4CDD-96ED-1B179C821E3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25" r="125"/>
          <a:stretch/>
        </p:blipFill>
        <p:spPr>
          <a:xfrm>
            <a:off x="15240" y="-1208"/>
            <a:ext cx="12161519" cy="6857990"/>
          </a:xfrm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A5E688-45C3-4D6E-B2B5-331477D3C4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495E168-DA5E-4888-8D8A-92B118324C14}" type="slidenum">
              <a:rPr lang="fr-FR" noProof="0" smtClean="0"/>
              <a:pPr rtl="0">
                <a:spcAft>
                  <a:spcPts val="600"/>
                </a:spcAft>
              </a:pPr>
              <a:t>16</a:t>
            </a:fld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B0AB0A2-C7DD-4F74-B706-7E70A8E4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06" y="864385"/>
            <a:ext cx="10514998" cy="782638"/>
          </a:xfrm>
        </p:spPr>
        <p:txBody>
          <a:bodyPr anchor="ctr">
            <a:normAutofit/>
          </a:bodyPr>
          <a:lstStyle/>
          <a:p>
            <a:r>
              <a:rPr lang="fr-FR" dirty="0"/>
              <a:t>XII)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remains</a:t>
            </a:r>
            <a:endParaRPr lang="fr-FR" dirty="0"/>
          </a:p>
        </p:txBody>
      </p:sp>
      <p:pic>
        <p:nvPicPr>
          <p:cNvPr id="9" name="Google Shape;192;p5" descr="Partenaires — UniversitÃ© Nice Sophia Antipolis">
            <a:extLst>
              <a:ext uri="{FF2B5EF4-FFF2-40B4-BE49-F238E27FC236}">
                <a16:creationId xmlns:a16="http://schemas.microsoft.com/office/drawing/2014/main" id="{35D8A070-F8B9-4653-B5C3-85BD816433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8294" y="-1208"/>
            <a:ext cx="2793705" cy="5382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435BA58C-B66D-4ED2-81C6-CDD7A330EC17}"/>
              </a:ext>
            </a:extLst>
          </p:cNvPr>
          <p:cNvSpPr txBox="1">
            <a:spLocks/>
          </p:cNvSpPr>
          <p:nvPr/>
        </p:nvSpPr>
        <p:spPr>
          <a:xfrm>
            <a:off x="1074367" y="2247011"/>
            <a:ext cx="8596668" cy="388077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</a:rPr>
              <a:t>Specifications of API Rest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</a:rPr>
              <a:t>Communication interfaces between the database and the two applications</a:t>
            </a:r>
          </a:p>
          <a:p>
            <a:pPr marL="137160" indent="0">
              <a:buFont typeface="Arial" panose="020B0604020202020204" pitchFamily="34" charset="0"/>
              <a:buNone/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b="1" dirty="0" err="1">
                <a:solidFill>
                  <a:schemeClr val="bg1"/>
                </a:solidFill>
              </a:rPr>
              <a:t>Map</a:t>
            </a:r>
            <a:r>
              <a:rPr lang="fr-FR" sz="1800" b="1" dirty="0">
                <a:solidFill>
                  <a:schemeClr val="bg1"/>
                </a:solidFill>
              </a:rPr>
              <a:t> </a:t>
            </a:r>
            <a:r>
              <a:rPr lang="fr-FR" sz="1800" b="1" dirty="0" err="1">
                <a:solidFill>
                  <a:schemeClr val="bg1"/>
                </a:solidFill>
              </a:rPr>
              <a:t>Integration</a:t>
            </a:r>
            <a:r>
              <a:rPr lang="fr-FR" sz="1800" b="1" dirty="0">
                <a:solidFill>
                  <a:schemeClr val="bg1"/>
                </a:solidFill>
              </a:rPr>
              <a:t> for </a:t>
            </a:r>
            <a:r>
              <a:rPr lang="fr-FR" sz="1800" b="1" dirty="0" err="1">
                <a:solidFill>
                  <a:schemeClr val="bg1"/>
                </a:solidFill>
              </a:rPr>
              <a:t>Doctor</a:t>
            </a:r>
            <a:r>
              <a:rPr lang="fr-FR" sz="1800" b="1" dirty="0">
                <a:solidFill>
                  <a:schemeClr val="bg1"/>
                </a:solidFill>
              </a:rPr>
              <a:t> application</a:t>
            </a:r>
          </a:p>
          <a:p>
            <a:pPr marL="137160" indent="0">
              <a:buFont typeface="Arial" panose="020B0604020202020204" pitchFamily="34" charset="0"/>
              <a:buNone/>
            </a:pPr>
            <a:endParaRPr lang="fr-FR" sz="18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b="1" dirty="0">
                <a:solidFill>
                  <a:schemeClr val="bg1"/>
                </a:solidFill>
              </a:rPr>
              <a:t>Global </a:t>
            </a:r>
            <a:r>
              <a:rPr lang="fr-FR" sz="1800" b="1" dirty="0" err="1">
                <a:solidFill>
                  <a:schemeClr val="bg1"/>
                </a:solidFill>
              </a:rPr>
              <a:t>Integration</a:t>
            </a:r>
            <a:r>
              <a:rPr lang="fr-FR" sz="1800" b="1" dirty="0">
                <a:solidFill>
                  <a:schemeClr val="bg1"/>
                </a:solidFill>
              </a:rPr>
              <a:t>, </a:t>
            </a:r>
            <a:r>
              <a:rPr lang="fr-FR" sz="1800" b="1" dirty="0" err="1">
                <a:solidFill>
                  <a:schemeClr val="bg1"/>
                </a:solidFill>
              </a:rPr>
              <a:t>with</a:t>
            </a:r>
            <a:r>
              <a:rPr lang="fr-FR" sz="1800" b="1" dirty="0">
                <a:solidFill>
                  <a:schemeClr val="bg1"/>
                </a:solidFill>
              </a:rPr>
              <a:t> </a:t>
            </a:r>
            <a:r>
              <a:rPr lang="fr-FR" sz="1800" b="1" dirty="0" err="1">
                <a:solidFill>
                  <a:schemeClr val="bg1"/>
                </a:solidFill>
              </a:rPr>
              <a:t>other</a:t>
            </a:r>
            <a:r>
              <a:rPr lang="fr-FR" sz="1800" b="1" dirty="0">
                <a:solidFill>
                  <a:schemeClr val="bg1"/>
                </a:solidFill>
              </a:rPr>
              <a:t> groups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8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b="1" dirty="0" err="1">
                <a:solidFill>
                  <a:schemeClr val="bg1"/>
                </a:solidFill>
              </a:rPr>
              <a:t>Integration</a:t>
            </a:r>
            <a:r>
              <a:rPr lang="fr-FR" sz="1800" b="1" dirty="0">
                <a:solidFill>
                  <a:schemeClr val="bg1"/>
                </a:solidFill>
              </a:rPr>
              <a:t> Test and validation </a:t>
            </a:r>
          </a:p>
          <a:p>
            <a:pPr marL="137160" indent="0">
              <a:buFont typeface="Arial" panose="020B0604020202020204" pitchFamily="34" charset="0"/>
              <a:buNone/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</a:rPr>
              <a:t>Indeed, 70 percent of the project has been completed</a:t>
            </a:r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342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 rtlCol="0">
            <a:normAutofit/>
          </a:bodyPr>
          <a:lstStyle/>
          <a:p>
            <a:pPr rtl="0"/>
            <a:r>
              <a:rPr lang="fr-FR" sz="3200" dirty="0"/>
              <a:t>XIII) </a:t>
            </a:r>
            <a:r>
              <a:rPr lang="fr-FR" sz="3200" dirty="0" err="1"/>
              <a:t>Demonstration</a:t>
            </a:r>
            <a:endParaRPr lang="fr-FR" sz="3200" dirty="0"/>
          </a:p>
        </p:txBody>
      </p:sp>
      <p:sp>
        <p:nvSpPr>
          <p:cNvPr id="5" name="Espace réservé à un média 4" descr="Média">
            <a:extLst>
              <a:ext uri="{FF2B5EF4-FFF2-40B4-BE49-F238E27FC236}">
                <a16:creationId xmlns:a16="http://schemas.microsoft.com/office/drawing/2014/main" id="{E583FAB2-D6F1-45A5-84C9-0E809CA88C2F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/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17</a:t>
            </a:fld>
            <a:endParaRPr lang="fr-FR"/>
          </a:p>
        </p:txBody>
      </p:sp>
      <p:pic>
        <p:nvPicPr>
          <p:cNvPr id="6" name="Google Shape;192;p5" descr="Partenaires — UniversitÃ© Nice Sophia Antipolis">
            <a:extLst>
              <a:ext uri="{FF2B5EF4-FFF2-40B4-BE49-F238E27FC236}">
                <a16:creationId xmlns:a16="http://schemas.microsoft.com/office/drawing/2014/main" id="{448CBD1F-65B1-4098-9B03-6A7BD092E6D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8294" y="-1208"/>
            <a:ext cx="2793705" cy="538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 descr="Une image contenant bâtiment, extérieur, avant, rue&#10;&#10;Description générée automatiquement">
            <a:extLst>
              <a:ext uri="{FF2B5EF4-FFF2-40B4-BE49-F238E27FC236}">
                <a16:creationId xmlns:a16="http://schemas.microsoft.com/office/drawing/2014/main" id="{211BB5A4-6937-4172-86F8-1317DB1B102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18605" r="18605"/>
          <a:stretch>
            <a:fillRect/>
          </a:stretch>
        </p:blipFill>
        <p:spPr>
          <a:xfrm>
            <a:off x="5658102" y="193121"/>
            <a:ext cx="5759866" cy="6471758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6901ADD-6A4F-4B02-9501-3D8807D6C0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18</a:t>
            </a:fld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2829B2-154C-4FFC-A9AD-73BB635FBA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5083" y="2453980"/>
            <a:ext cx="5321968" cy="36951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1800" dirty="0">
                <a:solidFill>
                  <a:schemeClr val="bg1"/>
                </a:solidFill>
              </a:rPr>
              <a:t>A </a:t>
            </a:r>
            <a:r>
              <a:rPr lang="fr-FR" sz="1800" dirty="0" err="1">
                <a:solidFill>
                  <a:schemeClr val="bg1"/>
                </a:solidFill>
              </a:rPr>
              <a:t>huge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err="1">
                <a:solidFill>
                  <a:schemeClr val="bg1"/>
                </a:solidFill>
              </a:rPr>
              <a:t>project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err="1">
                <a:solidFill>
                  <a:schemeClr val="bg1"/>
                </a:solidFill>
              </a:rPr>
              <a:t>that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err="1">
                <a:solidFill>
                  <a:schemeClr val="bg1"/>
                </a:solidFill>
              </a:rPr>
              <a:t>needed</a:t>
            </a:r>
            <a:r>
              <a:rPr lang="fr-FR" sz="1800" dirty="0">
                <a:solidFill>
                  <a:schemeClr val="bg1"/>
                </a:solidFill>
              </a:rPr>
              <a:t> a good communication in </a:t>
            </a:r>
            <a:r>
              <a:rPr lang="fr-FR" sz="1800" dirty="0" err="1">
                <a:solidFill>
                  <a:schemeClr val="bg1"/>
                </a:solidFill>
              </a:rPr>
              <a:t>our</a:t>
            </a:r>
            <a:r>
              <a:rPr lang="fr-FR" sz="1800" dirty="0">
                <a:solidFill>
                  <a:schemeClr val="bg1"/>
                </a:solidFill>
              </a:rPr>
              <a:t> team and </a:t>
            </a:r>
            <a:r>
              <a:rPr lang="fr-FR" sz="1800" dirty="0" err="1">
                <a:solidFill>
                  <a:schemeClr val="bg1"/>
                </a:solidFill>
              </a:rPr>
              <a:t>with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err="1">
                <a:solidFill>
                  <a:schemeClr val="bg1"/>
                </a:solidFill>
              </a:rPr>
              <a:t>others</a:t>
            </a:r>
            <a:endParaRPr lang="fr-FR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800" dirty="0">
                <a:solidFill>
                  <a:schemeClr val="bg1"/>
                </a:solidFill>
              </a:rPr>
              <a:t>Need more </a:t>
            </a:r>
            <a:r>
              <a:rPr lang="fr-FR" sz="1800" dirty="0" err="1">
                <a:solidFill>
                  <a:schemeClr val="bg1"/>
                </a:solidFill>
              </a:rPr>
              <a:t>than</a:t>
            </a:r>
            <a:r>
              <a:rPr lang="fr-FR" sz="1800" dirty="0">
                <a:solidFill>
                  <a:schemeClr val="bg1"/>
                </a:solidFill>
              </a:rPr>
              <a:t> one </a:t>
            </a:r>
            <a:r>
              <a:rPr lang="fr-FR" sz="1800" dirty="0" err="1">
                <a:solidFill>
                  <a:schemeClr val="bg1"/>
                </a:solidFill>
              </a:rPr>
              <a:t>year</a:t>
            </a:r>
            <a:r>
              <a:rPr lang="fr-FR" sz="1800" dirty="0">
                <a:solidFill>
                  <a:schemeClr val="bg1"/>
                </a:solidFill>
              </a:rPr>
              <a:t> to </a:t>
            </a:r>
            <a:r>
              <a:rPr lang="fr-FR" sz="1800" dirty="0" err="1">
                <a:solidFill>
                  <a:schemeClr val="bg1"/>
                </a:solidFill>
              </a:rPr>
              <a:t>develop</a:t>
            </a:r>
            <a:r>
              <a:rPr lang="fr-FR" sz="1800" dirty="0">
                <a:solidFill>
                  <a:schemeClr val="bg1"/>
                </a:solidFill>
              </a:rPr>
              <a:t> and </a:t>
            </a:r>
            <a:r>
              <a:rPr lang="fr-FR" sz="1800" dirty="0" err="1">
                <a:solidFill>
                  <a:schemeClr val="bg1"/>
                </a:solidFill>
              </a:rPr>
              <a:t>integrate</a:t>
            </a:r>
            <a:r>
              <a:rPr lang="fr-FR" sz="1800" dirty="0">
                <a:solidFill>
                  <a:schemeClr val="bg1"/>
                </a:solidFill>
              </a:rPr>
              <a:t> all the services</a:t>
            </a:r>
          </a:p>
          <a:p>
            <a:pPr>
              <a:lnSpc>
                <a:spcPct val="150000"/>
              </a:lnSpc>
            </a:pPr>
            <a:r>
              <a:rPr lang="fr-FR" sz="1800" dirty="0" err="1">
                <a:solidFill>
                  <a:schemeClr val="bg1"/>
                </a:solidFill>
              </a:rPr>
              <a:t>Was</a:t>
            </a:r>
            <a:r>
              <a:rPr lang="fr-FR" sz="1800" dirty="0">
                <a:solidFill>
                  <a:schemeClr val="bg1"/>
                </a:solidFill>
              </a:rPr>
              <a:t> a </a:t>
            </a:r>
            <a:r>
              <a:rPr lang="fr-FR" sz="1800" dirty="0" err="1">
                <a:solidFill>
                  <a:schemeClr val="bg1"/>
                </a:solidFill>
              </a:rPr>
              <a:t>very</a:t>
            </a:r>
            <a:r>
              <a:rPr lang="fr-FR" sz="1800" dirty="0">
                <a:solidFill>
                  <a:schemeClr val="bg1"/>
                </a:solidFill>
              </a:rPr>
              <a:t> good </a:t>
            </a:r>
            <a:r>
              <a:rPr lang="fr-FR" sz="1800" dirty="0" err="1">
                <a:solidFill>
                  <a:schemeClr val="bg1"/>
                </a:solidFill>
              </a:rPr>
              <a:t>experience</a:t>
            </a:r>
            <a:r>
              <a:rPr lang="fr-FR" sz="1800" dirty="0">
                <a:solidFill>
                  <a:schemeClr val="bg1"/>
                </a:solidFill>
              </a:rPr>
              <a:t> on the </a:t>
            </a:r>
            <a:r>
              <a:rPr lang="fr-FR" sz="1800" dirty="0" err="1">
                <a:solidFill>
                  <a:schemeClr val="bg1"/>
                </a:solidFill>
              </a:rPr>
              <a:t>development</a:t>
            </a:r>
            <a:r>
              <a:rPr lang="fr-FR" sz="1800" dirty="0">
                <a:solidFill>
                  <a:schemeClr val="bg1"/>
                </a:solidFill>
              </a:rPr>
              <a:t> part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3DCBD64-5256-4E91-A423-339B0BA4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XIV) Conclusion</a:t>
            </a:r>
          </a:p>
        </p:txBody>
      </p:sp>
    </p:spTree>
    <p:extLst>
      <p:ext uri="{BB962C8B-B14F-4D97-AF65-F5344CB8AC3E}">
        <p14:creationId xmlns:p14="http://schemas.microsoft.com/office/powerpoint/2010/main" val="293841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ce réservé d’image 22" descr="Vue en contre-plongée de l’immeuble de bureaux sous un ciel bleu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 l="2749" r="2749"/>
          <a:stretch/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346" y="973512"/>
            <a:ext cx="5852966" cy="2281355"/>
          </a:xfrm>
        </p:spPr>
        <p:txBody>
          <a:bodyPr rtlCol="0"/>
          <a:lstStyle/>
          <a:p>
            <a:pPr rtl="0"/>
            <a:r>
              <a:rPr lang="fr-FR" sz="5400" dirty="0" err="1"/>
              <a:t>Thank</a:t>
            </a:r>
            <a:r>
              <a:rPr lang="fr-FR" sz="5400" dirty="0"/>
              <a:t> </a:t>
            </a:r>
            <a:r>
              <a:rPr lang="fr-FR" sz="5400" dirty="0" err="1"/>
              <a:t>you</a:t>
            </a:r>
            <a:r>
              <a:rPr lang="fr-FR" sz="5400" dirty="0"/>
              <a:t> for </a:t>
            </a:r>
            <a:r>
              <a:rPr lang="fr-FR" sz="5400" dirty="0" err="1"/>
              <a:t>your</a:t>
            </a:r>
            <a:r>
              <a:rPr lang="fr-FR" sz="5400" dirty="0"/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  9" descr="Une image contenant table, fenêtre, assis, bleu&#10;&#10;Description générée automatiquement">
            <a:extLst>
              <a:ext uri="{FF2B5EF4-FFF2-40B4-BE49-F238E27FC236}">
                <a16:creationId xmlns:a16="http://schemas.microsoft.com/office/drawing/2014/main" id="{B48F1F15-2687-47B2-8071-C44B61A5A52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18676" r="18676"/>
          <a:stretch>
            <a:fillRect/>
          </a:stretch>
        </p:blipFill>
        <p:spPr/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322CE03-5075-403B-AF1C-CC7E744B54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2</a:t>
            </a:fld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699491-1B49-4B58-AE1B-376831F1F9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6" y="2134651"/>
            <a:ext cx="4421857" cy="423284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fr-FR" dirty="0">
                <a:solidFill>
                  <a:schemeClr val="bg1"/>
                </a:solidFill>
              </a:rPr>
              <a:t>I) </a:t>
            </a:r>
            <a:r>
              <a:rPr lang="fr-FR" dirty="0" err="1">
                <a:solidFill>
                  <a:schemeClr val="bg1"/>
                </a:solidFill>
              </a:rPr>
              <a:t>Summary</a:t>
            </a:r>
            <a:r>
              <a:rPr lang="fr-FR" dirty="0">
                <a:solidFill>
                  <a:schemeClr val="bg1"/>
                </a:solidFill>
              </a:rPr>
              <a:t> of the </a:t>
            </a:r>
            <a:r>
              <a:rPr lang="fr-FR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chemeClr val="bg1"/>
                </a:solidFill>
              </a:rPr>
              <a:t>II) Description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chemeClr val="bg1"/>
                </a:solidFill>
              </a:rPr>
              <a:t>III) Goal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chemeClr val="bg1"/>
                </a:solidFill>
              </a:rPr>
              <a:t>IV) User cases</a:t>
            </a:r>
          </a:p>
          <a:p>
            <a:pPr lvl="1">
              <a:lnSpc>
                <a:spcPct val="100000"/>
              </a:lnSpc>
            </a:pPr>
            <a:r>
              <a:rPr lang="fr-FR" sz="1200" dirty="0">
                <a:solidFill>
                  <a:schemeClr val="bg1"/>
                </a:solidFill>
              </a:rPr>
              <a:t>Patient</a:t>
            </a:r>
          </a:p>
          <a:p>
            <a:pPr lvl="1">
              <a:lnSpc>
                <a:spcPct val="100000"/>
              </a:lnSpc>
            </a:pPr>
            <a:r>
              <a:rPr lang="fr-FR" sz="1200" dirty="0" err="1">
                <a:solidFill>
                  <a:schemeClr val="bg1"/>
                </a:solidFill>
              </a:rPr>
              <a:t>Doctor</a:t>
            </a:r>
            <a:endParaRPr lang="fr-FR" sz="1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chemeClr val="bg1"/>
                </a:solidFill>
              </a:rPr>
              <a:t>V) </a:t>
            </a:r>
            <a:r>
              <a:rPr lang="fr-FR" dirty="0" err="1">
                <a:solidFill>
                  <a:schemeClr val="bg1"/>
                </a:solidFill>
              </a:rPr>
              <a:t>Requirements</a:t>
            </a:r>
            <a:endParaRPr lang="fr-FR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chemeClr val="bg1"/>
                </a:solidFill>
              </a:rPr>
              <a:t>VI) WBS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chemeClr val="bg1"/>
                </a:solidFill>
              </a:rPr>
              <a:t>VII) RACI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chemeClr val="bg1"/>
                </a:solidFill>
              </a:rPr>
              <a:t>VIII)</a:t>
            </a:r>
            <a:r>
              <a:rPr lang="fr-FR" dirty="0" err="1">
                <a:solidFill>
                  <a:schemeClr val="bg1"/>
                </a:solidFill>
              </a:rPr>
              <a:t>Calendar</a:t>
            </a:r>
            <a:endParaRPr lang="fr-FR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chemeClr val="bg1"/>
                </a:solidFill>
              </a:rPr>
              <a:t>IX) General architecture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chemeClr val="bg1"/>
                </a:solidFill>
              </a:rPr>
              <a:t>X) Validation plan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chemeClr val="bg1"/>
                </a:solidFill>
              </a:rPr>
              <a:t>XI) </a:t>
            </a:r>
            <a:r>
              <a:rPr lang="fr-FR" dirty="0" err="1">
                <a:solidFill>
                  <a:schemeClr val="bg1"/>
                </a:solidFill>
              </a:rPr>
              <a:t>Deliverable</a:t>
            </a:r>
            <a:endParaRPr lang="fr-FR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chemeClr val="bg1"/>
                </a:solidFill>
              </a:rPr>
              <a:t>XII) </a:t>
            </a:r>
            <a:r>
              <a:rPr lang="fr-FR" dirty="0" err="1">
                <a:solidFill>
                  <a:schemeClr val="bg1"/>
                </a:solidFill>
              </a:rPr>
              <a:t>What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remains</a:t>
            </a:r>
            <a:endParaRPr lang="fr-FR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chemeClr val="bg1"/>
                </a:solidFill>
              </a:rPr>
              <a:t>XIII) </a:t>
            </a:r>
            <a:r>
              <a:rPr lang="fr-FR" dirty="0" err="1">
                <a:solidFill>
                  <a:schemeClr val="bg1"/>
                </a:solidFill>
              </a:rPr>
              <a:t>Demonstration</a:t>
            </a:r>
            <a:endParaRPr lang="fr-FR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chemeClr val="bg1"/>
                </a:solidFill>
              </a:rPr>
              <a:t>XIV) Conclusion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A07C780-E63E-4FAD-B627-B9C8D2D0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206" y="1046140"/>
            <a:ext cx="5056083" cy="782638"/>
          </a:xfrm>
        </p:spPr>
        <p:txBody>
          <a:bodyPr/>
          <a:lstStyle/>
          <a:p>
            <a:r>
              <a:rPr lang="fr-FR"/>
              <a:t>Summary</a:t>
            </a:r>
            <a:endParaRPr lang="fr-FR" dirty="0"/>
          </a:p>
        </p:txBody>
      </p:sp>
      <p:pic>
        <p:nvPicPr>
          <p:cNvPr id="22" name="Google Shape;192;p5" descr="Partenaires — UniversitÃ© Nice Sophia Antipolis">
            <a:extLst>
              <a:ext uri="{FF2B5EF4-FFF2-40B4-BE49-F238E27FC236}">
                <a16:creationId xmlns:a16="http://schemas.microsoft.com/office/drawing/2014/main" id="{6ECA7583-C6D3-4588-AA0B-EC2DAF8027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8294" y="-1208"/>
            <a:ext cx="2793705" cy="538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15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641FDA-EEAC-4C7A-8730-76B866617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3</a:t>
            </a:fld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CA7F48F-925D-40EF-B0B5-D5BC6FA2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I) </a:t>
            </a:r>
            <a:r>
              <a:rPr lang="fr-FR" dirty="0" err="1"/>
              <a:t>Summary</a:t>
            </a:r>
            <a:r>
              <a:rPr lang="fr-FR" dirty="0"/>
              <a:t> of the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DE5D656-B061-48DA-99D6-25CAA126C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847" y="2267022"/>
            <a:ext cx="8546306" cy="39179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fr-FR" sz="2000" dirty="0"/>
              <a:t>The </a:t>
            </a:r>
            <a:r>
              <a:rPr lang="fr-FR" sz="2000" dirty="0" err="1"/>
              <a:t>whole</a:t>
            </a:r>
            <a:r>
              <a:rPr lang="fr-FR" sz="2000" dirty="0"/>
              <a:t> </a:t>
            </a:r>
            <a:r>
              <a:rPr lang="fr-FR" sz="2000" dirty="0" err="1"/>
              <a:t>project</a:t>
            </a:r>
            <a:r>
              <a:rPr lang="fr-FR" sz="2000" dirty="0"/>
              <a:t> </a:t>
            </a:r>
            <a:r>
              <a:rPr lang="fr-FR" sz="2000" dirty="0" err="1"/>
              <a:t>regroups</a:t>
            </a:r>
            <a:r>
              <a:rPr lang="fr-FR" sz="2000" dirty="0"/>
              <a:t> 8 parts.</a:t>
            </a:r>
          </a:p>
          <a:p>
            <a:pPr>
              <a:lnSpc>
                <a:spcPct val="200000"/>
              </a:lnSpc>
            </a:pPr>
            <a:r>
              <a:rPr lang="fr-FR" sz="2000" dirty="0" err="1"/>
              <a:t>Subject</a:t>
            </a:r>
            <a:r>
              <a:rPr lang="fr-FR" sz="2000" dirty="0"/>
              <a:t> : </a:t>
            </a:r>
            <a:r>
              <a:rPr lang="fr-FR" sz="2000" dirty="0" err="1"/>
              <a:t>Fighting</a:t>
            </a:r>
            <a:r>
              <a:rPr lang="fr-FR" sz="2000" dirty="0"/>
              <a:t> </a:t>
            </a:r>
            <a:r>
              <a:rPr lang="fr-FR" sz="2000" dirty="0" err="1"/>
              <a:t>against</a:t>
            </a:r>
            <a:r>
              <a:rPr lang="fr-FR" sz="2000" dirty="0"/>
              <a:t> </a:t>
            </a:r>
            <a:r>
              <a:rPr lang="fr-FR" sz="2000" dirty="0" err="1"/>
              <a:t>Medical</a:t>
            </a:r>
            <a:r>
              <a:rPr lang="fr-FR" sz="2000" dirty="0"/>
              <a:t> </a:t>
            </a:r>
            <a:r>
              <a:rPr lang="fr-FR" sz="2000" dirty="0" err="1"/>
              <a:t>Desertification</a:t>
            </a:r>
            <a:endParaRPr lang="fr-FR" sz="2000" dirty="0"/>
          </a:p>
          <a:p>
            <a:pPr>
              <a:lnSpc>
                <a:spcPct val="200000"/>
              </a:lnSpc>
            </a:pPr>
            <a:r>
              <a:rPr lang="fr-FR" sz="2000" dirty="0" err="1"/>
              <a:t>Two</a:t>
            </a:r>
            <a:r>
              <a:rPr lang="fr-FR" sz="2000" dirty="0"/>
              <a:t> Android application (</a:t>
            </a:r>
            <a:r>
              <a:rPr lang="fr-FR" sz="2000" dirty="0" err="1"/>
              <a:t>Kotlin</a:t>
            </a:r>
            <a:r>
              <a:rPr lang="fr-FR" sz="2000" dirty="0"/>
              <a:t>)</a:t>
            </a:r>
          </a:p>
          <a:p>
            <a:pPr>
              <a:lnSpc>
                <a:spcPct val="200000"/>
              </a:lnSpc>
            </a:pPr>
            <a:r>
              <a:rPr lang="fr-FR" sz="2000" dirty="0" err="1"/>
              <a:t>Allows</a:t>
            </a:r>
            <a:r>
              <a:rPr lang="fr-FR" sz="2000" dirty="0"/>
              <a:t> patient and </a:t>
            </a:r>
            <a:r>
              <a:rPr lang="fr-FR" sz="2000" dirty="0" err="1"/>
              <a:t>doctor</a:t>
            </a:r>
            <a:r>
              <a:rPr lang="fr-FR" sz="2000" dirty="0"/>
              <a:t> to </a:t>
            </a:r>
            <a:r>
              <a:rPr lang="fr-FR" sz="2000" dirty="0" err="1"/>
              <a:t>connect</a:t>
            </a:r>
            <a:r>
              <a:rPr lang="fr-FR" sz="2000" dirty="0"/>
              <a:t> to the application</a:t>
            </a:r>
          </a:p>
          <a:p>
            <a:pPr>
              <a:lnSpc>
                <a:spcPct val="200000"/>
              </a:lnSpc>
            </a:pPr>
            <a:r>
              <a:rPr lang="fr-FR" sz="2000" dirty="0" err="1"/>
              <a:t>Diagnosis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provided</a:t>
            </a:r>
            <a:endParaRPr lang="fr-FR" sz="2000" dirty="0"/>
          </a:p>
          <a:p>
            <a:pPr>
              <a:lnSpc>
                <a:spcPct val="200000"/>
              </a:lnSpc>
            </a:pPr>
            <a:r>
              <a:rPr lang="fr-FR" sz="2000" dirty="0" err="1"/>
              <a:t>Optimize</a:t>
            </a:r>
            <a:r>
              <a:rPr lang="fr-FR" sz="2000" dirty="0"/>
              <a:t> the </a:t>
            </a:r>
            <a:r>
              <a:rPr lang="fr-FR" sz="2000" dirty="0" err="1"/>
              <a:t>doctor’s</a:t>
            </a:r>
            <a:r>
              <a:rPr lang="fr-FR" sz="2000" dirty="0"/>
              <a:t> </a:t>
            </a:r>
            <a:r>
              <a:rPr lang="fr-FR" sz="2000" dirty="0" err="1"/>
              <a:t>journey</a:t>
            </a:r>
            <a:endParaRPr lang="fr-FR" sz="2000" dirty="0"/>
          </a:p>
        </p:txBody>
      </p:sp>
      <p:pic>
        <p:nvPicPr>
          <p:cNvPr id="6" name="Google Shape;149;p1" descr="Android: Googles freies Smartphone- und Tablet-OS">
            <a:extLst>
              <a:ext uri="{FF2B5EF4-FFF2-40B4-BE49-F238E27FC236}">
                <a16:creationId xmlns:a16="http://schemas.microsoft.com/office/drawing/2014/main" id="{F7843981-CA40-40B4-BEAE-D242932ACE1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6662" t="9388" r="36870" b="11790"/>
          <a:stretch/>
        </p:blipFill>
        <p:spPr>
          <a:xfrm>
            <a:off x="9107361" y="4481549"/>
            <a:ext cx="1261792" cy="1520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 descr="Une image contenant moniteur, portable, ordinateur, écran&#10;&#10;Description générée automatiquement">
            <a:extLst>
              <a:ext uri="{FF2B5EF4-FFF2-40B4-BE49-F238E27FC236}">
                <a16:creationId xmlns:a16="http://schemas.microsoft.com/office/drawing/2014/main" id="{BAF73C43-4E88-4E2F-8C92-9F39B7EF0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501" y="2123594"/>
            <a:ext cx="2501382" cy="1250691"/>
          </a:xfrm>
          <a:prstGeom prst="rect">
            <a:avLst/>
          </a:prstGeom>
        </p:spPr>
      </p:pic>
      <p:pic>
        <p:nvPicPr>
          <p:cNvPr id="11" name="Google Shape;192;p5" descr="Partenaires — UniversitÃ© Nice Sophia Antipolis">
            <a:extLst>
              <a:ext uri="{FF2B5EF4-FFF2-40B4-BE49-F238E27FC236}">
                <a16:creationId xmlns:a16="http://schemas.microsoft.com/office/drawing/2014/main" id="{09C3BB36-9DE8-455E-836A-AC0D95C35EA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8294" y="-1208"/>
            <a:ext cx="2793705" cy="538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014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 descr="Une image contenant extérieur, personne, homme, équitation&#10;&#10;Description générée automatiquement">
            <a:extLst>
              <a:ext uri="{FF2B5EF4-FFF2-40B4-BE49-F238E27FC236}">
                <a16:creationId xmlns:a16="http://schemas.microsoft.com/office/drawing/2014/main" id="{4168E226-5720-4CE2-9430-EFE5F3B98C2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24928" r="24928"/>
          <a:stretch>
            <a:fillRect/>
          </a:stretch>
        </p:blipFill>
        <p:spPr/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207CA3-F37D-48C8-BA4A-0787F90211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4</a:t>
            </a:fld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B3C1F-6694-44FB-B79E-4086A1A131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607998"/>
            <a:ext cx="4421856" cy="25886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fr-FR" sz="1600" dirty="0">
                <a:solidFill>
                  <a:schemeClr val="bg1"/>
                </a:solidFill>
              </a:rPr>
              <a:t>The patient </a:t>
            </a:r>
            <a:r>
              <a:rPr lang="fr-FR" sz="1600" dirty="0" err="1">
                <a:solidFill>
                  <a:schemeClr val="bg1"/>
                </a:solidFill>
              </a:rPr>
              <a:t>fills</a:t>
            </a:r>
            <a:r>
              <a:rPr lang="fr-FR" sz="1600" dirty="0">
                <a:solidFill>
                  <a:schemeClr val="bg1"/>
                </a:solidFill>
              </a:rPr>
              <a:t> a </a:t>
            </a:r>
            <a:r>
              <a:rPr lang="fr-FR" sz="1600" dirty="0" err="1">
                <a:solidFill>
                  <a:schemeClr val="bg1"/>
                </a:solidFill>
              </a:rPr>
              <a:t>form</a:t>
            </a:r>
            <a:r>
              <a:rPr lang="fr-FR" sz="1600" dirty="0">
                <a:solidFill>
                  <a:schemeClr val="bg1"/>
                </a:solidFill>
              </a:rPr>
              <a:t> to have a </a:t>
            </a:r>
            <a:r>
              <a:rPr lang="fr-FR" sz="1600" dirty="0" err="1">
                <a:solidFill>
                  <a:schemeClr val="bg1"/>
                </a:solidFill>
              </a:rPr>
              <a:t>diagnosis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fr-FR" sz="1600" dirty="0">
                <a:solidFill>
                  <a:schemeClr val="bg1"/>
                </a:solidFill>
              </a:rPr>
              <a:t>Can </a:t>
            </a:r>
            <a:r>
              <a:rPr lang="fr-FR" sz="1600" dirty="0" err="1">
                <a:solidFill>
                  <a:schemeClr val="bg1"/>
                </a:solidFill>
              </a:rPr>
              <a:t>be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used</a:t>
            </a:r>
            <a:r>
              <a:rPr lang="fr-FR" sz="1600" dirty="0">
                <a:solidFill>
                  <a:schemeClr val="bg1"/>
                </a:solidFill>
              </a:rPr>
              <a:t> by </a:t>
            </a:r>
            <a:r>
              <a:rPr lang="fr-FR" sz="1600" dirty="0" err="1">
                <a:solidFill>
                  <a:schemeClr val="bg1"/>
                </a:solidFill>
              </a:rPr>
              <a:t>disabled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person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fr-FR" sz="1600" dirty="0" err="1">
                <a:solidFill>
                  <a:schemeClr val="bg1"/>
                </a:solidFill>
              </a:rPr>
              <a:t>Both</a:t>
            </a:r>
            <a:r>
              <a:rPr lang="fr-FR" sz="1600" dirty="0">
                <a:solidFill>
                  <a:schemeClr val="bg1"/>
                </a:solidFill>
              </a:rPr>
              <a:t> normal case and emergency</a:t>
            </a:r>
          </a:p>
          <a:p>
            <a:pPr>
              <a:lnSpc>
                <a:spcPct val="200000"/>
              </a:lnSpc>
            </a:pPr>
            <a:r>
              <a:rPr lang="fr-FR" sz="1600" dirty="0" err="1">
                <a:solidFill>
                  <a:schemeClr val="bg1"/>
                </a:solidFill>
              </a:rPr>
              <a:t>Registers</a:t>
            </a:r>
            <a:r>
              <a:rPr lang="fr-FR" sz="1600" dirty="0">
                <a:solidFill>
                  <a:schemeClr val="bg1"/>
                </a:solidFill>
              </a:rPr>
              <a:t> user </a:t>
            </a:r>
            <a:r>
              <a:rPr lang="fr-FR" sz="1600" dirty="0" err="1">
                <a:solidFill>
                  <a:schemeClr val="bg1"/>
                </a:solidFill>
              </a:rPr>
              <a:t>behaviour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fr-FR" sz="1600" dirty="0" err="1">
                <a:solidFill>
                  <a:schemeClr val="bg1"/>
                </a:solidFill>
              </a:rPr>
              <a:t>Provides</a:t>
            </a:r>
            <a:r>
              <a:rPr lang="fr-FR" sz="1600" dirty="0">
                <a:solidFill>
                  <a:schemeClr val="bg1"/>
                </a:solidFill>
              </a:rPr>
              <a:t> a </a:t>
            </a:r>
            <a:r>
              <a:rPr lang="fr-FR" sz="1600" dirty="0" err="1">
                <a:solidFill>
                  <a:schemeClr val="bg1"/>
                </a:solidFill>
              </a:rPr>
              <a:t>diagnosis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963E7C8-7937-4A6E-A244-F4B7DC4B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II) Description</a:t>
            </a:r>
          </a:p>
        </p:txBody>
      </p:sp>
      <p:pic>
        <p:nvPicPr>
          <p:cNvPr id="9" name="Google Shape;192;p5" descr="Partenaires — UniversitÃ© Nice Sophia Antipolis">
            <a:extLst>
              <a:ext uri="{FF2B5EF4-FFF2-40B4-BE49-F238E27FC236}">
                <a16:creationId xmlns:a16="http://schemas.microsoft.com/office/drawing/2014/main" id="{0ECEA4B4-9A83-461F-99EE-0670068A36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8294" y="-1208"/>
            <a:ext cx="2793705" cy="538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757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20F8B307-B1F2-4E4B-AAE3-C759894F38D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C5F765-C975-434A-8E73-28A2AD8201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5</a:t>
            </a:fld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5EF330-06AE-476D-9028-C52A96CC0A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42373"/>
            <a:ext cx="4421856" cy="25886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1500" dirty="0">
                <a:sym typeface="Wingdings" panose="05000000000000000000" pitchFamily="2" charset="2"/>
              </a:rPr>
              <a:t> </a:t>
            </a:r>
            <a:r>
              <a:rPr lang="fr-FR" sz="1500" dirty="0" err="1">
                <a:sym typeface="Wingdings" panose="05000000000000000000" pitchFamily="2" charset="2"/>
              </a:rPr>
              <a:t>Build</a:t>
            </a:r>
            <a:r>
              <a:rPr lang="fr-FR" sz="1500" dirty="0">
                <a:sym typeface="Wingdings" panose="05000000000000000000" pitchFamily="2" charset="2"/>
              </a:rPr>
              <a:t> a </a:t>
            </a:r>
            <a:r>
              <a:rPr lang="fr-FR" sz="1500" dirty="0" err="1">
                <a:sym typeface="Wingdings" panose="05000000000000000000" pitchFamily="2" charset="2"/>
              </a:rPr>
              <a:t>project</a:t>
            </a:r>
            <a:r>
              <a:rPr lang="fr-FR" sz="1500" dirty="0">
                <a:sym typeface="Wingdings" panose="05000000000000000000" pitchFamily="2" charset="2"/>
              </a:rPr>
              <a:t> </a:t>
            </a:r>
            <a:r>
              <a:rPr lang="fr-FR" sz="1500" dirty="0" err="1">
                <a:sym typeface="Wingdings" panose="05000000000000000000" pitchFamily="2" charset="2"/>
              </a:rPr>
              <a:t>collabortaing</a:t>
            </a:r>
            <a:r>
              <a:rPr lang="fr-FR" sz="1500" dirty="0">
                <a:sym typeface="Wingdings" panose="05000000000000000000" pitchFamily="2" charset="2"/>
              </a:rPr>
              <a:t> </a:t>
            </a:r>
            <a:r>
              <a:rPr lang="fr-FR" sz="1500" dirty="0" err="1">
                <a:sym typeface="Wingdings" panose="05000000000000000000" pitchFamily="2" charset="2"/>
              </a:rPr>
              <a:t>with</a:t>
            </a:r>
            <a:r>
              <a:rPr lang="fr-FR" sz="1500" dirty="0">
                <a:sym typeface="Wingdings" panose="05000000000000000000" pitchFamily="2" charset="2"/>
              </a:rPr>
              <a:t> 7 </a:t>
            </a:r>
            <a:r>
              <a:rPr lang="fr-FR" sz="1500" dirty="0" err="1">
                <a:sym typeface="Wingdings" panose="05000000000000000000" pitchFamily="2" charset="2"/>
              </a:rPr>
              <a:t>other</a:t>
            </a:r>
            <a:r>
              <a:rPr lang="fr-FR" sz="1500" dirty="0">
                <a:sym typeface="Wingdings" panose="05000000000000000000" pitchFamily="2" charset="2"/>
              </a:rPr>
              <a:t> groups</a:t>
            </a:r>
          </a:p>
          <a:p>
            <a:endParaRPr lang="fr-FR" sz="1500" dirty="0">
              <a:sym typeface="Wingdings" panose="05000000000000000000" pitchFamily="2" charset="2"/>
            </a:endParaRPr>
          </a:p>
          <a:p>
            <a:r>
              <a:rPr lang="fr-FR" sz="1500" dirty="0" err="1"/>
              <a:t>Analyze</a:t>
            </a:r>
            <a:r>
              <a:rPr lang="fr-FR" sz="1500" dirty="0"/>
              <a:t> patient information to </a:t>
            </a:r>
            <a:r>
              <a:rPr lang="fr-FR" sz="1500" dirty="0" err="1"/>
              <a:t>determine</a:t>
            </a:r>
            <a:r>
              <a:rPr lang="fr-FR" sz="1500" dirty="0"/>
              <a:t> the </a:t>
            </a:r>
            <a:r>
              <a:rPr lang="fr-FR" sz="1500" dirty="0" err="1"/>
              <a:t>disease</a:t>
            </a:r>
            <a:endParaRPr lang="fr-FR" sz="1500" dirty="0"/>
          </a:p>
          <a:p>
            <a:pPr marL="0" indent="0">
              <a:buNone/>
            </a:pPr>
            <a:r>
              <a:rPr lang="fr-FR" sz="1500" dirty="0"/>
              <a:t>    </a:t>
            </a:r>
            <a:r>
              <a:rPr lang="fr-FR" sz="1500" dirty="0" err="1"/>
              <a:t>Diagnosis</a:t>
            </a:r>
            <a:r>
              <a:rPr lang="fr-FR" sz="1500" dirty="0"/>
              <a:t> close to the reality</a:t>
            </a:r>
          </a:p>
          <a:p>
            <a:endParaRPr lang="fr-FR" sz="1500" dirty="0"/>
          </a:p>
          <a:p>
            <a:r>
              <a:rPr lang="fr-FR" sz="1500" dirty="0"/>
              <a:t>Launch phone call if </a:t>
            </a:r>
            <a:r>
              <a:rPr lang="fr-FR" sz="1500" dirty="0" err="1"/>
              <a:t>it</a:t>
            </a:r>
            <a:r>
              <a:rPr lang="fr-FR" sz="1500" dirty="0"/>
              <a:t> </a:t>
            </a:r>
            <a:r>
              <a:rPr lang="fr-FR" sz="1500" dirty="0" err="1"/>
              <a:t>is</a:t>
            </a:r>
            <a:r>
              <a:rPr lang="fr-FR" sz="1500" dirty="0"/>
              <a:t> </a:t>
            </a:r>
            <a:r>
              <a:rPr lang="fr-FR" sz="1500" dirty="0" err="1"/>
              <a:t>serious</a:t>
            </a:r>
            <a:endParaRPr lang="fr-FR" sz="1500" dirty="0"/>
          </a:p>
          <a:p>
            <a:endParaRPr lang="fr-FR" sz="1500" dirty="0"/>
          </a:p>
          <a:p>
            <a:r>
              <a:rPr lang="fr-FR" sz="1500" dirty="0" err="1"/>
              <a:t>Assign</a:t>
            </a:r>
            <a:r>
              <a:rPr lang="fr-FR" sz="1500" dirty="0"/>
              <a:t> an </a:t>
            </a:r>
            <a:r>
              <a:rPr lang="fr-FR" sz="1500" dirty="0" err="1"/>
              <a:t>appointment</a:t>
            </a:r>
            <a:r>
              <a:rPr lang="fr-FR" sz="1500" dirty="0"/>
              <a:t> </a:t>
            </a:r>
            <a:r>
              <a:rPr lang="fr-FR" sz="1500" dirty="0" err="1"/>
              <a:t>between</a:t>
            </a:r>
            <a:r>
              <a:rPr lang="fr-FR" sz="1500" dirty="0"/>
              <a:t> client &amp; </a:t>
            </a:r>
            <a:r>
              <a:rPr lang="fr-FR" sz="1500" dirty="0" err="1"/>
              <a:t>doctor</a:t>
            </a:r>
            <a:endParaRPr lang="fr-FR" sz="1500" dirty="0"/>
          </a:p>
          <a:p>
            <a:endParaRPr lang="fr-FR" sz="1500" dirty="0"/>
          </a:p>
          <a:p>
            <a:pPr marL="0" indent="0">
              <a:buNone/>
            </a:pPr>
            <a:r>
              <a:rPr lang="fr-FR" sz="1500" dirty="0">
                <a:sym typeface="Wingdings" panose="05000000000000000000" pitchFamily="2" charset="2"/>
              </a:rPr>
              <a:t> Follow the </a:t>
            </a:r>
            <a:r>
              <a:rPr lang="fr-FR" sz="1500" dirty="0" err="1">
                <a:sym typeface="Wingdings" panose="05000000000000000000" pitchFamily="2" charset="2"/>
              </a:rPr>
              <a:t>user’s</a:t>
            </a:r>
            <a:r>
              <a:rPr lang="fr-FR" sz="1500" dirty="0">
                <a:sym typeface="Wingdings" panose="05000000000000000000" pitchFamily="2" charset="2"/>
              </a:rPr>
              <a:t> </a:t>
            </a:r>
            <a:r>
              <a:rPr lang="fr-FR" sz="1500" dirty="0" err="1">
                <a:sym typeface="Wingdings" panose="05000000000000000000" pitchFamily="2" charset="2"/>
              </a:rPr>
              <a:t>health</a:t>
            </a:r>
            <a:endParaRPr lang="fr-FR" sz="15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694B9038-AECF-44DB-A786-CB4D7646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III) Goal</a:t>
            </a:r>
          </a:p>
        </p:txBody>
      </p:sp>
      <p:pic>
        <p:nvPicPr>
          <p:cNvPr id="7" name="Google Shape;192;p5" descr="Partenaires — UniversitÃ© Nice Sophia Antipolis">
            <a:extLst>
              <a:ext uri="{FF2B5EF4-FFF2-40B4-BE49-F238E27FC236}">
                <a16:creationId xmlns:a16="http://schemas.microsoft.com/office/drawing/2014/main" id="{19D1EEBC-5731-4842-A57E-F2D84B7C781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98294" y="-1208"/>
            <a:ext cx="2793705" cy="538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98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641FDA-EEAC-4C7A-8730-76B866617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495E168-DA5E-4888-8D8A-92B118324C14}" type="slidenum">
              <a:rPr lang="fr-FR" noProof="0" smtClean="0"/>
              <a:pPr rtl="0">
                <a:spcAft>
                  <a:spcPts val="600"/>
                </a:spcAft>
              </a:pPr>
              <a:t>6</a:t>
            </a:fld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CA7F48F-925D-40EF-B0B5-D5BC6FA2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>
            <a:normAutofit/>
          </a:bodyPr>
          <a:lstStyle/>
          <a:p>
            <a:r>
              <a:rPr lang="fr-FR" dirty="0"/>
              <a:t>IV) User cases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0E2471-28FD-4BD6-BDE1-E156ED4C188B}"/>
              </a:ext>
            </a:extLst>
          </p:cNvPr>
          <p:cNvSpPr txBox="1"/>
          <p:nvPr/>
        </p:nvSpPr>
        <p:spPr>
          <a:xfrm>
            <a:off x="574205" y="2962439"/>
            <a:ext cx="2231701" cy="1702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</a:rPr>
              <a:t>Connection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Can </a:t>
            </a:r>
            <a:r>
              <a:rPr lang="fr-FR" dirty="0" err="1">
                <a:solidFill>
                  <a:schemeClr val="bg1"/>
                </a:solidFill>
              </a:rPr>
              <a:t>see</a:t>
            </a:r>
            <a:r>
              <a:rPr lang="fr-FR" dirty="0">
                <a:solidFill>
                  <a:schemeClr val="bg1"/>
                </a:solidFill>
              </a:rPr>
              <a:t> the </a:t>
            </a:r>
            <a:r>
              <a:rPr lang="fr-FR" dirty="0" err="1">
                <a:solidFill>
                  <a:schemeClr val="bg1"/>
                </a:solidFill>
              </a:rPr>
              <a:t>map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Can </a:t>
            </a:r>
            <a:r>
              <a:rPr lang="fr-FR" dirty="0" err="1">
                <a:solidFill>
                  <a:schemeClr val="bg1"/>
                </a:solidFill>
              </a:rPr>
              <a:t>fill</a:t>
            </a:r>
            <a:r>
              <a:rPr lang="fr-FR" dirty="0">
                <a:solidFill>
                  <a:schemeClr val="bg1"/>
                </a:solidFill>
              </a:rPr>
              <a:t> a </a:t>
            </a:r>
            <a:r>
              <a:rPr lang="fr-FR" dirty="0" err="1">
                <a:solidFill>
                  <a:schemeClr val="bg1"/>
                </a:solidFill>
              </a:rPr>
              <a:t>form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Access </a:t>
            </a:r>
            <a:r>
              <a:rPr lang="fr-FR" dirty="0" err="1">
                <a:solidFill>
                  <a:schemeClr val="bg1"/>
                </a:solidFill>
              </a:rPr>
              <a:t>history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5E57E29-46CA-4A0D-8E93-BE23EB072D8C}"/>
              </a:ext>
            </a:extLst>
          </p:cNvPr>
          <p:cNvSpPr txBox="1"/>
          <p:nvPr/>
        </p:nvSpPr>
        <p:spPr>
          <a:xfrm>
            <a:off x="3639857" y="2962439"/>
            <a:ext cx="2097241" cy="1287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</a:rPr>
              <a:t>SOS </a:t>
            </a:r>
            <a:r>
              <a:rPr lang="fr-FR" dirty="0" err="1">
                <a:solidFill>
                  <a:schemeClr val="bg1"/>
                </a:solidFill>
              </a:rPr>
              <a:t>clicked</a:t>
            </a:r>
            <a:r>
              <a:rPr lang="fr-FR" dirty="0">
                <a:solidFill>
                  <a:schemeClr val="bg1"/>
                </a:solidFill>
              </a:rPr>
              <a:t>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Emergency case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Does</a:t>
            </a:r>
            <a:r>
              <a:rPr lang="fr-FR" dirty="0">
                <a:solidFill>
                  <a:schemeClr val="bg1"/>
                </a:solidFill>
              </a:rPr>
              <a:t> phone call</a:t>
            </a:r>
          </a:p>
        </p:txBody>
      </p:sp>
      <p:pic>
        <p:nvPicPr>
          <p:cNvPr id="15" name="Google Shape;192;p5" descr="Partenaires — UniversitÃ© Nice Sophia Antipolis">
            <a:extLst>
              <a:ext uri="{FF2B5EF4-FFF2-40B4-BE49-F238E27FC236}">
                <a16:creationId xmlns:a16="http://schemas.microsoft.com/office/drawing/2014/main" id="{FEECA99D-560C-4E70-8F35-C970D3299D7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98294" y="-1208"/>
            <a:ext cx="2793705" cy="53823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DF0146-3835-4301-9B18-AF1AB1A23044}"/>
              </a:ext>
            </a:extLst>
          </p:cNvPr>
          <p:cNvSpPr/>
          <p:nvPr/>
        </p:nvSpPr>
        <p:spPr>
          <a:xfrm>
            <a:off x="839788" y="2095043"/>
            <a:ext cx="1454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 Patient case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D1B5E5-895B-4096-88AE-9F621B2AB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273" y="945707"/>
            <a:ext cx="2793704" cy="496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93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641FDA-EEAC-4C7A-8730-76B866617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7</a:t>
            </a:fld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CA7F48F-925D-40EF-B0B5-D5BC6FA2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IV) User cases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DE5D656-B061-48DA-99D6-25CAA126C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847" y="2372096"/>
            <a:ext cx="8546306" cy="39179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fr-FR" sz="2000" dirty="0"/>
              <a:t>Launch the application</a:t>
            </a:r>
          </a:p>
          <a:p>
            <a:pPr>
              <a:lnSpc>
                <a:spcPct val="200000"/>
              </a:lnSpc>
            </a:pPr>
            <a:r>
              <a:rPr lang="fr-FR" sz="2000" dirty="0" err="1"/>
              <a:t>Register</a:t>
            </a:r>
            <a:r>
              <a:rPr lang="fr-FR" sz="2000" dirty="0"/>
              <a:t> or login</a:t>
            </a:r>
          </a:p>
          <a:p>
            <a:pPr>
              <a:lnSpc>
                <a:spcPct val="200000"/>
              </a:lnSpc>
            </a:pPr>
            <a:r>
              <a:rPr lang="fr-FR" sz="2000" dirty="0" err="1"/>
              <a:t>Choose</a:t>
            </a:r>
            <a:r>
              <a:rPr lang="fr-FR" sz="2000" dirty="0"/>
              <a:t> to do a </a:t>
            </a:r>
            <a:r>
              <a:rPr lang="fr-FR" sz="2000" dirty="0" err="1"/>
              <a:t>diagnosis</a:t>
            </a:r>
            <a:endParaRPr lang="fr-FR" sz="2000" dirty="0"/>
          </a:p>
          <a:p>
            <a:pPr>
              <a:lnSpc>
                <a:spcPct val="200000"/>
              </a:lnSpc>
            </a:pPr>
            <a:r>
              <a:rPr lang="fr-FR" sz="2000" dirty="0" err="1"/>
              <a:t>Print</a:t>
            </a:r>
            <a:r>
              <a:rPr lang="fr-FR" sz="2000" dirty="0"/>
              <a:t> a </a:t>
            </a:r>
            <a:r>
              <a:rPr lang="fr-FR" sz="2000" dirty="0" err="1"/>
              <a:t>pre-diagnosis</a:t>
            </a:r>
            <a:endParaRPr lang="fr-FR" sz="2000" dirty="0"/>
          </a:p>
          <a:p>
            <a:pPr>
              <a:lnSpc>
                <a:spcPct val="200000"/>
              </a:lnSpc>
            </a:pPr>
            <a:r>
              <a:rPr lang="fr-FR" sz="2000" dirty="0" err="1"/>
              <a:t>Send</a:t>
            </a:r>
            <a:r>
              <a:rPr lang="fr-FR" sz="2000" dirty="0"/>
              <a:t> an appointement </a:t>
            </a:r>
            <a:r>
              <a:rPr lang="fr-FR" sz="2000" dirty="0" err="1"/>
              <a:t>with</a:t>
            </a:r>
            <a:r>
              <a:rPr lang="fr-FR" sz="2000" dirty="0"/>
              <a:t> the </a:t>
            </a:r>
            <a:r>
              <a:rPr lang="fr-FR" sz="2000" dirty="0" err="1"/>
              <a:t>doctor</a:t>
            </a:r>
            <a:endParaRPr lang="fr-FR" sz="2000" dirty="0"/>
          </a:p>
          <a:p>
            <a:pPr>
              <a:lnSpc>
                <a:spcPct val="200000"/>
              </a:lnSpc>
            </a:pPr>
            <a:r>
              <a:rPr lang="fr-FR" sz="2000" dirty="0"/>
              <a:t>In case of emergency : </a:t>
            </a:r>
            <a:r>
              <a:rPr lang="fr-FR" sz="2000" dirty="0" err="1"/>
              <a:t>alert</a:t>
            </a:r>
            <a:r>
              <a:rPr lang="fr-FR" sz="2000" dirty="0"/>
              <a:t> the </a:t>
            </a:r>
            <a:r>
              <a:rPr lang="fr-FR" sz="2000" dirty="0" err="1"/>
              <a:t>nearest</a:t>
            </a:r>
            <a:r>
              <a:rPr lang="fr-FR" sz="2000" dirty="0"/>
              <a:t> </a:t>
            </a:r>
            <a:r>
              <a:rPr lang="fr-FR" sz="2000" dirty="0" err="1"/>
              <a:t>doctor</a:t>
            </a:r>
            <a:r>
              <a:rPr lang="fr-FR" sz="2000" dirty="0"/>
              <a:t> and </a:t>
            </a:r>
            <a:r>
              <a:rPr lang="fr-FR" sz="2000" dirty="0" err="1"/>
              <a:t>strat</a:t>
            </a:r>
            <a:r>
              <a:rPr lang="fr-FR" sz="2000" dirty="0"/>
              <a:t> </a:t>
            </a:r>
            <a:r>
              <a:rPr lang="fr-FR" sz="2000" dirty="0" err="1"/>
              <a:t>filming</a:t>
            </a:r>
            <a:r>
              <a:rPr lang="fr-FR" sz="2000" dirty="0"/>
              <a:t> a </a:t>
            </a:r>
            <a:r>
              <a:rPr lang="fr-FR" sz="2000" dirty="0" err="1"/>
              <a:t>video</a:t>
            </a:r>
            <a:endParaRPr lang="fr-FR" sz="2000" dirty="0"/>
          </a:p>
        </p:txBody>
      </p:sp>
      <p:pic>
        <p:nvPicPr>
          <p:cNvPr id="11" name="Google Shape;192;p5" descr="Partenaires — UniversitÃ© Nice Sophia Antipolis">
            <a:extLst>
              <a:ext uri="{FF2B5EF4-FFF2-40B4-BE49-F238E27FC236}">
                <a16:creationId xmlns:a16="http://schemas.microsoft.com/office/drawing/2014/main" id="{09C3BB36-9DE8-455E-836A-AC0D95C35E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98294" y="-1208"/>
            <a:ext cx="2793705" cy="5382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5E0952-5415-41B0-A1C9-ABBF390F1175}"/>
              </a:ext>
            </a:extLst>
          </p:cNvPr>
          <p:cNvSpPr/>
          <p:nvPr/>
        </p:nvSpPr>
        <p:spPr>
          <a:xfrm>
            <a:off x="839788" y="2002764"/>
            <a:ext cx="1454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 Patient case</a:t>
            </a:r>
          </a:p>
        </p:txBody>
      </p:sp>
    </p:spTree>
    <p:extLst>
      <p:ext uri="{BB962C8B-B14F-4D97-AF65-F5344CB8AC3E}">
        <p14:creationId xmlns:p14="http://schemas.microsoft.com/office/powerpoint/2010/main" val="101821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641FDA-EEAC-4C7A-8730-76B866617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8</a:t>
            </a:fld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CA7F48F-925D-40EF-B0B5-D5BC6FA2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IV) User cases</a:t>
            </a:r>
          </a:p>
        </p:txBody>
      </p:sp>
      <p:pic>
        <p:nvPicPr>
          <p:cNvPr id="11" name="Google Shape;192;p5" descr="Partenaires — UniversitÃ© Nice Sophia Antipolis">
            <a:extLst>
              <a:ext uri="{FF2B5EF4-FFF2-40B4-BE49-F238E27FC236}">
                <a16:creationId xmlns:a16="http://schemas.microsoft.com/office/drawing/2014/main" id="{09C3BB36-9DE8-455E-836A-AC0D95C35E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98294" y="-1208"/>
            <a:ext cx="2793705" cy="5382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5E0952-5415-41B0-A1C9-ABBF390F1175}"/>
              </a:ext>
            </a:extLst>
          </p:cNvPr>
          <p:cNvSpPr/>
          <p:nvPr/>
        </p:nvSpPr>
        <p:spPr>
          <a:xfrm>
            <a:off x="839788" y="2078265"/>
            <a:ext cx="144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Doctor</a:t>
            </a:r>
            <a:r>
              <a:rPr lang="fr-FR" dirty="0">
                <a:solidFill>
                  <a:schemeClr val="tx2"/>
                </a:solidFill>
              </a:rPr>
              <a:t> case</a:t>
            </a:r>
          </a:p>
        </p:txBody>
      </p:sp>
      <p:pic>
        <p:nvPicPr>
          <p:cNvPr id="9" name="Google Shape;207;p7">
            <a:extLst>
              <a:ext uri="{FF2B5EF4-FFF2-40B4-BE49-F238E27FC236}">
                <a16:creationId xmlns:a16="http://schemas.microsoft.com/office/drawing/2014/main" id="{9B0D552B-72D9-4E0E-AAB7-DD3D7745895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691" y="2738247"/>
            <a:ext cx="1409833" cy="25872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09;p7">
            <a:extLst>
              <a:ext uri="{FF2B5EF4-FFF2-40B4-BE49-F238E27FC236}">
                <a16:creationId xmlns:a16="http://schemas.microsoft.com/office/drawing/2014/main" id="{BEEAE2E4-2484-4C65-AAF3-0F17617C2BE3}"/>
              </a:ext>
            </a:extLst>
          </p:cNvPr>
          <p:cNvSpPr/>
          <p:nvPr/>
        </p:nvSpPr>
        <p:spPr>
          <a:xfrm>
            <a:off x="2420294" y="3854852"/>
            <a:ext cx="1117600" cy="3540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Google Shape;213;p7">
            <a:extLst>
              <a:ext uri="{FF2B5EF4-FFF2-40B4-BE49-F238E27FC236}">
                <a16:creationId xmlns:a16="http://schemas.microsoft.com/office/drawing/2014/main" id="{1FAE3CAA-2590-4B5A-8C66-F7D5F77034CB}"/>
              </a:ext>
            </a:extLst>
          </p:cNvPr>
          <p:cNvSpPr/>
          <p:nvPr/>
        </p:nvSpPr>
        <p:spPr>
          <a:xfrm>
            <a:off x="6096000" y="3854851"/>
            <a:ext cx="1117600" cy="3540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8A1739-E419-4007-9F77-BDFC1F3A1A44}"/>
              </a:ext>
            </a:extLst>
          </p:cNvPr>
          <p:cNvSpPr txBox="1"/>
          <p:nvPr/>
        </p:nvSpPr>
        <p:spPr>
          <a:xfrm>
            <a:off x="1123518" y="5325469"/>
            <a:ext cx="880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Doctor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63D5257-F935-42AC-92DB-74A638DA6CE7}"/>
              </a:ext>
            </a:extLst>
          </p:cNvPr>
          <p:cNvSpPr txBox="1"/>
          <p:nvPr/>
        </p:nvSpPr>
        <p:spPr>
          <a:xfrm>
            <a:off x="3934437" y="3293192"/>
            <a:ext cx="1943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Connection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Access the </a:t>
            </a:r>
            <a:r>
              <a:rPr lang="fr-FR" dirty="0" err="1">
                <a:solidFill>
                  <a:schemeClr val="bg1"/>
                </a:solidFill>
              </a:rPr>
              <a:t>map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Can care an emergency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31A58CD-7E7E-4BB5-BD74-6553D9721557}"/>
              </a:ext>
            </a:extLst>
          </p:cNvPr>
          <p:cNvSpPr txBox="1"/>
          <p:nvPr/>
        </p:nvSpPr>
        <p:spPr>
          <a:xfrm>
            <a:off x="7828255" y="3293192"/>
            <a:ext cx="2793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Map</a:t>
            </a:r>
            <a:r>
              <a:rPr lang="fr-FR" dirty="0">
                <a:solidFill>
                  <a:schemeClr val="bg1"/>
                </a:solidFill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Shows the </a:t>
            </a:r>
            <a:r>
              <a:rPr lang="fr-FR" dirty="0" err="1">
                <a:solidFill>
                  <a:schemeClr val="bg1"/>
                </a:solidFill>
              </a:rPr>
              <a:t>journey</a:t>
            </a:r>
            <a:r>
              <a:rPr lang="fr-FR" dirty="0">
                <a:solidFill>
                  <a:schemeClr val="bg1"/>
                </a:solidFill>
              </a:rPr>
              <a:t> / </a:t>
            </a:r>
            <a:r>
              <a:rPr lang="fr-FR" dirty="0" err="1">
                <a:solidFill>
                  <a:schemeClr val="bg1"/>
                </a:solidFill>
              </a:rPr>
              <a:t>schedule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Display patients and </a:t>
            </a:r>
            <a:r>
              <a:rPr lang="fr-FR" dirty="0" err="1">
                <a:solidFill>
                  <a:schemeClr val="bg1"/>
                </a:solidFill>
              </a:rPr>
              <a:t>details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Google Shape;210;p7">
            <a:extLst>
              <a:ext uri="{FF2B5EF4-FFF2-40B4-BE49-F238E27FC236}">
                <a16:creationId xmlns:a16="http://schemas.microsoft.com/office/drawing/2014/main" id="{6C1E3B9C-8333-4DBD-B786-D0A98CA43F3B}"/>
              </a:ext>
            </a:extLst>
          </p:cNvPr>
          <p:cNvSpPr/>
          <p:nvPr/>
        </p:nvSpPr>
        <p:spPr>
          <a:xfrm>
            <a:off x="6096000" y="4770520"/>
            <a:ext cx="1117600" cy="927101"/>
          </a:xfrm>
          <a:prstGeom prst="heart">
            <a:avLst/>
          </a:prstGeom>
          <a:solidFill>
            <a:schemeClr val="accent5"/>
          </a:solidFill>
          <a:ln w="19050" cap="rnd" cmpd="sng">
            <a:solidFill>
              <a:srgbClr val="8F22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211;p7">
            <a:extLst>
              <a:ext uri="{FF2B5EF4-FFF2-40B4-BE49-F238E27FC236}">
                <a16:creationId xmlns:a16="http://schemas.microsoft.com/office/drawing/2014/main" id="{55EC2F43-C462-47AB-A5A1-B60C1F7542B6}"/>
              </a:ext>
            </a:extLst>
          </p:cNvPr>
          <p:cNvSpPr txBox="1"/>
          <p:nvPr/>
        </p:nvSpPr>
        <p:spPr>
          <a:xfrm>
            <a:off x="6140147" y="4967371"/>
            <a:ext cx="102930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SOS</a:t>
            </a:r>
            <a:endParaRPr sz="3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5793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641FDA-EEAC-4C7A-8730-76B866617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9</a:t>
            </a:fld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CA7F48F-925D-40EF-B0B5-D5BC6FA2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11052" cy="1345096"/>
          </a:xfrm>
        </p:spPr>
        <p:txBody>
          <a:bodyPr/>
          <a:lstStyle/>
          <a:p>
            <a:r>
              <a:rPr lang="fr-FR" dirty="0"/>
              <a:t>V) </a:t>
            </a:r>
            <a:r>
              <a:rPr lang="fr-FR" dirty="0" err="1"/>
              <a:t>Requirements</a:t>
            </a:r>
            <a:endParaRPr lang="fr-FR" dirty="0"/>
          </a:p>
        </p:txBody>
      </p:sp>
      <p:pic>
        <p:nvPicPr>
          <p:cNvPr id="11" name="Google Shape;192;p5" descr="Partenaires — UniversitÃ© Nice Sophia Antipolis">
            <a:extLst>
              <a:ext uri="{FF2B5EF4-FFF2-40B4-BE49-F238E27FC236}">
                <a16:creationId xmlns:a16="http://schemas.microsoft.com/office/drawing/2014/main" id="{09C3BB36-9DE8-455E-836A-AC0D95C35E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98294" y="-1208"/>
            <a:ext cx="2793705" cy="53823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22;p8">
            <a:extLst>
              <a:ext uri="{FF2B5EF4-FFF2-40B4-BE49-F238E27FC236}">
                <a16:creationId xmlns:a16="http://schemas.microsoft.com/office/drawing/2014/main" id="{E4DBD854-FCC0-4866-9CB6-E80D7AD8F010}"/>
              </a:ext>
            </a:extLst>
          </p:cNvPr>
          <p:cNvSpPr txBox="1">
            <a:spLocks/>
          </p:cNvSpPr>
          <p:nvPr/>
        </p:nvSpPr>
        <p:spPr>
          <a:xfrm>
            <a:off x="1943629" y="2261263"/>
            <a:ext cx="6876521" cy="44252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/>
              <a:t>PATIENT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700" dirty="0"/>
              <a:t>Create new account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700" dirty="0"/>
              <a:t>Log in : with login, password  / with facial recognition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700" dirty="0"/>
              <a:t>Analyze patient </a:t>
            </a:r>
            <a:r>
              <a:rPr lang="en-US" sz="1700" dirty="0" err="1"/>
              <a:t>behaviour</a:t>
            </a:r>
            <a:endParaRPr lang="en-US" sz="1700" dirty="0"/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700" dirty="0"/>
              <a:t>Make an appointment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700" dirty="0"/>
              <a:t>Have a medical advice based on user symptoms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700" dirty="0"/>
              <a:t>Call a doctor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700" dirty="0"/>
              <a:t>Close application if authentication failed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/>
              <a:t>COMMON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700" dirty="0"/>
              <a:t> Edit profile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700" dirty="0"/>
              <a:t>List existing appointments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700" dirty="0"/>
              <a:t>User can disconnect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/>
              <a:t>DOCTOR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700" dirty="0"/>
              <a:t>Log in : with login, password 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700" dirty="0"/>
              <a:t>List and display all doctor’s appointments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700" dirty="0"/>
              <a:t>Map displays the itinerary</a:t>
            </a:r>
          </a:p>
        </p:txBody>
      </p:sp>
    </p:spTree>
    <p:extLst>
      <p:ext uri="{BB962C8B-B14F-4D97-AF65-F5344CB8AC3E}">
        <p14:creationId xmlns:p14="http://schemas.microsoft.com/office/powerpoint/2010/main" val="3166394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494_TF45331398" id="{793DCE8C-9760-4BB5-9D3D-3747013049EC}" vid="{FDF77540-53E7-486C-AACA-E9A92E88A66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Microsoft Office PowerPoint</Application>
  <PresentationFormat>Grand écran</PresentationFormat>
  <Paragraphs>216</Paragraphs>
  <Slides>19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Calibri</vt:lpstr>
      <vt:lpstr>Lucida Grande</vt:lpstr>
      <vt:lpstr>Noto Sans Symbols</vt:lpstr>
      <vt:lpstr>Trebuchet MS</vt:lpstr>
      <vt:lpstr>Verdana</vt:lpstr>
      <vt:lpstr>Wingdings</vt:lpstr>
      <vt:lpstr>Thème Office</vt:lpstr>
      <vt:lpstr>Big Data Technical Project</vt:lpstr>
      <vt:lpstr>Summary</vt:lpstr>
      <vt:lpstr>I) Summary of the project</vt:lpstr>
      <vt:lpstr>II) Description</vt:lpstr>
      <vt:lpstr>III) Goal</vt:lpstr>
      <vt:lpstr>IV) User cases</vt:lpstr>
      <vt:lpstr>IV) User cases</vt:lpstr>
      <vt:lpstr>IV) User cases</vt:lpstr>
      <vt:lpstr>V) Requirements</vt:lpstr>
      <vt:lpstr>VI) WBS</vt:lpstr>
      <vt:lpstr>VII) RACI</vt:lpstr>
      <vt:lpstr>VIII) Calendar</vt:lpstr>
      <vt:lpstr>IX) General architecture</vt:lpstr>
      <vt:lpstr>X) Validation plan</vt:lpstr>
      <vt:lpstr>XI) Deliverable</vt:lpstr>
      <vt:lpstr>XII) What remains</vt:lpstr>
      <vt:lpstr>XIII) Demonstration</vt:lpstr>
      <vt:lpstr>XIV) 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2020-05-17T13:10:14Z</dcterms:created>
  <dcterms:modified xsi:type="dcterms:W3CDTF">2020-05-18T07:22:00Z</dcterms:modified>
</cp:coreProperties>
</file>