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471"/>
    <a:srgbClr val="002F15"/>
    <a:srgbClr val="FFF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7B2C-BB18-15ED-8AD0-476E88358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588EF-F5CB-A91F-1CA1-53D4D2232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0DDF5-AEAF-C523-7E3A-2BB36226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B99E-D6E3-9DD7-23EB-DCBC88FE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DB4E-E821-C634-9C63-27B4F1EA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47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8B1-440F-1EAF-7562-04867E9B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45F1F-51EF-F592-D7F0-6BDE9688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5798-1360-9D2B-7139-81E115D2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2E4F-4582-BD58-7CB4-504F11F9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38353-CCF2-8F07-D26F-2E96AC9E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853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EE15F-B2FB-445B-D073-9ACD8D10A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D722B-8E2D-E2C9-6B16-DDE614E8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730D-AB85-B5C0-65B0-6086A690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220B4-BE6F-4AC9-D8F1-F353C19A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D5AE-B4AC-4BB8-7AAF-DFD930E3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92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433D-4A76-C1F7-82CF-31A4BC5C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1201-3BB8-64A3-1F99-38BB3165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3164-EC0F-765F-BC90-A27C7302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7660-B615-0180-CFDE-050E44B3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DC17-FE09-7EA1-8353-C57D0C3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758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FF21-F7C0-3D06-2D59-2659C27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3BA79-803B-9DF5-60FA-AD741418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2C3F-F2A8-8E57-91B8-820128AD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E8A9-808D-BB4C-6580-C75B92F9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958D-36E2-1740-4705-468C774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826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C569-0099-D076-0E7E-A84C21D9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10A8-80DB-D729-A72E-FD689C870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4DA6D-11D1-576A-60E5-7D7B9454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AEF8-1C8C-F586-B9B9-A159C5E8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C04C1-F20F-0E2B-02F2-776DCCD0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DB56E-DDDE-66C3-52F6-7F33A28B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5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5E71-E41A-3D3C-0189-66B03B5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1CB63-B0C8-2531-F739-83DF7D9D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7C1D-CE63-5CE2-5823-33C4AF37A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D0636-F0AF-1B3C-CE5A-D9C881D0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753AC-5D37-DE2A-5669-8AB9BFAAF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A380C-A285-F0EC-1C5D-9FC5859C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CE548-E96D-7EC1-397F-F628FADF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9236A-AFCC-E3D7-6107-1F9957B4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77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156F-DDE7-68BF-94A7-17BD7BD7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55470-1213-F918-4EF6-2092C075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10CE1-9E38-ED91-EE7B-39FE1CA3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FD16E-4B5B-379A-6611-BB6D4AD7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596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54FF1-6863-6F85-8411-1A2115E3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51F83-7629-F9D1-9485-28369F31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16C2-D804-5401-357A-6B51ADF5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7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A793-70B7-0D5E-218C-41E8198F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80BA-81A9-6C0C-61F2-7B89DD39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D9E7B-7043-F37F-B090-6A081325B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10317-822F-325E-BB72-3FEF4F1A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D22D0-9175-393F-697D-564AC8CB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7F28C-AA59-F703-2519-670303BC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7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2D7B-1C4C-0686-A99A-5B3FF69D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314F7-D5B7-3E4D-D6D7-3D7367424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CA69D-3842-FEED-3DA4-BB91E2A8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B62F8-8E85-9C92-12C5-B3FA81B9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CDE2E-D495-B159-0D4C-C4A64AD4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A38C8-DFC2-13AC-4DEB-3B275A2F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55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333E4-DAE2-CAAB-4AFD-F93F9DDD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796D-D982-9D1D-D0DE-D24295061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E057-671A-9DF2-C7D3-F85BF194F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080FA-BF95-42EF-ADA5-47CB6AC8BF6D}" type="datetimeFigureOut">
              <a:rPr lang="pt-PT" smtClean="0"/>
              <a:t>22/07/2023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017A-1876-5019-10B4-E6858EBE8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6E4A-DE8C-CD01-27C7-5EEF965A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53B8-0904-4FAA-B10E-215B09793E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20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5.png"/><Relationship Id="rId7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.sv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4.sv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5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15.svg"/><Relationship Id="rId4" Type="http://schemas.openxmlformats.org/officeDocument/2006/relationships/image" Target="../media/image46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8.png"/><Relationship Id="rId7" Type="http://schemas.openxmlformats.org/officeDocument/2006/relationships/image" Target="../media/image11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49.jpeg"/><Relationship Id="rId10" Type="http://schemas.openxmlformats.org/officeDocument/2006/relationships/image" Target="../media/image16.png"/><Relationship Id="rId4" Type="http://schemas.openxmlformats.org/officeDocument/2006/relationships/image" Target="../media/image35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svg"/><Relationship Id="rId3" Type="http://schemas.openxmlformats.org/officeDocument/2006/relationships/image" Target="../media/image21.svg"/><Relationship Id="rId7" Type="http://schemas.openxmlformats.org/officeDocument/2006/relationships/image" Target="../media/image31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2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.svg"/><Relationship Id="rId5" Type="http://schemas.openxmlformats.org/officeDocument/2006/relationships/image" Target="../media/image7.svg"/><Relationship Id="rId15" Type="http://schemas.openxmlformats.org/officeDocument/2006/relationships/image" Target="../media/image51.sv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sv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4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1F0D3F-6E58-CDA1-DE14-34089E80323E}"/>
              </a:ext>
            </a:extLst>
          </p:cNvPr>
          <p:cNvSpPr txBox="1"/>
          <p:nvPr/>
        </p:nvSpPr>
        <p:spPr>
          <a:xfrm>
            <a:off x="2201569" y="2254640"/>
            <a:ext cx="9468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dirty="0">
                <a:solidFill>
                  <a:schemeClr val="bg1"/>
                </a:solidFill>
                <a:latin typeface="Congenial Black" panose="020B0604020202020204" pitchFamily="2" charset="0"/>
              </a:rPr>
              <a:t>2</a:t>
            </a:r>
            <a:r>
              <a:rPr lang="pt-PT" sz="8000" dirty="0">
                <a:solidFill>
                  <a:srgbClr val="002F15"/>
                </a:solidFill>
                <a:latin typeface="Congenial Black" panose="020B0604020202020204" pitchFamily="2" charset="0"/>
              </a:rPr>
              <a:t> BEANS IN A POT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6F782DF-17AA-8514-69BE-9B80888F6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3071" y="2588574"/>
            <a:ext cx="592431" cy="59243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34FE7C2-043A-6733-E965-965A6CAE4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163" y="1532710"/>
            <a:ext cx="1207799" cy="1592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6AAFE2-8D3C-6BD9-F4D1-BD89208ECAC4}"/>
              </a:ext>
            </a:extLst>
          </p:cNvPr>
          <p:cNvSpPr txBox="1"/>
          <p:nvPr/>
        </p:nvSpPr>
        <p:spPr>
          <a:xfrm>
            <a:off x="2707382" y="3704368"/>
            <a:ext cx="64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rgbClr val="002F15"/>
                </a:solidFill>
                <a:latin typeface="Abadi Extra Light" panose="020B0604020202020204" pitchFamily="34" charset="0"/>
              </a:rPr>
              <a:t>food image detection for recipe finder </a:t>
            </a:r>
            <a:r>
              <a:rPr lang="pt-PT" sz="2800" dirty="0" err="1">
                <a:solidFill>
                  <a:srgbClr val="002F15"/>
                </a:solidFill>
                <a:latin typeface="Abadi Extra Light" panose="020B0604020202020204" pitchFamily="34" charset="0"/>
              </a:rPr>
              <a:t>with</a:t>
            </a:r>
            <a:r>
              <a:rPr lang="pt-PT" sz="2800" dirty="0">
                <a:solidFill>
                  <a:srgbClr val="002F15"/>
                </a:solidFill>
                <a:latin typeface="Abadi Extra Light" panose="020B0604020202020204" pitchFamily="34" charset="0"/>
              </a:rPr>
              <a:t> </a:t>
            </a:r>
            <a:endParaRPr lang="pt-PT" sz="3600" dirty="0">
              <a:solidFill>
                <a:srgbClr val="002F15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8" name="Picture 7" descr="A green and black logo&#10;&#10;Description automatically generated">
            <a:extLst>
              <a:ext uri="{FF2B5EF4-FFF2-40B4-BE49-F238E27FC236}">
                <a16:creationId xmlns:a16="http://schemas.microsoft.com/office/drawing/2014/main" id="{052BD9B1-87DF-1373-5C4C-FFD4D7B3F36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52" y="3437449"/>
            <a:ext cx="1409411" cy="1057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80DB8-DC38-1827-A974-5719C127AFDD}"/>
              </a:ext>
            </a:extLst>
          </p:cNvPr>
          <p:cNvSpPr txBox="1"/>
          <p:nvPr/>
        </p:nvSpPr>
        <p:spPr>
          <a:xfrm>
            <a:off x="4679359" y="6292006"/>
            <a:ext cx="280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2F15"/>
                </a:solidFill>
                <a:latin typeface="Abadi Extra Light" panose="020B0604020202020204" pitchFamily="34" charset="0"/>
              </a:rPr>
              <a:t>Presented by Inês Fonseca</a:t>
            </a:r>
            <a:endParaRPr lang="pt-PT" sz="2400" b="1" dirty="0">
              <a:solidFill>
                <a:srgbClr val="002F15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BF6EFB7-A7B2-204E-CC9C-36B9FAFBDA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3369" y="391579"/>
            <a:ext cx="1207799" cy="13234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7743A21-D3E5-65F5-3778-CD99544EA2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42836" y="6797"/>
            <a:ext cx="1465078" cy="154738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84DDBA4-B55B-7AE8-9C56-6EC12E7F73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84984" y="3058741"/>
            <a:ext cx="1744533" cy="143576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B5DA317-9FA7-B2B8-0379-4EDB1A73D9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84984" y="6489094"/>
            <a:ext cx="1105107" cy="105705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9AA32AD-E15B-9C0D-4681-8615F1F8A8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13423" y="235994"/>
            <a:ext cx="1083158" cy="105705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6D37B8D-22C4-F927-4DF2-776C3A790D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9176" y="4229370"/>
            <a:ext cx="688386" cy="80311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16FE5C1-4922-80DD-35B7-CD26CA4227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436924" y="4786575"/>
            <a:ext cx="1450227" cy="159209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61E30AC-FD6D-A64B-EFB9-FA1441B4CC7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517465" y="1561281"/>
            <a:ext cx="2104748" cy="156352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039F2FB-2F19-491D-BA8B-E2CE4301F2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07885" y="-9935"/>
            <a:ext cx="632660" cy="8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484908-6159-398C-AFB9-904721240EBA}"/>
              </a:ext>
            </a:extLst>
          </p:cNvPr>
          <p:cNvSpPr/>
          <p:nvPr/>
        </p:nvSpPr>
        <p:spPr>
          <a:xfrm>
            <a:off x="1892300" y="2146300"/>
            <a:ext cx="8661400" cy="2959100"/>
          </a:xfrm>
          <a:prstGeom prst="roundRect">
            <a:avLst/>
          </a:prstGeom>
          <a:solidFill>
            <a:srgbClr val="B6C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2AB7A-D748-61B1-484E-F2CD4F092E36}"/>
              </a:ext>
            </a:extLst>
          </p:cNvPr>
          <p:cNvSpPr txBox="1"/>
          <p:nvPr/>
        </p:nvSpPr>
        <p:spPr>
          <a:xfrm>
            <a:off x="1892300" y="2556698"/>
            <a:ext cx="8661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F15"/>
                </a:solidFill>
                <a:latin typeface="Congenial Black" panose="02000503040000020004" pitchFamily="2" charset="0"/>
              </a:rPr>
              <a:t>Unlock the culinary magic with my ingredient-detecting web app and discover a world of delightful recipes at your fingertips!</a:t>
            </a:r>
            <a:endParaRPr lang="pt-PT" sz="3200" dirty="0">
              <a:solidFill>
                <a:srgbClr val="002F15"/>
              </a:solidFill>
              <a:latin typeface="Congenial Black" panose="02000503040000020004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F94F54-DDC3-4619-05AD-E49A67BB1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987" y="376329"/>
            <a:ext cx="2511425" cy="22104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8D1746C-D140-4EB4-B594-4EDFA4F7E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6100" y="1816100"/>
            <a:ext cx="941387" cy="94138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F00B47B-036C-08DD-0979-AB2446C66D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2035" y="37544"/>
            <a:ext cx="1016540" cy="8978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8CEF5BC-3158-508B-109C-85E0F428E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37825">
            <a:off x="8322016" y="727357"/>
            <a:ext cx="842788" cy="106791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805B351-AFE2-787A-59A6-05C725D358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125" y="4244560"/>
            <a:ext cx="1276350" cy="216217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99FD107-25D5-57BB-07E2-321AD9A0A0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7647" y="4264440"/>
            <a:ext cx="735840" cy="84096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CCA7247-DB0E-C53A-4652-C7D301DC9B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371147">
            <a:off x="-377761" y="5580722"/>
            <a:ext cx="1335137" cy="16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4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C6A362-5506-AB3D-A21F-8F5CC60F7801}"/>
              </a:ext>
            </a:extLst>
          </p:cNvPr>
          <p:cNvSpPr/>
          <p:nvPr/>
        </p:nvSpPr>
        <p:spPr>
          <a:xfrm>
            <a:off x="6400800" y="2716868"/>
            <a:ext cx="4673600" cy="2903961"/>
          </a:xfrm>
          <a:prstGeom prst="roundRect">
            <a:avLst/>
          </a:prstGeom>
          <a:solidFill>
            <a:srgbClr val="FFF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C2CB9D-1F11-3178-183F-8879FEAC9963}"/>
              </a:ext>
            </a:extLst>
          </p:cNvPr>
          <p:cNvSpPr/>
          <p:nvPr/>
        </p:nvSpPr>
        <p:spPr>
          <a:xfrm>
            <a:off x="1270000" y="2708330"/>
            <a:ext cx="4673600" cy="2903961"/>
          </a:xfrm>
          <a:prstGeom prst="roundRect">
            <a:avLst/>
          </a:prstGeom>
          <a:solidFill>
            <a:srgbClr val="FFF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8" name="Picture 4" descr="Clarifai - Insight Platforms">
            <a:extLst>
              <a:ext uri="{FF2B5EF4-FFF2-40B4-BE49-F238E27FC236}">
                <a16:creationId xmlns:a16="http://schemas.microsoft.com/office/drawing/2014/main" id="{86BA2731-D26B-6452-B65B-6EDF57075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4" b="39067"/>
          <a:stretch/>
        </p:blipFill>
        <p:spPr bwMode="auto">
          <a:xfrm>
            <a:off x="6905701" y="3828144"/>
            <a:ext cx="3610758" cy="8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7FF4A2-9741-99EB-BAFA-CD46504A1A21}"/>
              </a:ext>
            </a:extLst>
          </p:cNvPr>
          <p:cNvSpPr txBox="1"/>
          <p:nvPr/>
        </p:nvSpPr>
        <p:spPr>
          <a:xfrm>
            <a:off x="447828" y="805926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2F15"/>
                </a:solidFill>
                <a:latin typeface="Congenial Black" panose="02000503040000020004" pitchFamily="2" charset="0"/>
              </a:rPr>
              <a:t>Food image Detection</a:t>
            </a:r>
            <a:endParaRPr lang="pt-PT" sz="3600" dirty="0">
              <a:solidFill>
                <a:srgbClr val="002F15"/>
              </a:solidFill>
              <a:latin typeface="Congenial Black" panose="0200050304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FC11A-3990-4129-152F-5704529BECF9}"/>
              </a:ext>
            </a:extLst>
          </p:cNvPr>
          <p:cNvSpPr txBox="1"/>
          <p:nvPr/>
        </p:nvSpPr>
        <p:spPr>
          <a:xfrm>
            <a:off x="1685578" y="2050971"/>
            <a:ext cx="406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>
                <a:solidFill>
                  <a:srgbClr val="002F15"/>
                </a:solidFill>
                <a:latin typeface="Abadi Extra Light" panose="020B0204020104020204" pitchFamily="34" charset="0"/>
              </a:rPr>
              <a:t>To detect how many objects are in the 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CBB35-88C9-DE27-0601-D251FB2D9879}"/>
              </a:ext>
            </a:extLst>
          </p:cNvPr>
          <p:cNvSpPr txBox="1"/>
          <p:nvPr/>
        </p:nvSpPr>
        <p:spPr>
          <a:xfrm>
            <a:off x="6781800" y="2050971"/>
            <a:ext cx="40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>
                <a:solidFill>
                  <a:srgbClr val="002F15"/>
                </a:solidFill>
                <a:latin typeface="Abadi Extra Light" panose="020B0204020104020204" pitchFamily="34" charset="0"/>
              </a:rPr>
              <a:t>Pre trained-food model to detect the ingredientes from the picture</a:t>
            </a:r>
          </a:p>
        </p:txBody>
      </p:sp>
      <p:pic>
        <p:nvPicPr>
          <p:cNvPr id="12" name="Picture 10" descr="Python (programming language) - Wikipedia">
            <a:extLst>
              <a:ext uri="{FF2B5EF4-FFF2-40B4-BE49-F238E27FC236}">
                <a16:creationId xmlns:a16="http://schemas.microsoft.com/office/drawing/2014/main" id="{54A48A32-B718-38AA-1F22-4EA0355F1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28" y="3668045"/>
            <a:ext cx="1085545" cy="11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4E13DDB-F7F2-2E73-D06F-1BB00951C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095842"/>
            <a:ext cx="2484593" cy="1845698"/>
          </a:xfrm>
          <a:prstGeom prst="rect">
            <a:avLst/>
          </a:prstGeom>
        </p:spPr>
      </p:pic>
      <p:pic>
        <p:nvPicPr>
          <p:cNvPr id="1036" name="Picture 12" descr="Google Cloud Vision API - SimpleOCR">
            <a:extLst>
              <a:ext uri="{FF2B5EF4-FFF2-40B4-BE49-F238E27FC236}">
                <a16:creationId xmlns:a16="http://schemas.microsoft.com/office/drawing/2014/main" id="{C7EB10C3-6F8A-F1C1-B733-D5E96580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36929"/>
            <a:ext cx="3090287" cy="214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4C803E9-8FA1-ECA1-77F5-CEEDAE760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1037" y="111039"/>
            <a:ext cx="1586125" cy="17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DF2286-1DE1-4B10-EF5B-C278F51F184D}"/>
              </a:ext>
            </a:extLst>
          </p:cNvPr>
          <p:cNvSpPr/>
          <p:nvPr/>
        </p:nvSpPr>
        <p:spPr>
          <a:xfrm>
            <a:off x="447828" y="1841500"/>
            <a:ext cx="6245072" cy="4495346"/>
          </a:xfrm>
          <a:prstGeom prst="rect">
            <a:avLst/>
          </a:prstGeom>
          <a:solidFill>
            <a:srgbClr val="002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FF4A2-9741-99EB-BAFA-CD46504A1A21}"/>
              </a:ext>
            </a:extLst>
          </p:cNvPr>
          <p:cNvSpPr txBox="1"/>
          <p:nvPr/>
        </p:nvSpPr>
        <p:spPr>
          <a:xfrm>
            <a:off x="-174472" y="52115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2F15"/>
                </a:solidFill>
                <a:latin typeface="Congenial Black" panose="02000503040000020004" pitchFamily="2" charset="0"/>
              </a:rPr>
              <a:t>Web Scraping</a:t>
            </a:r>
            <a:endParaRPr lang="pt-PT" sz="3600" dirty="0">
              <a:solidFill>
                <a:srgbClr val="002F15"/>
              </a:solidFill>
              <a:latin typeface="Congenial Black" panose="02000503040000020004" pitchFamily="2" charset="0"/>
            </a:endParaRPr>
          </a:p>
        </p:txBody>
      </p:sp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B8D6FD4F-23AF-2BAC-9609-8C37B469B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5" y="1451729"/>
            <a:ext cx="2616629" cy="19624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CB0363-4B9B-D8A7-0DC7-DEE41C0F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1" y="3021044"/>
            <a:ext cx="5869705" cy="299346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F1AC52-4A6A-311D-8528-28D7411B3400}"/>
              </a:ext>
            </a:extLst>
          </p:cNvPr>
          <p:cNvSpPr/>
          <p:nvPr/>
        </p:nvSpPr>
        <p:spPr>
          <a:xfrm>
            <a:off x="5567619" y="2295215"/>
            <a:ext cx="621675" cy="530944"/>
          </a:xfrm>
          <a:prstGeom prst="roundRect">
            <a:avLst/>
          </a:prstGeom>
          <a:solidFill>
            <a:srgbClr val="FFF0D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Graphic 23" descr="Tick with solid fill">
            <a:extLst>
              <a:ext uri="{FF2B5EF4-FFF2-40B4-BE49-F238E27FC236}">
                <a16:creationId xmlns:a16="http://schemas.microsoft.com/office/drawing/2014/main" id="{3873B730-ACA9-2888-D50D-F7D331A7E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650" y="2295215"/>
            <a:ext cx="558800" cy="558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B184EB-14ED-F94A-637B-8B713256AFAC}"/>
              </a:ext>
            </a:extLst>
          </p:cNvPr>
          <p:cNvSpPr txBox="1"/>
          <p:nvPr/>
        </p:nvSpPr>
        <p:spPr>
          <a:xfrm>
            <a:off x="6773308" y="3604349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2F15"/>
                </a:solidFill>
                <a:latin typeface="Abadi Extra Light" panose="020B0204020104020204" pitchFamily="34" charset="0"/>
              </a:rPr>
              <a:t>1082 recipes</a:t>
            </a:r>
            <a:endParaRPr lang="pt-PT" sz="3600" dirty="0">
              <a:solidFill>
                <a:srgbClr val="002F15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6" name="Picture 10" descr="Python (programming language) - Wikipedia">
            <a:extLst>
              <a:ext uri="{FF2B5EF4-FFF2-40B4-BE49-F238E27FC236}">
                <a16:creationId xmlns:a16="http://schemas.microsoft.com/office/drawing/2014/main" id="{B0EC8006-836B-5646-29D4-F55826AA1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56" y="4515344"/>
            <a:ext cx="1085545" cy="11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eautiful Soup 4 | Funthon">
            <a:extLst>
              <a:ext uri="{FF2B5EF4-FFF2-40B4-BE49-F238E27FC236}">
                <a16:creationId xmlns:a16="http://schemas.microsoft.com/office/drawing/2014/main" id="{4BD5573B-3162-73AB-6CD8-65F0D2D9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02" y="5416363"/>
            <a:ext cx="1578127" cy="6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A7BA2DC2-0E17-6938-86E1-1BEE7620A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9339" y="-500486"/>
            <a:ext cx="2728072" cy="218726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155A52E-4B8B-D38C-FA1C-FE3D730C50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45058" y="0"/>
            <a:ext cx="974281" cy="125367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5E8A985-9E7D-FD6A-B870-7A878F228F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40345" y="1522850"/>
            <a:ext cx="1303309" cy="13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  <p:bldP spid="22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04BA53-9622-D198-4AA4-2BF8048037D0}"/>
              </a:ext>
            </a:extLst>
          </p:cNvPr>
          <p:cNvSpPr/>
          <p:nvPr/>
        </p:nvSpPr>
        <p:spPr>
          <a:xfrm>
            <a:off x="10058400" y="1002092"/>
            <a:ext cx="330826" cy="324525"/>
          </a:xfrm>
          <a:prstGeom prst="roundRect">
            <a:avLst/>
          </a:prstGeom>
          <a:solidFill>
            <a:srgbClr val="FFF0D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1308C1-F972-5A2C-0932-EDC8341253AA}"/>
              </a:ext>
            </a:extLst>
          </p:cNvPr>
          <p:cNvSpPr/>
          <p:nvPr/>
        </p:nvSpPr>
        <p:spPr>
          <a:xfrm>
            <a:off x="8280401" y="847551"/>
            <a:ext cx="2527300" cy="5484054"/>
          </a:xfrm>
          <a:prstGeom prst="rect">
            <a:avLst/>
          </a:prstGeom>
          <a:solidFill>
            <a:srgbClr val="B6C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DF2286-1DE1-4B10-EF5B-C278F51F184D}"/>
              </a:ext>
            </a:extLst>
          </p:cNvPr>
          <p:cNvSpPr/>
          <p:nvPr/>
        </p:nvSpPr>
        <p:spPr>
          <a:xfrm>
            <a:off x="447828" y="1701800"/>
            <a:ext cx="7400772" cy="4635046"/>
          </a:xfrm>
          <a:prstGeom prst="rect">
            <a:avLst/>
          </a:prstGeom>
          <a:solidFill>
            <a:srgbClr val="002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FF4A2-9741-99EB-BAFA-CD46504A1A21}"/>
              </a:ext>
            </a:extLst>
          </p:cNvPr>
          <p:cNvSpPr txBox="1"/>
          <p:nvPr/>
        </p:nvSpPr>
        <p:spPr>
          <a:xfrm>
            <a:off x="-1011405" y="652783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2F15"/>
                </a:solidFill>
                <a:latin typeface="Congenial Black" panose="02000503040000020004" pitchFamily="2" charset="0"/>
              </a:rPr>
              <a:t>Database</a:t>
            </a:r>
            <a:endParaRPr lang="pt-PT" sz="3600" dirty="0">
              <a:solidFill>
                <a:srgbClr val="002F15"/>
              </a:solidFill>
              <a:latin typeface="Congenial Black" panose="02000503040000020004" pitchFamily="2" charset="0"/>
            </a:endParaRPr>
          </a:p>
        </p:txBody>
      </p:sp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B8D6FD4F-23AF-2BAC-9609-8C37B469B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25" y="1273241"/>
            <a:ext cx="2874346" cy="215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43D249-6B59-7804-DCEE-5416CD4A6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5" y="3009900"/>
            <a:ext cx="7043741" cy="3096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03D67-B398-6C12-1F2B-96B135D3F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08" y="1477092"/>
            <a:ext cx="1929086" cy="462980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7F617C-9DF1-9E90-1CD0-35DC4D203C67}"/>
              </a:ext>
            </a:extLst>
          </p:cNvPr>
          <p:cNvSpPr/>
          <p:nvPr/>
        </p:nvSpPr>
        <p:spPr>
          <a:xfrm>
            <a:off x="6654800" y="2090378"/>
            <a:ext cx="621675" cy="530944"/>
          </a:xfrm>
          <a:prstGeom prst="roundRect">
            <a:avLst/>
          </a:prstGeom>
          <a:solidFill>
            <a:srgbClr val="FFF0D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Graphic 16" descr="Tick with solid fill">
            <a:extLst>
              <a:ext uri="{FF2B5EF4-FFF2-40B4-BE49-F238E27FC236}">
                <a16:creationId xmlns:a16="http://schemas.microsoft.com/office/drawing/2014/main" id="{FDFC54FB-B8D1-2A9F-B1A1-9C75D6BF1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2900" y="2062522"/>
            <a:ext cx="558800" cy="5588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414F88-6482-8736-3EB0-F22FA72FA4BA}"/>
              </a:ext>
            </a:extLst>
          </p:cNvPr>
          <p:cNvSpPr/>
          <p:nvPr/>
        </p:nvSpPr>
        <p:spPr>
          <a:xfrm>
            <a:off x="10100771" y="964472"/>
            <a:ext cx="426496" cy="399763"/>
          </a:xfrm>
          <a:prstGeom prst="roundRect">
            <a:avLst/>
          </a:prstGeom>
          <a:solidFill>
            <a:srgbClr val="FFF0D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" name="Graphic 19" descr="Tick with solid fill">
            <a:extLst>
              <a:ext uri="{FF2B5EF4-FFF2-40B4-BE49-F238E27FC236}">
                <a16:creationId xmlns:a16="http://schemas.microsoft.com/office/drawing/2014/main" id="{7142D125-3F47-AEAB-884C-DA3F33BB2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9876" y="975949"/>
            <a:ext cx="388286" cy="38828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D539A53-AC04-0E96-634A-ED44CE800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32198" y="5227523"/>
            <a:ext cx="949577" cy="125171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ACD79D5-0F49-FE6D-3BC5-8F32238BCF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90741" y="208632"/>
            <a:ext cx="979319" cy="9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21" grpId="0" animBg="1"/>
      <p:bldP spid="5" grpId="0"/>
      <p:bldP spid="18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4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F7CB85-3345-7470-F976-A04A9A051352}"/>
              </a:ext>
            </a:extLst>
          </p:cNvPr>
          <p:cNvSpPr/>
          <p:nvPr/>
        </p:nvSpPr>
        <p:spPr>
          <a:xfrm>
            <a:off x="3886200" y="4066435"/>
            <a:ext cx="4245429" cy="2682708"/>
          </a:xfrm>
          <a:prstGeom prst="roundRect">
            <a:avLst/>
          </a:prstGeom>
          <a:solidFill>
            <a:srgbClr val="FFF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4BD8F9-6547-CF66-14B9-1540E3E9EF18}"/>
              </a:ext>
            </a:extLst>
          </p:cNvPr>
          <p:cNvSpPr/>
          <p:nvPr/>
        </p:nvSpPr>
        <p:spPr>
          <a:xfrm>
            <a:off x="5999570" y="1193932"/>
            <a:ext cx="4671542" cy="2776202"/>
          </a:xfrm>
          <a:prstGeom prst="roundRect">
            <a:avLst/>
          </a:prstGeom>
          <a:solidFill>
            <a:srgbClr val="FFF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D8AEA0-3E71-040F-CDB9-E9A9C8F2D70A}"/>
              </a:ext>
            </a:extLst>
          </p:cNvPr>
          <p:cNvSpPr/>
          <p:nvPr/>
        </p:nvSpPr>
        <p:spPr>
          <a:xfrm>
            <a:off x="1520888" y="1221852"/>
            <a:ext cx="3851582" cy="2776201"/>
          </a:xfrm>
          <a:prstGeom prst="roundRect">
            <a:avLst/>
          </a:prstGeom>
          <a:solidFill>
            <a:srgbClr val="FFF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7556F-B18C-7A29-669A-94854EA18334}"/>
              </a:ext>
            </a:extLst>
          </p:cNvPr>
          <p:cNvSpPr txBox="1"/>
          <p:nvPr/>
        </p:nvSpPr>
        <p:spPr>
          <a:xfrm>
            <a:off x="-369147" y="380698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2F15"/>
                </a:solidFill>
                <a:latin typeface="Congenial Black" panose="02000503040000020004" pitchFamily="2" charset="0"/>
              </a:rPr>
              <a:t>Web Flask App</a:t>
            </a:r>
            <a:endParaRPr lang="pt-PT" sz="3600" dirty="0">
              <a:solidFill>
                <a:srgbClr val="002F15"/>
              </a:solidFill>
              <a:latin typeface="Congenial Black" panose="0200050304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97C42-0D13-F558-78CF-A4C9F278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54" y="1403319"/>
            <a:ext cx="3655174" cy="2357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9E66AE-40B6-B160-5803-23635BDD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617" y="4207440"/>
            <a:ext cx="3764766" cy="2298414"/>
          </a:xfrm>
          <a:prstGeom prst="rect">
            <a:avLst/>
          </a:prstGeom>
        </p:spPr>
      </p:pic>
      <p:pic>
        <p:nvPicPr>
          <p:cNvPr id="18" name="Picture 10" descr="Python (programming language) - Wikipedia">
            <a:extLst>
              <a:ext uri="{FF2B5EF4-FFF2-40B4-BE49-F238E27FC236}">
                <a16:creationId xmlns:a16="http://schemas.microsoft.com/office/drawing/2014/main" id="{5397B99C-1C86-671F-C28D-5F3D18F0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288" y="3223565"/>
            <a:ext cx="920882" cy="100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464126-FF6D-D17C-664E-3A4907FEB81A}"/>
              </a:ext>
            </a:extLst>
          </p:cNvPr>
          <p:cNvSpPr txBox="1"/>
          <p:nvPr/>
        </p:nvSpPr>
        <p:spPr>
          <a:xfrm>
            <a:off x="1696181" y="1433736"/>
            <a:ext cx="261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B6C471"/>
                </a:solidFill>
                <a:latin typeface="Congenial Black" panose="02000503040000020004" pitchFamily="2" charset="0"/>
              </a:rPr>
              <a:t>UPLOADED IMAGE</a:t>
            </a:r>
          </a:p>
        </p:txBody>
      </p:sp>
      <p:pic>
        <p:nvPicPr>
          <p:cNvPr id="27" name="Picture 26" descr="A group of vegetables on a table&#10;&#10;Description automatically generated">
            <a:extLst>
              <a:ext uri="{FF2B5EF4-FFF2-40B4-BE49-F238E27FC236}">
                <a16:creationId xmlns:a16="http://schemas.microsoft.com/office/drawing/2014/main" id="{11416F0E-47B1-CCFE-EB82-C013C6766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12" y="1837814"/>
            <a:ext cx="2747102" cy="1834856"/>
          </a:xfrm>
          <a:prstGeom prst="rect">
            <a:avLst/>
          </a:prstGeom>
          <a:ln>
            <a:solidFill>
              <a:srgbClr val="002F15"/>
            </a:solidFill>
            <a:prstDash val="sysDash"/>
          </a:ln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EF4E167-5581-C553-274D-0848AFEAC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5275010"/>
            <a:ext cx="1744533" cy="143576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6F88CF6-52D4-441D-16C7-C3E825E0D9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05221" y="300685"/>
            <a:ext cx="1573558" cy="157355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291041A-A42A-10FD-7634-2D30D4E50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94513" y="1837814"/>
            <a:ext cx="854920" cy="85492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E8BAF31C-F785-CEE7-D1F4-0AED773951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53246" y="4471893"/>
            <a:ext cx="688386" cy="8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7" grpId="0" animBg="1"/>
      <p:bldP spid="4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19C1BA-13EF-7BAF-7C8C-D5CA57970DEE}"/>
              </a:ext>
            </a:extLst>
          </p:cNvPr>
          <p:cNvSpPr txBox="1"/>
          <p:nvPr/>
        </p:nvSpPr>
        <p:spPr>
          <a:xfrm>
            <a:off x="193192" y="615827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2F15"/>
                </a:solidFill>
                <a:latin typeface="Congenial Black" panose="02000503040000020004" pitchFamily="2" charset="0"/>
              </a:rPr>
              <a:t>Conclusions</a:t>
            </a:r>
            <a:endParaRPr lang="pt-PT" sz="3600" dirty="0">
              <a:solidFill>
                <a:srgbClr val="002F15"/>
              </a:solidFill>
              <a:latin typeface="Congenial Black" panose="02000503040000020004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97F15D-2BAB-ED7A-DDFB-E482DD96906E}"/>
              </a:ext>
            </a:extLst>
          </p:cNvPr>
          <p:cNvSpPr/>
          <p:nvPr/>
        </p:nvSpPr>
        <p:spPr>
          <a:xfrm>
            <a:off x="3810000" y="1806205"/>
            <a:ext cx="2245178" cy="2101768"/>
          </a:xfrm>
          <a:prstGeom prst="roundRect">
            <a:avLst/>
          </a:prstGeom>
          <a:solidFill>
            <a:srgbClr val="B6C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76265-28AF-25ED-25E4-9E5F161521A8}"/>
              </a:ext>
            </a:extLst>
          </p:cNvPr>
          <p:cNvSpPr txBox="1"/>
          <p:nvPr/>
        </p:nvSpPr>
        <p:spPr>
          <a:xfrm>
            <a:off x="3830410" y="2141192"/>
            <a:ext cx="22043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Abadi Extra Light" panose="020B0204020104020204" pitchFamily="34" charset="0"/>
              </a:rPr>
              <a:t>Having a pre-trained food model made by me to improve the recognition </a:t>
            </a:r>
            <a:r>
              <a:rPr lang="pt-PT" sz="2000" dirty="0" err="1">
                <a:latin typeface="Abadi Extra Light" panose="020B0204020104020204" pitchFamily="34" charset="0"/>
              </a:rPr>
              <a:t>of</a:t>
            </a:r>
            <a:r>
              <a:rPr lang="pt-PT" sz="2000" dirty="0">
                <a:latin typeface="Abadi Extra Light" panose="020B0204020104020204" pitchFamily="34" charset="0"/>
              </a:rPr>
              <a:t> </a:t>
            </a:r>
            <a:r>
              <a:rPr lang="pt-PT" sz="2000" dirty="0" err="1">
                <a:latin typeface="Abadi Extra Light" panose="020B0204020104020204" pitchFamily="34" charset="0"/>
              </a:rPr>
              <a:t>ingredients</a:t>
            </a:r>
            <a:endParaRPr lang="pt-PT" sz="2000" dirty="0">
              <a:latin typeface="Abadi Extra Light" panose="020B0204020104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52ADD6-A3CF-1154-D2F1-FF3FF316BBD3}"/>
              </a:ext>
            </a:extLst>
          </p:cNvPr>
          <p:cNvSpPr/>
          <p:nvPr/>
        </p:nvSpPr>
        <p:spPr>
          <a:xfrm>
            <a:off x="6136824" y="1806205"/>
            <a:ext cx="2245178" cy="2101768"/>
          </a:xfrm>
          <a:prstGeom prst="roundRect">
            <a:avLst/>
          </a:prstGeom>
          <a:solidFill>
            <a:srgbClr val="B6C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4F69F0-1C75-52FF-E3D3-D35943E7C442}"/>
              </a:ext>
            </a:extLst>
          </p:cNvPr>
          <p:cNvSpPr txBox="1"/>
          <p:nvPr/>
        </p:nvSpPr>
        <p:spPr>
          <a:xfrm>
            <a:off x="6096000" y="2380678"/>
            <a:ext cx="2326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Abadi Extra Light" panose="020B0204020104020204" pitchFamily="34" charset="0"/>
              </a:rPr>
              <a:t>Food item recognition confirmed by the user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C7F1EE-CD5A-0FD7-BA5D-EC0FC645648F}"/>
              </a:ext>
            </a:extLst>
          </p:cNvPr>
          <p:cNvSpPr/>
          <p:nvPr/>
        </p:nvSpPr>
        <p:spPr>
          <a:xfrm>
            <a:off x="3830416" y="3970814"/>
            <a:ext cx="2245178" cy="2101768"/>
          </a:xfrm>
          <a:prstGeom prst="roundRect">
            <a:avLst/>
          </a:prstGeom>
          <a:solidFill>
            <a:srgbClr val="B6C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F32783-508E-DEA5-013F-0B773A53A81A}"/>
              </a:ext>
            </a:extLst>
          </p:cNvPr>
          <p:cNvSpPr txBox="1"/>
          <p:nvPr/>
        </p:nvSpPr>
        <p:spPr>
          <a:xfrm>
            <a:off x="3810000" y="4667755"/>
            <a:ext cx="2204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Abadi Extra Light" panose="020B0204020104020204" pitchFamily="34" charset="0"/>
              </a:rPr>
              <a:t>Collecting more </a:t>
            </a:r>
            <a:r>
              <a:rPr lang="pt-PT" sz="2000" dirty="0" err="1">
                <a:latin typeface="Abadi Extra Light" panose="020B0204020104020204" pitchFamily="34" charset="0"/>
              </a:rPr>
              <a:t>recipes</a:t>
            </a:r>
            <a:endParaRPr lang="pt-PT" sz="2000" dirty="0">
              <a:latin typeface="Abadi Extra Light" panose="020B0204020104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E55E04-41B3-1F1A-E9B0-50221700B045}"/>
              </a:ext>
            </a:extLst>
          </p:cNvPr>
          <p:cNvSpPr/>
          <p:nvPr/>
        </p:nvSpPr>
        <p:spPr>
          <a:xfrm>
            <a:off x="6177647" y="3970814"/>
            <a:ext cx="2245178" cy="2101768"/>
          </a:xfrm>
          <a:prstGeom prst="roundRect">
            <a:avLst/>
          </a:prstGeom>
          <a:solidFill>
            <a:srgbClr val="B6C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F49D-38BB-5C16-A984-9D0A9FF07FF1}"/>
              </a:ext>
            </a:extLst>
          </p:cNvPr>
          <p:cNvSpPr txBox="1"/>
          <p:nvPr/>
        </p:nvSpPr>
        <p:spPr>
          <a:xfrm>
            <a:off x="6096000" y="4534658"/>
            <a:ext cx="232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Abadi Extra Light" panose="020B0204020104020204" pitchFamily="34" charset="0"/>
              </a:rPr>
              <a:t>User </a:t>
            </a:r>
            <a:r>
              <a:rPr lang="pt-PT" sz="2000" dirty="0" err="1">
                <a:latin typeface="Abadi Extra Light" panose="020B0204020104020204" pitchFamily="34" charset="0"/>
              </a:rPr>
              <a:t>profile</a:t>
            </a:r>
            <a:r>
              <a:rPr lang="pt-PT" sz="2000" dirty="0">
                <a:latin typeface="Abadi Extra Light" panose="020B0204020104020204" pitchFamily="34" charset="0"/>
              </a:rPr>
              <a:t> </a:t>
            </a:r>
            <a:r>
              <a:rPr lang="pt-PT" sz="2000" dirty="0" err="1">
                <a:latin typeface="Abadi Extra Light" panose="020B0204020104020204" pitchFamily="34" charset="0"/>
              </a:rPr>
              <a:t>with</a:t>
            </a:r>
            <a:r>
              <a:rPr lang="pt-PT" sz="2000" dirty="0">
                <a:latin typeface="Abadi Extra Light" panose="020B0204020104020204" pitchFamily="34" charset="0"/>
              </a:rPr>
              <a:t> </a:t>
            </a:r>
            <a:r>
              <a:rPr lang="pt-PT" sz="2000" dirty="0" err="1">
                <a:latin typeface="Abadi Extra Light" panose="020B0204020104020204" pitchFamily="34" charset="0"/>
              </a:rPr>
              <a:t>favorite</a:t>
            </a:r>
            <a:r>
              <a:rPr lang="pt-PT" sz="2000" dirty="0">
                <a:latin typeface="Abadi Extra Light" panose="020B0204020104020204" pitchFamily="34" charset="0"/>
              </a:rPr>
              <a:t> </a:t>
            </a:r>
            <a:r>
              <a:rPr lang="pt-PT" sz="2000" dirty="0" err="1">
                <a:latin typeface="Abadi Extra Light" panose="020B0204020104020204" pitchFamily="34" charset="0"/>
              </a:rPr>
              <a:t>recipes</a:t>
            </a:r>
            <a:endParaRPr lang="pt-PT" sz="2000" dirty="0">
              <a:latin typeface="Abadi Extra Light" panose="020B0204020104020204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D31448E-98AD-6674-E1DE-3B926566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96586">
            <a:off x="-84205" y="4895264"/>
            <a:ext cx="2420979" cy="179844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C854374-CB8C-0615-1E2C-FA1D0568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69" y="3565162"/>
            <a:ext cx="1207799" cy="1323439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C33985E-9190-E7DD-90E2-C0BCEDF6E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553903"/>
            <a:ext cx="1276350" cy="21621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4EE85F6-48B5-CA01-9C7A-35E7E5FDDF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192" y="496845"/>
            <a:ext cx="1083158" cy="105705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F7A5785-8452-8CFD-CCF1-D46831E75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101" y="4888601"/>
            <a:ext cx="707886" cy="70788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70F5235-660C-77E1-622C-44C5F7E11B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463663">
            <a:off x="11233894" y="501337"/>
            <a:ext cx="1335137" cy="169178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E5724FD-5A26-C9B9-38AA-DA2B4DB98A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63325" y="2058078"/>
            <a:ext cx="1657350" cy="267652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9D7986C-F66B-2C85-2FFF-2EBE15D78C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491029" y="3565162"/>
            <a:ext cx="8667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/>
      <p:bldP spid="17" grpId="0" animBg="1"/>
      <p:bldP spid="19" grpId="0"/>
      <p:bldP spid="20" grpId="0" animBg="1"/>
      <p:bldP spid="22" grpId="0"/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 Extra Light</vt:lpstr>
      <vt:lpstr>Arial</vt:lpstr>
      <vt:lpstr>Calibri</vt:lpstr>
      <vt:lpstr>Calibri Light</vt:lpstr>
      <vt:lpstr>Congenial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Delfina Santos</dc:creator>
  <cp:lastModifiedBy>Delfina Santos</cp:lastModifiedBy>
  <cp:revision>6</cp:revision>
  <dcterms:created xsi:type="dcterms:W3CDTF">2023-07-22T10:09:59Z</dcterms:created>
  <dcterms:modified xsi:type="dcterms:W3CDTF">2023-07-22T14:19:15Z</dcterms:modified>
</cp:coreProperties>
</file>