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4" r:id="rId5"/>
    <p:sldId id="257" r:id="rId6"/>
    <p:sldId id="258" r:id="rId7"/>
    <p:sldId id="266" r:id="rId8"/>
    <p:sldId id="267" r:id="rId9"/>
    <p:sldId id="265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00"/>
    <p:restoredTop sz="94673"/>
  </p:normalViewPr>
  <p:slideViewPr>
    <p:cSldViewPr snapToGrid="0">
      <p:cViewPr varScale="1">
        <p:scale>
          <a:sx n="53" d="100"/>
          <a:sy n="53" d="100"/>
        </p:scale>
        <p:origin x="184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CF1CA-1EF4-8541-88C2-7128EDC81E2C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47659-C21A-9648-9FCA-C328DECAC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2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Motivation; </a:t>
            </a:r>
            <a:r>
              <a:rPr lang="en-US"/>
              <a:t>key concepts;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72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free session types (with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1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51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2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formation rules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Recursive types and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0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 and U are renamed.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1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5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Syntax -&gt; Generate types -&gt; properties -&gt; run (</a:t>
            </a:r>
            <a:r>
              <a:rPr lang="en-US" dirty="0" err="1"/>
              <a:t>grafico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1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273F-7504-1260-8481-035895BE7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138FC-3EFC-7AEB-4DEB-44121BDC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F386-A105-0EAB-0EDA-E36B863B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D264-B24A-D18A-6D69-9F9CF8E0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49EA-20B9-8807-ACD5-871C331E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8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D050-EC2B-8924-1003-A44404B7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A47EA-39EC-796A-8012-0FA24A3D8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39B16-D57E-2525-8227-CEB5E153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75919-BC0B-739E-ED03-5A1B1035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24B05-8713-DEFF-3772-0BC5CBB9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2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4977-B736-6E52-1770-5FD0297B7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C2B4E-C822-E463-3C0E-8EDF0FCDA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AC20-E081-7F0B-53EB-1C6917BC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0A7AB-7392-2310-16C2-6A3535B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3B2C3-EE35-38B7-E9C8-52243348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16F2-1834-048C-E1E5-85871CAC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43F90-067A-1BD5-FFC1-D785FE526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DD96-E287-CC0A-7D96-EFA226FB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4B38-DDD6-950C-9E1A-CB347D2E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AC156-E48A-4550-3785-C639D92B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2C38-5F96-8E3B-76C2-E166896C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06028-3D55-E415-F702-59831EAF4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209CA-A3D0-1D9C-002F-381A01C4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882A1-D433-8ECC-D450-22D501D4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11E8E-2F3B-F520-FB4C-D7AAF505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C1F7-E225-EDD2-2E98-74EA5B44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605A-2EA9-D37F-6C4C-A59F81EEF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28317-7CA7-9419-9F1F-F7319152D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36079-33A0-24B9-6902-4A9D7A06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E6F1B-DDC6-AF41-DC08-4452286C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A9572-DB97-A5CD-499D-A387653E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3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AAF-496E-F2A3-6B60-75DCB92B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88D3B-12FD-CD95-414C-D8A4E48BF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B0186-002C-A70B-1EC2-6AC41EEF2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A6F9F-E928-9014-0B09-B5F60BF07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57E14-7526-50FE-2204-BD1876019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2F668-7FD4-2CCA-1088-4E187221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DF1E6-DF03-F7C9-61E0-83466888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0F2ED-F9E6-5D93-120C-3CA287A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E250-15AE-5165-1C93-FFF6B111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6627D-732D-A057-2DC5-7D847857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2292E-A2D6-D427-E2A9-B8ED55D9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E8752-571E-EC6F-7C03-2619FB68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5CFD7-0341-17D2-86B2-82EF1046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B53F2-078A-D9F4-0616-9647DEC0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BF1D-5797-2EA6-5F88-546E9E6D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2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6711-469A-FEB4-9CB9-5D8AC222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A3CB-A091-C092-1C8F-97406664F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9C009-D719-7E56-C615-6F5256C33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2B37D-3097-5F2B-26A3-C72CB481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39E43-76DE-CC2A-E329-9C8A105C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1AE9E-BFA1-655B-2CBE-DD61673F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2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1BF1-2106-C47F-3C3E-E3C57F50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FF50D-579A-51E0-8283-208A39920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1BD20-BF92-A493-B6E3-CDEE882AD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9D64C-998A-59BB-4F36-AC971A1D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724B3-C67D-F985-7487-EDD9FAB4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24123-DBC9-654D-3660-05ED8E97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9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EC878-CDA8-F12B-DB0D-AEFBF9D2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4A6ED-BE12-080F-27A7-58EF9498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C1B4E-0F0E-C5F9-F4DC-1202A7909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8A6BB-AE03-B40C-74EF-C73F06BCE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EFE5-5BF3-0AE7-5216-5F3A118D5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3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0424-3FA1-B6DA-29B5-081F80E10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Integrating Type Operators into the </a:t>
            </a:r>
            <a:r>
              <a:rPr lang="en-US" sz="4800" dirty="0" err="1"/>
              <a:t>FreeST</a:t>
            </a:r>
            <a:r>
              <a:rPr lang="en-US" sz="4800" dirty="0"/>
              <a:t>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2C5D1-56BD-DD00-131E-5496C5AD0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7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5B0C-DBCB-D842-7D51-20861439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D940-C3FB-2F81-E45C-436EE60F0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rules and then example.</a:t>
            </a:r>
          </a:p>
        </p:txBody>
      </p:sp>
    </p:spTree>
    <p:extLst>
      <p:ext uri="{BB962C8B-B14F-4D97-AF65-F5344CB8AC3E}">
        <p14:creationId xmlns:p14="http://schemas.microsoft.com/office/powerpoint/2010/main" val="384410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5A7D-7E03-8F98-79FF-77BE4B26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91FDB0-784F-2D63-512C-850420CF6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1400" y="2667794"/>
            <a:ext cx="7569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0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BB68-EF1A-BBD6-0A7F-BF9BF7BF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DA8E-86E0-0FEA-A20F-0B31F5432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EA54-88FB-90A2-EA86-8F1F9FE6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6375-1AFC-714D-BE7E-7ED68651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3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6B43-5302-0D63-7B2B-D63B5868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1FF97-1BF8-DCE0-1029-D1EE50FE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5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E952E6-90A4-E3C9-CEF3-B427AD6827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System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sz="44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sym typeface="Michroma"/>
                          </a:rPr>
                        </m:ctrlPr>
                      </m:sSubSupPr>
                      <m:e>
                        <m:r>
                          <a:rPr lang="pt-PT" sz="44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sym typeface="Michroma"/>
                          </a:rPr>
                          <m:t>𝐹</m:t>
                        </m:r>
                      </m:e>
                      <m:sub>
                        <m:r>
                          <a:rPr lang="pt-PT" sz="44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𝜔</m:t>
                        </m:r>
                      </m:sub>
                      <m:sup>
                        <m:r>
                          <a:rPr lang="pt-PT" sz="44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𝜇</m:t>
                        </m:r>
                        <m:r>
                          <a:rPr lang="pt-PT" sz="44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∗</m:t>
                        </m:r>
                        <m:r>
                          <a:rPr lang="pt-PT" sz="44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;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E952E6-90A4-E3C9-CEF3-B427AD682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F7EC7F-BB2F-D92A-D7F2-CF557BBBA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93250" y="1825625"/>
            <a:ext cx="8005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1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2B3D-6934-BB07-DE35-067EDF17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Head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BB2C-1CC4-5E6F-B030-0D8D04D1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6857-EF7F-FDE7-7DFC-CA9A00B6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8790A-69B4-26B7-3A15-AD02030BD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43C0-F6B2-DC18-78D9-138F9CD6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9FD1-A2EA-C0FD-569E-539AA308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8800-1DD1-5FAD-B1DD-9D3C42FC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CA53-DA1E-1389-FB61-ACE2427C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8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90E7-8600-8B82-45B1-9EAA0BBA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 of type equivalence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DCD6A-E9D2-0EC9-20A1-24131A667F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Type equivalence is decidable for types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sz="28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sym typeface="Michroma"/>
                          </a:rPr>
                        </m:ctrlPr>
                      </m:sSubSupPr>
                      <m:e>
                        <m:r>
                          <a:rPr lang="pt-PT" sz="28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sym typeface="Michroma"/>
                          </a:rPr>
                          <m:t>𝐹</m:t>
                        </m:r>
                      </m:e>
                      <m:sub>
                        <m:r>
                          <a:rPr lang="pt-PT" sz="28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𝜔</m:t>
                        </m:r>
                      </m:sub>
                      <m:sup>
                        <m:r>
                          <a:rPr lang="pt-PT" sz="28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𝜇</m:t>
                        </m:r>
                        <m:r>
                          <a:rPr lang="pt-PT" sz="28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∗;</m:t>
                        </m:r>
                      </m:sup>
                    </m:sSubSup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Algorithm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 ~ U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DCD6A-E9D2-0EC9-20A1-24131A667F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243696F-5C77-1BF4-ADBD-BA4DADC8559F}"/>
              </a:ext>
            </a:extLst>
          </p:cNvPr>
          <p:cNvGrpSpPr/>
          <p:nvPr/>
        </p:nvGrpSpPr>
        <p:grpSpPr>
          <a:xfrm>
            <a:off x="3110886" y="4480909"/>
            <a:ext cx="2272684" cy="1484864"/>
            <a:chOff x="754461" y="2308287"/>
            <a:chExt cx="2272684" cy="14848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1AB9BD-5E2E-21C7-B594-7A3747EC646F}"/>
                </a:ext>
              </a:extLst>
            </p:cNvPr>
            <p:cNvSpPr txBox="1"/>
            <p:nvPr/>
          </p:nvSpPr>
          <p:spPr>
            <a:xfrm>
              <a:off x="754461" y="3269931"/>
              <a:ext cx="2272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Fira Sans" panose="020B0503050000020004" pitchFamily="34" charset="0"/>
                </a:rPr>
                <a:t>Compute </a:t>
              </a:r>
              <a:r>
                <a:rPr lang="en-US" i="1" dirty="0">
                  <a:latin typeface="Fira Sans" panose="020B0503050000020004" pitchFamily="34" charset="0"/>
                </a:rPr>
                <a:t>word</a:t>
              </a:r>
              <a:r>
                <a:rPr lang="en-US" dirty="0">
                  <a:latin typeface="Fira Sans" panose="020B0503050000020004" pitchFamily="34" charset="0"/>
                </a:rPr>
                <a:t>(T) and </a:t>
              </a:r>
              <a:r>
                <a:rPr lang="en-US" i="1" dirty="0">
                  <a:latin typeface="Fira Sans" panose="020B0503050000020004" pitchFamily="34" charset="0"/>
                </a:rPr>
                <a:t>word</a:t>
              </a:r>
              <a:r>
                <a:rPr lang="en-US" dirty="0">
                  <a:latin typeface="Fira Sans" panose="020B0503050000020004" pitchFamily="34" charset="0"/>
                </a:rPr>
                <a:t>(U)</a:t>
              </a:r>
            </a:p>
          </p:txBody>
        </p:sp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A514AAA-F2CE-FC26-ABFE-1F1CFB16E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7340" y="2308287"/>
              <a:ext cx="526927" cy="52692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E905A0C-8526-1155-7FCB-52BE7A0E6B2B}"/>
              </a:ext>
            </a:extLst>
          </p:cNvPr>
          <p:cNvGrpSpPr/>
          <p:nvPr/>
        </p:nvGrpSpPr>
        <p:grpSpPr>
          <a:xfrm>
            <a:off x="6808431" y="4480909"/>
            <a:ext cx="2272685" cy="1484864"/>
            <a:chOff x="3551066" y="2308287"/>
            <a:chExt cx="2272685" cy="1484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C730F88-3A9E-731D-DEF0-55219D3728E7}"/>
                    </a:ext>
                  </a:extLst>
                </p:cNvPr>
                <p:cNvSpPr txBox="1"/>
                <p:nvPr/>
              </p:nvSpPr>
              <p:spPr>
                <a:xfrm>
                  <a:off x="3551066" y="3269931"/>
                  <a:ext cx="22726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Fira Sans" panose="020B0503050000020004" pitchFamily="34" charset="0"/>
                    </a:rPr>
                    <a:t>Decide whether </a:t>
                  </a:r>
                </a:p>
                <a:p>
                  <a:pPr algn="ctr"/>
                  <a:r>
                    <a:rPr lang="en-US" i="1" dirty="0">
                      <a:latin typeface="Fira Sans" panose="020B0503050000020004" pitchFamily="34" charset="0"/>
                    </a:rPr>
                    <a:t>word</a:t>
                  </a:r>
                  <a:r>
                    <a:rPr lang="en-US" dirty="0">
                      <a:latin typeface="Fira Sans" panose="020B0503050000020004" pitchFamily="34" charset="0"/>
                    </a:rPr>
                    <a:t>(T)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pt-PT" dirty="0">
                      <a:latin typeface="Fira Sans" panose="020B0503050000020004" pitchFamily="34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i="1" dirty="0">
                      <a:latin typeface="Fira Sans" panose="020B0503050000020004" pitchFamily="34" charset="0"/>
                    </a:rPr>
                    <a:t>word</a:t>
                  </a:r>
                  <a:r>
                    <a:rPr lang="en-US" dirty="0">
                      <a:latin typeface="Fira Sans" panose="020B0503050000020004" pitchFamily="34" charset="0"/>
                    </a:rPr>
                    <a:t>(U)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1CC47AE-A1D8-6085-1E13-699FCABDC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066" y="3269931"/>
                  <a:ext cx="2272685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2381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27A8C93-AE0D-ED46-56B0-05FA25319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68335" y="2308287"/>
              <a:ext cx="526927" cy="526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150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117</Words>
  <Application>Microsoft Macintosh PowerPoint</Application>
  <PresentationFormat>Widescreen</PresentationFormat>
  <Paragraphs>35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Cambria Math</vt:lpstr>
      <vt:lpstr>Fira Sans</vt:lpstr>
      <vt:lpstr>Office Theme</vt:lpstr>
      <vt:lpstr>Integrating Type Operators into the FreeST Programming Language</vt:lpstr>
      <vt:lpstr>Introduction</vt:lpstr>
      <vt:lpstr>Background</vt:lpstr>
      <vt:lpstr>System F_ω^(μ∗;)</vt:lpstr>
      <vt:lpstr>Weak Head Normal Form</vt:lpstr>
      <vt:lpstr>Type Formation</vt:lpstr>
      <vt:lpstr>Normalisation</vt:lpstr>
      <vt:lpstr>Recursive types</vt:lpstr>
      <vt:lpstr>Decidability of type equivalence</vt:lpstr>
      <vt:lpstr>Grammar translation</vt:lpstr>
      <vt:lpstr>Validation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Type Operators in FreeST Programming Language</dc:title>
  <dc:creator>woozi</dc:creator>
  <cp:lastModifiedBy>woozi</cp:lastModifiedBy>
  <cp:revision>4</cp:revision>
  <dcterms:created xsi:type="dcterms:W3CDTF">2024-09-02T15:24:18Z</dcterms:created>
  <dcterms:modified xsi:type="dcterms:W3CDTF">2024-09-03T08:45:03Z</dcterms:modified>
</cp:coreProperties>
</file>