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8" r:id="rId4"/>
    <p:sldId id="269" r:id="rId5"/>
    <p:sldId id="264" r:id="rId6"/>
    <p:sldId id="270" r:id="rId7"/>
    <p:sldId id="257" r:id="rId8"/>
    <p:sldId id="271" r:id="rId9"/>
    <p:sldId id="258" r:id="rId10"/>
    <p:sldId id="272" r:id="rId11"/>
    <p:sldId id="266" r:id="rId12"/>
    <p:sldId id="267" r:id="rId13"/>
    <p:sldId id="274" r:id="rId14"/>
    <p:sldId id="275" r:id="rId15"/>
    <p:sldId id="276" r:id="rId16"/>
    <p:sldId id="265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9"/>
    <p:restoredTop sz="94703"/>
  </p:normalViewPr>
  <p:slideViewPr>
    <p:cSldViewPr snapToGrid="0">
      <p:cViewPr varScale="1">
        <p:scale>
          <a:sx n="128" d="100"/>
          <a:sy n="128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F1CA-1EF4-8541-88C2-7128EDC81E2C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7659-C21A-9648-9FCA-C328DECAC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Locate </a:t>
                </a:r>
                <a:r>
                  <a:rPr lang="en-US" dirty="0" err="1"/>
                  <a:t>FreeST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/>
                      <m:sup>
                        <m:r>
                          <a:rPr lang="pt-PT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;</m:t>
                        </m:r>
                      </m:sup>
                    </m:sSubSup>
                    <m:r>
                      <a:rPr lang="pt-PT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hroma"/>
                      </a:rPr>
                      <m:t> </m:t>
                    </m:r>
                  </m:oMath>
                </a14:m>
                <a:r>
                  <a:rPr lang="en-US" dirty="0"/>
                  <a:t>. The next step is higher-order setting.</a:t>
                </a:r>
              </a:p>
              <a:p>
                <a:r>
                  <a:rPr lang="en-US" dirty="0"/>
                  <a:t>Work is focused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12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12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12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12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12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∗;</m:t>
                        </m:r>
                      </m:sup>
                    </m:sSubSup>
                  </m:oMath>
                </a14:m>
                <a:r>
                  <a:rPr lang="en-US" dirty="0"/>
                  <a:t> with goal of integrating advanced features (</a:t>
                </a:r>
                <a:r>
                  <a:rPr lang="en-US" dirty="0" err="1"/>
                  <a:t>equirecursion</a:t>
                </a:r>
                <a:r>
                  <a:rPr lang="en-US" dirty="0"/>
                  <a:t>, higher-order polymorphism, </a:t>
                </a:r>
                <a:r>
                  <a:rPr lang="en-US" dirty="0" err="1"/>
                  <a:t>ctfs</a:t>
                </a:r>
                <a:r>
                  <a:rPr lang="en-US" dirty="0"/>
                  <a:t>) into a cohesive type system incorporated into a programming language.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Locate </a:t>
                </a:r>
                <a:r>
                  <a:rPr lang="en-US" dirty="0" err="1"/>
                  <a:t>FreeST</a:t>
                </a:r>
                <a:r>
                  <a:rPr lang="en-US" dirty="0"/>
                  <a:t> in </a:t>
                </a:r>
                <a:r>
                  <a:rPr lang="pt-PT" i="0">
                    <a:solidFill>
                      <a:srgbClr val="434343"/>
                    </a:solidFill>
                    <a:latin typeface="Cambria Math" panose="02040503050406030204" pitchFamily="18" charset="0"/>
                    <a:sym typeface="Michroma"/>
                  </a:rPr>
                  <a:t>𝐹_^(</a:t>
                </a:r>
                <a:r>
                  <a:rPr lang="pt-PT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𝜇;)</a:t>
                </a:r>
                <a:r>
                  <a:rPr lang="pt-PT" b="0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  </a:t>
                </a:r>
                <a:r>
                  <a:rPr lang="en-US" dirty="0"/>
                  <a:t>. The next step is higher-order setting.</a:t>
                </a:r>
              </a:p>
              <a:p>
                <a:r>
                  <a:rPr lang="en-US" dirty="0"/>
                  <a:t>Work is focused on </a:t>
                </a:r>
                <a:r>
                  <a:rPr lang="pt-PT" sz="1200" b="0" i="0">
                    <a:solidFill>
                      <a:srgbClr val="434343"/>
                    </a:solidFill>
                    <a:latin typeface="Cambria Math" panose="02040503050406030204" pitchFamily="18" charset="0"/>
                    <a:sym typeface="Michroma"/>
                  </a:rPr>
                  <a:t>𝐹_</a:t>
                </a:r>
                <a:r>
                  <a:rPr lang="pt-PT" sz="1200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𝜔^(𝜇</a:t>
                </a:r>
                <a:r>
                  <a:rPr lang="pt-PT" sz="1200" b="0" i="0">
                    <a:solidFill>
                      <a:srgbClr val="43434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Michroma"/>
                  </a:rPr>
                  <a:t>∗;)</a:t>
                </a:r>
                <a:r>
                  <a:rPr lang="en-US" dirty="0"/>
                  <a:t> with goal of integrating advanced features (</a:t>
                </a:r>
                <a:r>
                  <a:rPr lang="en-US" dirty="0" err="1"/>
                  <a:t>equirecursion</a:t>
                </a:r>
                <a:r>
                  <a:rPr lang="en-US" dirty="0"/>
                  <a:t>, higher-order polymorphism, </a:t>
                </a:r>
                <a:r>
                  <a:rPr lang="en-US" dirty="0" err="1"/>
                  <a:t>ctfs</a:t>
                </a:r>
                <a:r>
                  <a:rPr lang="en-US" dirty="0"/>
                  <a:t>) into a cohesive type system incorporated into a programming language.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2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formal proofs are present in </a:t>
            </a:r>
            <a:r>
              <a:rPr lang="en-US" dirty="0" err="1"/>
              <a:t>Poças</a:t>
            </a:r>
            <a:r>
              <a:rPr lang="en-US" dirty="0"/>
              <a:t>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move beyond context-free session types by introducing type operators into </a:t>
            </a:r>
            <a:r>
              <a:rPr lang="en-US" dirty="0" err="1"/>
              <a:t>FreeST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Definitions: Kind, proper type, type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formation rules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Recursive types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pre-</a:t>
            </a:r>
            <a:r>
              <a:rPr lang="en-US" dirty="0" err="1"/>
              <a:t>kinded</a:t>
            </a:r>
            <a:r>
              <a:rPr lang="en-US" dirty="0"/>
              <a:t>, T norm terminates.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(renamed) types are equivalent, if their grammars are </a:t>
            </a:r>
            <a:r>
              <a:rPr lang="en-US" dirty="0" err="1"/>
              <a:t>bisimilar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and U are renamed.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of the word function to T terminates producing a simple grammar (because our well-formed types </a:t>
            </a:r>
            <a:r>
              <a:rPr lang="en-US" dirty="0" err="1"/>
              <a:t>normalise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73F-7504-1260-8481-035895BE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38FC-3EFC-7AEB-4DEB-44121BDC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386-A105-0EAB-0EDA-E36B863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D264-B24A-D18A-6D69-9F9CF8E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9EA-20B9-8807-ACD5-871C331E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050-EC2B-8924-1003-A44404B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47EA-39EC-796A-8012-0FA24A3D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9B16-D57E-2525-8227-CEB5E15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5919-BC0B-739E-ED03-5A1B103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4B05-8713-DEFF-3772-0BC5CBB9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4977-B736-6E52-1770-5FD0297B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B4E-C822-E463-3C0E-8EDF0FCD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C20-E081-7F0B-53EB-1C6917B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A7AB-7392-2310-16C2-6A3535B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C3-EE35-38B7-E9C8-5224334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16F2-1834-048C-E1E5-85871C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3F90-067A-1BD5-FFC1-D785FE5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DD96-E287-CC0A-7D96-EFA226FB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4B38-DDD6-950C-9E1A-CB347D2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C156-E48A-4550-3785-C639D92B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C38-5F96-8E3B-76C2-E166896C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028-3D55-E415-F702-59831EA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09CA-A3D0-1D9C-002F-381A01C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82A1-D433-8ECC-D450-22D501D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E8E-2F3B-F520-FB4C-D7AAF505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1F7-E225-EDD2-2E98-74EA5B4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05A-2EA9-D37F-6C4C-A59F81EE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8317-7CA7-9419-9F1F-F7319152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36079-33A0-24B9-6902-4A9D7A06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6F1B-DDC6-AF41-DC08-4452286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572-DB97-A5CD-499D-A387653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AAF-496E-F2A3-6B60-75DCB92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8D3B-12FD-CD95-414C-D8A4E48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B0186-002C-A70B-1EC2-6AC41EEF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A6F9F-E928-9014-0B09-B5F60BF0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7E14-7526-50FE-2204-BD187601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F668-7FD4-2CCA-1088-4E18722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DF1E6-DF03-F7C9-61E0-8346688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0F2ED-F9E6-5D93-120C-3CA287A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50-15AE-5165-1C93-FFF6B11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627D-732D-A057-2DC5-7D847857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292E-A2D6-D427-E2A9-B8ED55D9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8752-571E-EC6F-7C03-2619FB6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CFD7-0341-17D2-86B2-82EF104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53F2-078A-D9F4-0616-9647DEC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BF1D-5797-2EA6-5F88-546E9E6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711-469A-FEB4-9CB9-5D8AC222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A3CB-A091-C092-1C8F-9740666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C009-D719-7E56-C615-6F5256C3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B37D-3097-5F2B-26A3-C72CB48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9E43-76DE-CC2A-E329-9C8A105C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AE9E-BFA1-655B-2CBE-DD61673F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BF1-2106-C47F-3C3E-E3C57F5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FF50D-579A-51E0-8283-208A39920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BD20-BF92-A493-B6E3-CDEE882A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D64C-998A-59BB-4F36-AC971A1D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724B3-C67D-F985-7487-EDD9FAB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4123-DBC9-654D-3660-05ED8E9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EC878-CDA8-F12B-DB0D-AEFBF9D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4A6ED-BE12-080F-27A7-58EF9498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1B4E-0F0E-C5F9-F4DC-1202A790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279DD-01D5-524E-9992-E36B6FF62298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A6BB-AE03-B40C-74EF-C73F06BC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EFE5-5BF3-0AE7-5216-5F3A118D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alph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0424-3FA1-B6DA-29B5-081F80E10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Integrating Type Operators into the </a:t>
            </a:r>
            <a:r>
              <a:rPr lang="en-US" sz="4800" dirty="0" err="1"/>
              <a:t>FreeST</a:t>
            </a:r>
            <a:r>
              <a:rPr lang="en-US" sz="4800" dirty="0"/>
              <a:t>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C5D1-56BD-DD00-131E-5496C5AD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903D-A171-F671-C5A9-34180184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Type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5AB8-BF89-1627-E552-148F7E3B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pre-</a:t>
            </a:r>
            <a:r>
              <a:rPr lang="en-US" dirty="0" err="1"/>
              <a:t>kinding</a:t>
            </a:r>
            <a:r>
              <a:rPr lang="en-US" dirty="0"/>
              <a:t> (maybe a mirror figure, since the rules mirror each other apart from the T U norm)</a:t>
            </a:r>
          </a:p>
          <a:p>
            <a:r>
              <a:rPr lang="en-US" dirty="0"/>
              <a:t>Example of unsuccessful pre-kind (maybe another slide)</a:t>
            </a:r>
          </a:p>
        </p:txBody>
      </p:sp>
    </p:spTree>
    <p:extLst>
      <p:ext uri="{BB962C8B-B14F-4D97-AF65-F5344CB8AC3E}">
        <p14:creationId xmlns:p14="http://schemas.microsoft.com/office/powerpoint/2010/main" val="112594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43C0-F6B2-DC18-78D9-138F9CD6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9FD1-A2EA-C0FD-569E-539AA308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reduction steps in two groups (2 circles figure, one with mu reductions, one with </a:t>
            </a:r>
            <a:r>
              <a:rPr lang="en-US" dirty="0" err="1"/>
              <a:t>b;D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951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8800-1DD1-5FAD-B1DD-9D3C42FC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T is well-formed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CA53-DA1E-1389-FB61-ACE2427C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determine if T is pre-</a:t>
            </a:r>
            <a:r>
              <a:rPr lang="en-US" dirty="0" err="1"/>
              <a:t>kinded</a:t>
            </a:r>
            <a:r>
              <a:rPr lang="en-US" dirty="0"/>
              <a:t>. </a:t>
            </a:r>
          </a:p>
          <a:p>
            <a:r>
              <a:rPr lang="en-US" dirty="0"/>
              <a:t>Step 2: determine if T is </a:t>
            </a:r>
            <a:r>
              <a:rPr lang="en-US" dirty="0" err="1"/>
              <a:t>kinded</a:t>
            </a:r>
            <a:r>
              <a:rPr lang="en-US" dirty="0"/>
              <a:t>, which involves determining if all sub-terms of T </a:t>
            </a:r>
            <a:r>
              <a:rPr lang="en-US" dirty="0" err="1"/>
              <a:t>normalise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7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B27-327F-A505-B5EF-7E3BC37F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Recursive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C058-8A8C-B081-3F79-543F501A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sequence of possible reductions.</a:t>
            </a:r>
          </a:p>
          <a:p>
            <a:r>
              <a:rPr lang="en-US" dirty="0"/>
              <a:t>If T reduces by R-mu, show the restriction of mu*</a:t>
            </a:r>
          </a:p>
        </p:txBody>
      </p:sp>
    </p:spTree>
    <p:extLst>
      <p:ext uri="{BB962C8B-B14F-4D97-AF65-F5344CB8AC3E}">
        <p14:creationId xmlns:p14="http://schemas.microsoft.com/office/powerpoint/2010/main" val="418784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9411-9DC8-F401-3425-FB86B119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7B22-A1FA-2DA2-09A3-87FE1E53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hlinkClick r:id="rId3"/>
              </a:rPr>
              <a:t>\</a:t>
            </a:r>
            <a:r>
              <a:rPr lang="en-US" dirty="0"/>
              <a:t>alpha and \beta are alpha-congruent.</a:t>
            </a:r>
          </a:p>
          <a:p>
            <a:r>
              <a:rPr lang="en-US" dirty="0"/>
              <a:t>Introduce minimal renaming from </a:t>
            </a:r>
            <a:r>
              <a:rPr lang="en-US" dirty="0" err="1"/>
              <a:t>Poças</a:t>
            </a:r>
            <a:r>
              <a:rPr lang="en-US" dirty="0"/>
              <a:t> (maybe another slide)</a:t>
            </a:r>
          </a:p>
        </p:txBody>
      </p:sp>
    </p:spTree>
    <p:extLst>
      <p:ext uri="{BB962C8B-B14F-4D97-AF65-F5344CB8AC3E}">
        <p14:creationId xmlns:p14="http://schemas.microsoft.com/office/powerpoint/2010/main" val="357822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552-8BC1-93DA-DE30-558A300C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A895-D5C5-29E2-91EF-E502DA21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of </a:t>
            </a:r>
            <a:r>
              <a:rPr lang="en-US" dirty="0" err="1"/>
              <a:t>Greibach</a:t>
            </a:r>
            <a:r>
              <a:rPr lang="en-US" dirty="0"/>
              <a:t> Normal Form grammar.</a:t>
            </a:r>
          </a:p>
        </p:txBody>
      </p:sp>
    </p:spTree>
    <p:extLst>
      <p:ext uri="{BB962C8B-B14F-4D97-AF65-F5344CB8AC3E}">
        <p14:creationId xmlns:p14="http://schemas.microsoft.com/office/powerpoint/2010/main" val="76794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90E7-8600-8B82-45B1-9EAA0BB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type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D6A-E9D2-0EC9-20A1-24131A667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Type equivalence is decidable for types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2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28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2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∗;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Algorithm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 ~ U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D6A-E9D2-0EC9-20A1-24131A667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243696F-5C77-1BF4-ADBD-BA4DADC8559F}"/>
              </a:ext>
            </a:extLst>
          </p:cNvPr>
          <p:cNvGrpSpPr/>
          <p:nvPr/>
        </p:nvGrpSpPr>
        <p:grpSpPr>
          <a:xfrm>
            <a:off x="3110886" y="4480909"/>
            <a:ext cx="2272684" cy="1484864"/>
            <a:chOff x="754461" y="2308287"/>
            <a:chExt cx="2272684" cy="14848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1AB9BD-5E2E-21C7-B594-7A3747EC646F}"/>
                </a:ext>
              </a:extLst>
            </p:cNvPr>
            <p:cNvSpPr txBox="1"/>
            <p:nvPr/>
          </p:nvSpPr>
          <p:spPr>
            <a:xfrm>
              <a:off x="754461" y="3269931"/>
              <a:ext cx="2272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ra Sans" panose="020B0503050000020004" pitchFamily="34" charset="0"/>
                </a:rPr>
                <a:t>Compute </a:t>
              </a:r>
              <a:r>
                <a:rPr lang="en-US" i="1" dirty="0">
                  <a:latin typeface="Fira Sans" panose="020B0503050000020004" pitchFamily="34" charset="0"/>
                </a:rPr>
                <a:t>word</a:t>
              </a:r>
              <a:r>
                <a:rPr lang="en-US" dirty="0">
                  <a:latin typeface="Fira Sans" panose="020B0503050000020004" pitchFamily="34" charset="0"/>
                </a:rPr>
                <a:t>(T) and </a:t>
              </a:r>
              <a:r>
                <a:rPr lang="en-US" i="1" dirty="0">
                  <a:latin typeface="Fira Sans" panose="020B0503050000020004" pitchFamily="34" charset="0"/>
                </a:rPr>
                <a:t>word</a:t>
              </a:r>
              <a:r>
                <a:rPr lang="en-US" dirty="0">
                  <a:latin typeface="Fira Sans" panose="020B0503050000020004" pitchFamily="34" charset="0"/>
                </a:rPr>
                <a:t>(U)</a:t>
              </a:r>
            </a:p>
          </p:txBody>
        </p:sp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A514AAA-F2CE-FC26-ABFE-1F1CFB16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340" y="2308287"/>
              <a:ext cx="526927" cy="52692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905A0C-8526-1155-7FCB-52BE7A0E6B2B}"/>
              </a:ext>
            </a:extLst>
          </p:cNvPr>
          <p:cNvGrpSpPr/>
          <p:nvPr/>
        </p:nvGrpSpPr>
        <p:grpSpPr>
          <a:xfrm>
            <a:off x="6808431" y="4480909"/>
            <a:ext cx="2272685" cy="1484864"/>
            <a:chOff x="3551066" y="2308287"/>
            <a:chExt cx="2272685" cy="1484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C730F88-3A9E-731D-DEF0-55219D3728E7}"/>
                    </a:ext>
                  </a:extLst>
                </p:cNvPr>
                <p:cNvSpPr txBox="1"/>
                <p:nvPr/>
              </p:nvSpPr>
              <p:spPr>
                <a:xfrm>
                  <a:off x="3551066" y="3269931"/>
                  <a:ext cx="22726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Fira Sans" panose="020B0503050000020004" pitchFamily="34" charset="0"/>
                    </a:rPr>
                    <a:t>Decide whether </a:t>
                  </a:r>
                </a:p>
                <a:p>
                  <a:pPr algn="ctr"/>
                  <a:r>
                    <a:rPr lang="en-US" i="1" dirty="0">
                      <a:latin typeface="Fira Sans" panose="020B0503050000020004" pitchFamily="34" charset="0"/>
                    </a:rPr>
                    <a:t>word</a:t>
                  </a:r>
                  <a:r>
                    <a:rPr lang="en-US" dirty="0">
                      <a:latin typeface="Fira Sans" panose="020B0503050000020004" pitchFamily="34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pt-PT" dirty="0">
                      <a:latin typeface="Fira Sans" panose="020B0503050000020004" pitchFamily="34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Fira Sans" panose="020B0503050000020004" pitchFamily="34" charset="0"/>
                    </a:rPr>
                    <a:t>word</a:t>
                  </a:r>
                  <a:r>
                    <a:rPr lang="en-US" dirty="0">
                      <a:latin typeface="Fira Sans" panose="020B0503050000020004" pitchFamily="34" charset="0"/>
                    </a:rPr>
                    <a:t>(U)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CC47AE-A1D8-6085-1E13-699FCABDC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66" y="3269931"/>
                  <a:ext cx="2272685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27A8C93-AE0D-ED46-56B0-05FA2531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335" y="2308287"/>
              <a:ext cx="526927" cy="52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50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5B0C-DBCB-D842-7D51-20861439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D940-C3FB-2F81-E45C-436EE60F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rules and then example (maybe another slide).</a:t>
            </a:r>
          </a:p>
        </p:txBody>
      </p:sp>
    </p:spTree>
    <p:extLst>
      <p:ext uri="{BB962C8B-B14F-4D97-AF65-F5344CB8AC3E}">
        <p14:creationId xmlns:p14="http://schemas.microsoft.com/office/powerpoint/2010/main" val="384410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5A7D-7E03-8F98-79FF-77BE4B2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1FDB0-784F-2D63-512C-850420CF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1400" y="2940946"/>
            <a:ext cx="75692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4D1BE-D6DF-CC77-0161-62A53795530E}"/>
              </a:ext>
            </a:extLst>
          </p:cNvPr>
          <p:cNvSpPr txBox="1"/>
          <p:nvPr/>
        </p:nvSpPr>
        <p:spPr>
          <a:xfrm>
            <a:off x="3047172" y="213115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Syntax -&gt; Generate types -&gt; properties -&gt; run (</a:t>
            </a:r>
            <a:r>
              <a:rPr lang="en-US" dirty="0" err="1"/>
              <a:t>grafico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420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BB68-EF1A-BBD6-0A7F-BF9BF7BF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DA8E-86E0-0FEA-A20F-0B31F543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A54-88FB-90A2-EA86-8F1F9FE6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F6375-1AFC-714D-BE7E-7ED68651A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0"/>
                <a:ext cx="10515600" cy="9209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</m:sup>
                      </m:sSubSup>
                      <m:r>
                        <a:rPr lang="pt-PT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</m:t>
                      </m:r>
                      <m:r>
                        <a:rPr lang="pt-PT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→</m:t>
                      </m:r>
                      <m:sSubSup>
                        <m:sSubSupPr>
                          <m:ctrlP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  <m:r>
                            <a:rPr lang="pt-PT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.</m:t>
                          </m:r>
                        </m:sup>
                      </m:sSubSup>
                      <m:r>
                        <a:rPr lang="pt-PT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→</m:t>
                      </m:r>
                      <m:sSubSup>
                        <m:sSubSupPr>
                          <m:ctrlP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/>
                        <m:sup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  <m:r>
                            <a:rPr lang="pt-PT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;</m:t>
                          </m:r>
                        </m:sup>
                      </m:sSubSup>
                      <m:r>
                        <a:rPr lang="pt-PT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hroma"/>
                        </a:rPr>
                        <m:t> →</m:t>
                      </m:r>
                      <m:sSubSup>
                        <m:sSubSupPr>
                          <m:ctrlPr>
                            <a:rPr lang="pt-PT" sz="280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</m:ctrlPr>
                        </m:sSubSupPr>
                        <m:e>
                          <m:r>
                            <a:rPr lang="pt-PT" sz="2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sym typeface="Michroma"/>
                            </a:rPr>
                            <m:t>𝐹</m:t>
                          </m:r>
                        </m:e>
                        <m:sub>
                          <m:r>
                            <a:rPr lang="pt-PT" sz="280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𝜔</m:t>
                          </m:r>
                        </m:sub>
                        <m:sup>
                          <m:r>
                            <a:rPr lang="pt-PT" sz="280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𝜇</m:t>
                          </m:r>
                          <m:r>
                            <a:rPr lang="pt-PT" sz="2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∗</m:t>
                          </m:r>
                          <m:r>
                            <a:rPr lang="pt-PT" sz="2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hroma"/>
                            </a:rPr>
                            <m:t>;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F6375-1AFC-714D-BE7E-7ED68651A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0"/>
                <a:ext cx="10515600" cy="9209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1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D078-7713-CACF-B18E-770A2C12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54DE-4AA7-CE50-9E13-1B9AFE7C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with session type constructors, then add (;) and Skip for context-free. </a:t>
            </a:r>
          </a:p>
          <a:p>
            <a:r>
              <a:rPr lang="en-US" dirty="0"/>
              <a:t>Example streaming integer trees on channel (maybe another slide)</a:t>
            </a:r>
          </a:p>
        </p:txBody>
      </p:sp>
    </p:spTree>
    <p:extLst>
      <p:ext uri="{BB962C8B-B14F-4D97-AF65-F5344CB8AC3E}">
        <p14:creationId xmlns:p14="http://schemas.microsoft.com/office/powerpoint/2010/main" val="383095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5CC3-2EB6-4069-513D-730C495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DD07-316D-7D81-371A-B554ED1D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Yin-</a:t>
            </a:r>
            <a:r>
              <a:rPr lang="en-US" dirty="0" err="1"/>
              <a:t>yan</a:t>
            </a:r>
            <a:r>
              <a:rPr lang="en-US" dirty="0"/>
              <a:t> figure (maybe) with ?Int and !Int</a:t>
            </a:r>
          </a:p>
        </p:txBody>
      </p:sp>
    </p:spTree>
    <p:extLst>
      <p:ext uri="{BB962C8B-B14F-4D97-AF65-F5344CB8AC3E}">
        <p14:creationId xmlns:p14="http://schemas.microsoft.com/office/powerpoint/2010/main" val="308820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E952E6-90A4-E3C9-CEF3-B427AD6827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System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</m:ctrlPr>
                      </m:sSubSupPr>
                      <m:e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sym typeface="Michroma"/>
                          </a:rPr>
                          <m:t>𝐹</m:t>
                        </m:r>
                      </m:e>
                      <m:sub>
                        <m: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𝜔</m:t>
                        </m:r>
                      </m:sub>
                      <m:sup>
                        <m:r>
                          <a:rPr lang="pt-PT" sz="440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𝜇</m:t>
                        </m:r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∗</m:t>
                        </m:r>
                        <m:r>
                          <a:rPr lang="pt-PT" sz="44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hroma"/>
                          </a:rPr>
                          <m:t>;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E952E6-90A4-E3C9-CEF3-B427AD68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7EC7F-BB2F-D92A-D7F2-CF557BBB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93250" y="1825625"/>
            <a:ext cx="8005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1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4F3F-4759-520C-DFDA-A2C0085C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1BAD-7DC7-06CE-F28C-266429B3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types are of interest (maybe this slide with example)</a:t>
            </a:r>
          </a:p>
        </p:txBody>
      </p:sp>
    </p:spTree>
    <p:extLst>
      <p:ext uri="{BB962C8B-B14F-4D97-AF65-F5344CB8AC3E}">
        <p14:creationId xmlns:p14="http://schemas.microsoft.com/office/powerpoint/2010/main" val="279209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B3D-6934-BB07-DE35-067EDF17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Head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BB2C-1CC4-5E6F-B030-0D8D04D1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Poças</a:t>
            </a:r>
            <a:r>
              <a:rPr lang="en-US" dirty="0"/>
              <a:t> paper rules and add the new proviso for confluence</a:t>
            </a:r>
          </a:p>
          <a:p>
            <a:r>
              <a:rPr lang="en-US" dirty="0"/>
              <a:t>[Confluence] (maybe a lattice figure)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9FAB-DAF9-C91F-43A2-AA60B00B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64EF-9C63-5ED5-8513-8A4EA9C2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normal form ( T </a:t>
            </a:r>
            <a:r>
              <a:rPr lang="en-US" dirty="0" err="1"/>
              <a:t>whnf</a:t>
            </a:r>
            <a:r>
              <a:rPr lang="en-US" dirty="0"/>
              <a:t>)</a:t>
            </a:r>
          </a:p>
          <a:p>
            <a:r>
              <a:rPr lang="en-US" dirty="0"/>
              <a:t>Def: norm (T norm)</a:t>
            </a:r>
          </a:p>
          <a:p>
            <a:r>
              <a:rPr lang="en-US" dirty="0"/>
              <a:t>Example of a type that does not </a:t>
            </a:r>
            <a:r>
              <a:rPr lang="en-US" dirty="0" err="1"/>
              <a:t>normalise</a:t>
            </a:r>
            <a:r>
              <a:rPr lang="en-US" dirty="0"/>
              <a:t> (maybe another slide)</a:t>
            </a:r>
          </a:p>
        </p:txBody>
      </p:sp>
    </p:spTree>
    <p:extLst>
      <p:ext uri="{BB962C8B-B14F-4D97-AF65-F5344CB8AC3E}">
        <p14:creationId xmlns:p14="http://schemas.microsoft.com/office/powerpoint/2010/main" val="349705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857-EF7F-FDE7-7DFC-CA9A00B6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790A-69B4-26B7-3A15-AD02030B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rules</a:t>
            </a:r>
          </a:p>
          <a:p>
            <a:r>
              <a:rPr lang="en-US" dirty="0"/>
              <a:t>(but we just saw that some types do not </a:t>
            </a:r>
            <a:r>
              <a:rPr lang="en-US" dirty="0" err="1"/>
              <a:t>normalise</a:t>
            </a:r>
            <a:r>
              <a:rPr lang="en-US" dirty="0"/>
              <a:t>) -&gt; decidability of type formation</a:t>
            </a:r>
          </a:p>
        </p:txBody>
      </p:sp>
    </p:spTree>
    <p:extLst>
      <p:ext uri="{BB962C8B-B14F-4D97-AF65-F5344CB8AC3E}">
        <p14:creationId xmlns:p14="http://schemas.microsoft.com/office/powerpoint/2010/main" val="25357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493</Words>
  <Application>Microsoft Macintosh PowerPoint</Application>
  <PresentationFormat>Widescreen</PresentationFormat>
  <Paragraphs>70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Fira Sans</vt:lpstr>
      <vt:lpstr>Office Theme</vt:lpstr>
      <vt:lpstr>Integrating Type Operators into the FreeST Programming Language</vt:lpstr>
      <vt:lpstr>Introduction</vt:lpstr>
      <vt:lpstr>Context-free Session Types</vt:lpstr>
      <vt:lpstr>Duality</vt:lpstr>
      <vt:lpstr>System F_ω^(μ∗;)</vt:lpstr>
      <vt:lpstr>PowerPoint Presentation</vt:lpstr>
      <vt:lpstr>Weak Head Normal Form</vt:lpstr>
      <vt:lpstr>Concepts</vt:lpstr>
      <vt:lpstr>Type Formation</vt:lpstr>
      <vt:lpstr>Decidability of Type Formation</vt:lpstr>
      <vt:lpstr>Normalisation</vt:lpstr>
      <vt:lpstr>Check if T is well-formed</vt:lpstr>
      <vt:lpstr>Case of Recursive Types</vt:lpstr>
      <vt:lpstr>Type Equivalence</vt:lpstr>
      <vt:lpstr>Grammar</vt:lpstr>
      <vt:lpstr>Decidability of type equivalence</vt:lpstr>
      <vt:lpstr>Grammar translation</vt:lpstr>
      <vt:lpstr>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Type Operators in FreeST Programming Language</dc:title>
  <dc:creator>woozi</dc:creator>
  <cp:lastModifiedBy>woozi</cp:lastModifiedBy>
  <cp:revision>6</cp:revision>
  <dcterms:created xsi:type="dcterms:W3CDTF">2024-09-02T15:24:18Z</dcterms:created>
  <dcterms:modified xsi:type="dcterms:W3CDTF">2024-09-03T11:03:16Z</dcterms:modified>
</cp:coreProperties>
</file>