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3" r:id="rId2"/>
  </p:sldIdLst>
  <p:sldSz cx="6858000" cy="9906000" type="A4"/>
  <p:notesSz cx="6875463" cy="10002838"/>
  <p:custDataLst>
    <p:tags r:id="rId4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6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F2F2F2"/>
    <a:srgbClr val="F34309"/>
    <a:srgbClr val="7F7F7F"/>
    <a:srgbClr val="9E2D16"/>
    <a:srgbClr val="404040"/>
    <a:srgbClr val="C52240"/>
    <a:srgbClr val="65A6B8"/>
    <a:srgbClr val="595959"/>
    <a:srgbClr val="F0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5332" autoAdjust="0"/>
  </p:normalViewPr>
  <p:slideViewPr>
    <p:cSldViewPr>
      <p:cViewPr>
        <p:scale>
          <a:sx n="150" d="100"/>
          <a:sy n="150" d="100"/>
        </p:scale>
        <p:origin x="773" y="-1133"/>
      </p:cViewPr>
      <p:guideLst>
        <p:guide orient="horz" pos="616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7F7F7F"/>
            </a:solidFill>
            <a:ln w="3175">
              <a:solidFill>
                <a:srgbClr val="7F7F7F"/>
              </a:solidFill>
            </a:ln>
          </c:spPr>
          <c:dPt>
            <c:idx val="0"/>
            <c:bubble3D val="0"/>
            <c:spPr>
              <a:solidFill>
                <a:srgbClr val="7F7F7F"/>
              </a:solidFill>
              <a:ln w="3175">
                <a:solidFill>
                  <a:srgbClr val="7F7F7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48-49CC-9D2A-93C8BE6B8D07}"/>
              </c:ext>
            </c:extLst>
          </c:dPt>
          <c:dPt>
            <c:idx val="1"/>
            <c:bubble3D val="0"/>
            <c:spPr>
              <a:solidFill>
                <a:srgbClr val="7F7F7F"/>
              </a:solidFill>
              <a:ln w="3175">
                <a:solidFill>
                  <a:srgbClr val="7F7F7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48-49CC-9D2A-93C8BE6B8D07}"/>
              </c:ext>
            </c:extLst>
          </c:dPt>
          <c:cat>
            <c:strRef>
              <c:f>Folha1!$A$2:$A$3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48-49CC-9D2A-93C8BE6B8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 w="3175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Vendas</c:v>
                </c:pt>
              </c:strCache>
            </c:strRef>
          </c:tx>
          <c:spPr>
            <a:noFill/>
            <a:ln w="3175">
              <a:solidFill>
                <a:schemeClr val="accent5">
                  <a:lumMod val="20000"/>
                  <a:lumOff val="80000"/>
                </a:schemeClr>
              </a:solidFill>
            </a:ln>
          </c:spPr>
          <c:dPt>
            <c:idx val="0"/>
            <c:bubble3D val="0"/>
            <c:spPr>
              <a:solidFill>
                <a:srgbClr val="7F7F7F"/>
              </a:solidFill>
              <a:ln w="3175">
                <a:solidFill>
                  <a:srgbClr val="7F7F7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9A-4DF7-B0E3-4224152123BE}"/>
              </c:ext>
            </c:extLst>
          </c:dPt>
          <c:dPt>
            <c:idx val="1"/>
            <c:bubble3D val="0"/>
            <c:spPr>
              <a:noFill/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9A-4DF7-B0E3-4224152123BE}"/>
              </c:ext>
            </c:extLst>
          </c:dPt>
          <c:cat>
            <c:strRef>
              <c:f>Folha1!$A$2:$A$3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9A-4DF7-B0E3-422415212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Vendas</c:v>
                </c:pt>
              </c:strCache>
            </c:strRef>
          </c:tx>
          <c:spPr>
            <a:noFill/>
            <a:ln w="3175">
              <a:solidFill>
                <a:schemeClr val="accent5">
                  <a:lumMod val="20000"/>
                  <a:lumOff val="80000"/>
                </a:schemeClr>
              </a:solidFill>
            </a:ln>
          </c:spPr>
          <c:dPt>
            <c:idx val="0"/>
            <c:bubble3D val="0"/>
            <c:spPr>
              <a:solidFill>
                <a:srgbClr val="7F7F7F"/>
              </a:solidFill>
              <a:ln w="3175">
                <a:solidFill>
                  <a:srgbClr val="7F7F7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B6-4456-9746-202DAAFC4C01}"/>
              </c:ext>
            </c:extLst>
          </c:dPt>
          <c:dPt>
            <c:idx val="1"/>
            <c:bubble3D val="0"/>
            <c:spPr>
              <a:noFill/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B6-4456-9746-202DAAFC4C01}"/>
              </c:ext>
            </c:extLst>
          </c:dPt>
          <c:cat>
            <c:strRef>
              <c:f>Folha1!$A$2:$A$3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B6-4456-9746-202DAAFC4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Vendas</c:v>
                </c:pt>
              </c:strCache>
            </c:strRef>
          </c:tx>
          <c:spPr>
            <a:noFill/>
            <a:ln w="3175">
              <a:solidFill>
                <a:schemeClr val="accent5">
                  <a:lumMod val="20000"/>
                  <a:lumOff val="80000"/>
                </a:schemeClr>
              </a:solidFill>
            </a:ln>
          </c:spPr>
          <c:dPt>
            <c:idx val="0"/>
            <c:bubble3D val="0"/>
            <c:spPr>
              <a:solidFill>
                <a:srgbClr val="7F7F7F"/>
              </a:solidFill>
              <a:ln w="3175">
                <a:solidFill>
                  <a:srgbClr val="7F7F7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2-4752-AD45-8137BFC86B36}"/>
              </c:ext>
            </c:extLst>
          </c:dPt>
          <c:dPt>
            <c:idx val="1"/>
            <c:bubble3D val="0"/>
            <c:spPr>
              <a:noFill/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E2-4752-AD45-8137BFC86B36}"/>
              </c:ext>
            </c:extLst>
          </c:dPt>
          <c:cat>
            <c:strRef>
              <c:f>Folha1!$A$2:$A$3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E2-4752-AD45-8137BFC86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9367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94506" y="1"/>
            <a:ext cx="2979367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7349B05E-4C3D-45FC-99D2-05A4E66924BF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70125" y="1250950"/>
            <a:ext cx="2335213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7547" y="4813867"/>
            <a:ext cx="5500370" cy="393861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500961"/>
            <a:ext cx="2979367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94506" y="9500961"/>
            <a:ext cx="2979367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A63328A6-385E-43C1-A79D-311048B049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32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0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731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2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0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31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991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2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98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1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77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73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C166-9EC1-4F8C-8656-77E716D14A04}" type="datetimeFigureOut">
              <a:rPr lang="pt-PT" smtClean="0"/>
              <a:t>20/12/2021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FF3AA-1C02-499E-8A67-B3F17DD84F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6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ilmate-app.herokuapp.com/" TargetMode="External"/><Relationship Id="rId13" Type="http://schemas.openxmlformats.org/officeDocument/2006/relationships/image" Target="../media/image4.png"/><Relationship Id="rId18" Type="http://schemas.openxmlformats.org/officeDocument/2006/relationships/image" Target="../media/image9.svg"/><Relationship Id="rId26" Type="http://schemas.openxmlformats.org/officeDocument/2006/relationships/image" Target="../media/image14.png"/><Relationship Id="rId3" Type="http://schemas.openxmlformats.org/officeDocument/2006/relationships/chart" Target="../charts/chart1.xml"/><Relationship Id="rId21" Type="http://schemas.openxmlformats.org/officeDocument/2006/relationships/hyperlink" Target="http://www.linkedin.com/in/ines-herminio" TargetMode="External"/><Relationship Id="rId7" Type="http://schemas.openxmlformats.org/officeDocument/2006/relationships/hyperlink" Target="https://inesherminio.github.io/la-tomatina/" TargetMode="External"/><Relationship Id="rId12" Type="http://schemas.openxmlformats.org/officeDocument/2006/relationships/image" Target="../media/image3.svg"/><Relationship Id="rId17" Type="http://schemas.openxmlformats.org/officeDocument/2006/relationships/image" Target="../media/image8.png"/><Relationship Id="rId25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image" Target="../media/image7.svg"/><Relationship Id="rId20" Type="http://schemas.openxmlformats.org/officeDocument/2006/relationships/image" Target="../media/image11.svg"/><Relationship Id="rId29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image" Target="../media/image2.png"/><Relationship Id="rId24" Type="http://schemas.openxmlformats.org/officeDocument/2006/relationships/image" Target="../media/image12.png"/><Relationship Id="rId5" Type="http://schemas.openxmlformats.org/officeDocument/2006/relationships/chart" Target="../charts/chart3.xml"/><Relationship Id="rId15" Type="http://schemas.openxmlformats.org/officeDocument/2006/relationships/image" Target="../media/image6.png"/><Relationship Id="rId23" Type="http://schemas.openxmlformats.org/officeDocument/2006/relationships/hyperlink" Target="http://www.inesherminio.com/" TargetMode="External"/><Relationship Id="rId28" Type="http://schemas.openxmlformats.org/officeDocument/2006/relationships/image" Target="../media/image16.png"/><Relationship Id="rId10" Type="http://schemas.openxmlformats.org/officeDocument/2006/relationships/hyperlink" Target="http://www.fpe-eticadesporto.com/" TargetMode="External"/><Relationship Id="rId19" Type="http://schemas.openxmlformats.org/officeDocument/2006/relationships/image" Target="../media/image10.png"/><Relationship Id="rId4" Type="http://schemas.openxmlformats.org/officeDocument/2006/relationships/chart" Target="../charts/chart2.xml"/><Relationship Id="rId9" Type="http://schemas.openxmlformats.org/officeDocument/2006/relationships/hyperlink" Target="https://pet-log-app.herokuapp.com/" TargetMode="External"/><Relationship Id="rId14" Type="http://schemas.openxmlformats.org/officeDocument/2006/relationships/image" Target="../media/image5.svg"/><Relationship Id="rId22" Type="http://schemas.openxmlformats.org/officeDocument/2006/relationships/hyperlink" Target="http://www.github.com/inesherminio" TargetMode="External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29DC55A-EF91-4F42-904E-C0E9EEBD4FA9}"/>
              </a:ext>
            </a:extLst>
          </p:cNvPr>
          <p:cNvGrpSpPr/>
          <p:nvPr/>
        </p:nvGrpSpPr>
        <p:grpSpPr>
          <a:xfrm>
            <a:off x="670490" y="1719153"/>
            <a:ext cx="1696437" cy="1707305"/>
            <a:chOff x="-3420167" y="1776242"/>
            <a:chExt cx="2124001" cy="2124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5F3B748-F225-4082-842B-35B121C9A5C0}"/>
                </a:ext>
              </a:extLst>
            </p:cNvPr>
            <p:cNvSpPr/>
            <p:nvPr/>
          </p:nvSpPr>
          <p:spPr>
            <a:xfrm>
              <a:off x="-3420167" y="1776242"/>
              <a:ext cx="2124001" cy="2124000"/>
            </a:xfrm>
            <a:prstGeom prst="ellipse">
              <a:avLst/>
            </a:prstGeom>
            <a:noFill/>
            <a:ln w="19050">
              <a:solidFill>
                <a:srgbClr val="F343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Imagem 3" descr="Uma imagem com pessoa, vestuário, sorriso, peruca&#10;&#10;Descrição gerada automaticamente">
              <a:extLst>
                <a:ext uri="{FF2B5EF4-FFF2-40B4-BE49-F238E27FC236}">
                  <a16:creationId xmlns:a16="http://schemas.microsoft.com/office/drawing/2014/main" id="{A4CE7475-E507-45DA-AB8F-E1731BC3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18546" y="1877862"/>
              <a:ext cx="1920761" cy="1920761"/>
            </a:xfrm>
            <a:prstGeom prst="ellipse">
              <a:avLst/>
            </a:prstGeom>
            <a:ln w="12700">
              <a:noFill/>
            </a:ln>
          </p:spPr>
        </p:pic>
      </p:grpSp>
      <p:sp>
        <p:nvSpPr>
          <p:cNvPr id="6" name="CaixaDeTexto 8">
            <a:extLst>
              <a:ext uri="{FF2B5EF4-FFF2-40B4-BE49-F238E27FC236}">
                <a16:creationId xmlns:a16="http://schemas.microsoft.com/office/drawing/2014/main" id="{6507F217-14E4-4504-A82F-55955F4B4E19}"/>
              </a:ext>
            </a:extLst>
          </p:cNvPr>
          <p:cNvSpPr txBox="1"/>
          <p:nvPr/>
        </p:nvSpPr>
        <p:spPr>
          <a:xfrm>
            <a:off x="188640" y="272480"/>
            <a:ext cx="2736304" cy="889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000" b="1" dirty="0">
                <a:latin typeface="Arial Black" panose="020B0A040201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Inês Hermínio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5ED371-610C-403A-85E8-F4560DEB6AD4}"/>
              </a:ext>
            </a:extLst>
          </p:cNvPr>
          <p:cNvSpPr/>
          <p:nvPr/>
        </p:nvSpPr>
        <p:spPr>
          <a:xfrm>
            <a:off x="3025919" y="9918"/>
            <a:ext cx="3861048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ixaDeTexto 16">
            <a:extLst>
              <a:ext uri="{FF2B5EF4-FFF2-40B4-BE49-F238E27FC236}">
                <a16:creationId xmlns:a16="http://schemas.microsoft.com/office/drawing/2014/main" id="{354B0B9B-C35F-4CDC-9ADE-06E585F9FF6C}"/>
              </a:ext>
            </a:extLst>
          </p:cNvPr>
          <p:cNvSpPr txBox="1"/>
          <p:nvPr/>
        </p:nvSpPr>
        <p:spPr>
          <a:xfrm>
            <a:off x="3160018" y="3152800"/>
            <a:ext cx="3384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PT"/>
            </a:defPPr>
            <a:lvl1pPr>
              <a:defRPr sz="2800" b="1" cap="small">
                <a:solidFill>
                  <a:srgbClr val="403152"/>
                </a:solidFill>
                <a:latin typeface="Bahnschrift SemiBold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 marL="36000"/>
            <a:r>
              <a:rPr lang="en-US" sz="1200" cap="non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ACADEMIC DEGREES AND OTHERS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8808C3F6-AD9E-475A-A5B7-3844D4A3AA6A}"/>
              </a:ext>
            </a:extLst>
          </p:cNvPr>
          <p:cNvCxnSpPr>
            <a:cxnSpLocks/>
          </p:cNvCxnSpPr>
          <p:nvPr/>
        </p:nvCxnSpPr>
        <p:spPr>
          <a:xfrm>
            <a:off x="3160018" y="3344441"/>
            <a:ext cx="313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6FF6817-DB60-4D90-9380-DFCDDF24EC29}"/>
              </a:ext>
            </a:extLst>
          </p:cNvPr>
          <p:cNvSpPr txBox="1"/>
          <p:nvPr/>
        </p:nvSpPr>
        <p:spPr>
          <a:xfrm>
            <a:off x="15758" y="3080792"/>
            <a:ext cx="1309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600" spc="-300" dirty="0">
                <a:solidFill>
                  <a:srgbClr val="F34309">
                    <a:alpha val="17000"/>
                  </a:srgbClr>
                </a:solidFill>
                <a:latin typeface="Bernard MT Condensed" panose="02050806060905020404" pitchFamily="18" charset="0"/>
                <a:cs typeface="Akhbar MT" pitchFamily="2" charset="-78"/>
              </a:rPr>
              <a:t>‘‘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6795FA5D-BB56-4C15-8DC2-4C5265A6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48" y="4634835"/>
            <a:ext cx="2448272" cy="140957"/>
          </a:xfrm>
          <a:prstGeom prst="rect">
            <a:avLst/>
          </a:prstGeom>
          <a:solidFill>
            <a:srgbClr val="9E2D16">
              <a:alpha val="5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700" b="1" spc="100" dirty="0">
                <a:solidFill>
                  <a:srgbClr val="F34309"/>
                </a:solidFill>
                <a:latin typeface="Arial Narrow" panose="020B0606020202030204" pitchFamily="34" charset="0"/>
                <a:ea typeface="Malgun Gothic" panose="020B0503020000020004" pitchFamily="34" charset="-127"/>
                <a:cs typeface="Arial" pitchFamily="34" charset="0"/>
              </a:rPr>
              <a:t>Full Stack </a:t>
            </a:r>
            <a:r>
              <a:rPr lang="en-US" sz="700" b="1" spc="100" dirty="0">
                <a:solidFill>
                  <a:srgbClr val="F34309"/>
                </a:solidFill>
                <a:latin typeface="Arial Narrow" panose="020B0606020202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· </a:t>
            </a:r>
            <a:r>
              <a:rPr lang="en-US" sz="700" b="1" spc="100" dirty="0">
                <a:solidFill>
                  <a:srgbClr val="F34309"/>
                </a:solidFill>
                <a:latin typeface="Arial Narrow" panose="020B0606020202030204" pitchFamily="34" charset="0"/>
                <a:ea typeface="Malgun Gothic" panose="020B0503020000020004" pitchFamily="34" charset="-127"/>
                <a:cs typeface="Arial" pitchFamily="34" charset="0"/>
              </a:rPr>
              <a:t>Web Dev </a:t>
            </a:r>
            <a:r>
              <a:rPr lang="en-US" sz="700" b="1" spc="100" dirty="0">
                <a:solidFill>
                  <a:srgbClr val="F34309"/>
                </a:solidFill>
                <a:latin typeface="Arial Narrow" panose="020B0606020202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· </a:t>
            </a:r>
            <a:r>
              <a:rPr lang="en-US" sz="700" b="1" spc="100" dirty="0">
                <a:solidFill>
                  <a:srgbClr val="F34309"/>
                </a:solidFill>
                <a:latin typeface="Arial Narrow" panose="020B0606020202030204" pitchFamily="34" charset="0"/>
                <a:ea typeface="Malgun Gothic" panose="020B0503020000020004" pitchFamily="34" charset="-127"/>
                <a:cs typeface="Arial" pitchFamily="34" charset="0"/>
              </a:rPr>
              <a:t>New Challenges </a:t>
            </a:r>
            <a:r>
              <a:rPr lang="en-US" sz="700" b="1" spc="100" dirty="0">
                <a:solidFill>
                  <a:srgbClr val="F34309"/>
                </a:solidFill>
                <a:latin typeface="Arial Narrow" panose="020B0606020202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· </a:t>
            </a:r>
            <a:r>
              <a:rPr lang="en-US" sz="700" b="1" spc="100" dirty="0">
                <a:solidFill>
                  <a:srgbClr val="F34309"/>
                </a:solidFill>
                <a:latin typeface="Arial Narrow" panose="020B0606020202030204" pitchFamily="34" charset="0"/>
                <a:ea typeface="Malgun Gothic" panose="020B0503020000020004" pitchFamily="34" charset="-127"/>
                <a:cs typeface="Arial" pitchFamily="34" charset="0"/>
              </a:rPr>
              <a:t>Excited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84984" y="8271837"/>
            <a:ext cx="720000" cy="783197"/>
            <a:chOff x="3339013" y="9006760"/>
            <a:chExt cx="720000" cy="783197"/>
          </a:xfrm>
        </p:grpSpPr>
        <p:graphicFrame>
          <p:nvGraphicFramePr>
            <p:cNvPr id="65" name="Gráfico 64">
              <a:extLst>
                <a:ext uri="{FF2B5EF4-FFF2-40B4-BE49-F238E27FC236}">
                  <a16:creationId xmlns:a16="http://schemas.microsoft.com/office/drawing/2014/main" id="{2072E9B3-86BA-492B-B645-B60D4F40D3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29707921"/>
                </p:ext>
              </p:extLst>
            </p:nvPr>
          </p:nvGraphicFramePr>
          <p:xfrm>
            <a:off x="3339013" y="9006760"/>
            <a:ext cx="720000" cy="7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65B66297-954D-4D0F-A614-BD0F940801E9}"/>
                </a:ext>
              </a:extLst>
            </p:cNvPr>
            <p:cNvSpPr txBox="1"/>
            <p:nvPr/>
          </p:nvSpPr>
          <p:spPr>
            <a:xfrm>
              <a:off x="3535273" y="9259038"/>
              <a:ext cx="327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ova" panose="020B0504020202020204" pitchFamily="34" charset="0"/>
                  <a:ea typeface="Malgun Gothic" panose="020B0503020000020004" pitchFamily="34" charset="-127"/>
                  <a:cs typeface="Arial" pitchFamily="34" charset="0"/>
                </a:rPr>
                <a:t>PT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AA0CDF7-9015-41A6-A573-AEB7C99F98D5}"/>
                </a:ext>
              </a:extLst>
            </p:cNvPr>
            <p:cNvSpPr txBox="1"/>
            <p:nvPr/>
          </p:nvSpPr>
          <p:spPr>
            <a:xfrm>
              <a:off x="3385209" y="9589902"/>
              <a:ext cx="6201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ova" panose="020B0504020202020204" pitchFamily="34" charset="0"/>
                  <a:ea typeface="Malgun Gothic" panose="020B0503020000020004" pitchFamily="34" charset="-127"/>
                  <a:cs typeface="Arial" pitchFamily="34" charset="0"/>
                </a:rPr>
                <a:t>Native</a:t>
              </a:r>
            </a:p>
          </p:txBody>
        </p:sp>
      </p:grpSp>
      <p:sp>
        <p:nvSpPr>
          <p:cNvPr id="76" name="Losango 75">
            <a:extLst>
              <a:ext uri="{FF2B5EF4-FFF2-40B4-BE49-F238E27FC236}">
                <a16:creationId xmlns:a16="http://schemas.microsoft.com/office/drawing/2014/main" id="{77E5F0BD-21D8-48E4-B636-89F20D204523}"/>
              </a:ext>
            </a:extLst>
          </p:cNvPr>
          <p:cNvSpPr/>
          <p:nvPr/>
        </p:nvSpPr>
        <p:spPr>
          <a:xfrm>
            <a:off x="260648" y="1206267"/>
            <a:ext cx="108000" cy="108000"/>
          </a:xfrm>
          <a:prstGeom prst="diamond">
            <a:avLst/>
          </a:prstGeom>
          <a:solidFill>
            <a:srgbClr val="F343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Losango 76">
            <a:extLst>
              <a:ext uri="{FF2B5EF4-FFF2-40B4-BE49-F238E27FC236}">
                <a16:creationId xmlns:a16="http://schemas.microsoft.com/office/drawing/2014/main" id="{88E051EC-8596-4468-B30A-243883FDD688}"/>
              </a:ext>
            </a:extLst>
          </p:cNvPr>
          <p:cNvSpPr/>
          <p:nvPr/>
        </p:nvSpPr>
        <p:spPr>
          <a:xfrm>
            <a:off x="440672" y="1206267"/>
            <a:ext cx="108000" cy="108000"/>
          </a:xfrm>
          <a:prstGeom prst="diamond">
            <a:avLst/>
          </a:prstGeom>
          <a:solidFill>
            <a:srgbClr val="F343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417D20-E1EA-4EAD-A251-F0FDBC643134}"/>
              </a:ext>
            </a:extLst>
          </p:cNvPr>
          <p:cNvSpPr txBox="1"/>
          <p:nvPr/>
        </p:nvSpPr>
        <p:spPr>
          <a:xfrm>
            <a:off x="638578" y="1160205"/>
            <a:ext cx="24122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spc="600" dirty="0">
                <a:highlight>
                  <a:srgbClr val="F2F2F2"/>
                </a:highlight>
                <a:latin typeface="Arial Nova" panose="020B05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Full Stack</a:t>
            </a:r>
          </a:p>
          <a:p>
            <a:r>
              <a:rPr lang="en-US" sz="1200" b="1" spc="600" dirty="0">
                <a:highlight>
                  <a:srgbClr val="F2F2F2"/>
                </a:highlight>
                <a:latin typeface="Arial Nova" panose="020B05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Web Developer</a:t>
            </a:r>
          </a:p>
        </p:txBody>
      </p:sp>
      <p:sp>
        <p:nvSpPr>
          <p:cNvPr id="82" name="CaixaDeTexto 16">
            <a:extLst>
              <a:ext uri="{FF2B5EF4-FFF2-40B4-BE49-F238E27FC236}">
                <a16:creationId xmlns:a16="http://schemas.microsoft.com/office/drawing/2014/main" id="{091565BC-EA01-471F-B34E-5AB3D4C0DC77}"/>
              </a:ext>
            </a:extLst>
          </p:cNvPr>
          <p:cNvSpPr txBox="1"/>
          <p:nvPr/>
        </p:nvSpPr>
        <p:spPr>
          <a:xfrm>
            <a:off x="3212896" y="9201472"/>
            <a:ext cx="3384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PT"/>
            </a:defPPr>
            <a:lvl1pPr>
              <a:defRPr sz="2800" b="1" cap="small">
                <a:solidFill>
                  <a:srgbClr val="403152"/>
                </a:solidFill>
                <a:latin typeface="Bahnschrift SemiBold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 marL="36000"/>
            <a:r>
              <a:rPr lang="en-US" sz="1200" cap="non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ACTIVITIES AND INTERESTS</a:t>
            </a:r>
          </a:p>
        </p:txBody>
      </p: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3F1A7141-618B-4C88-A315-FC9BB108D993}"/>
              </a:ext>
            </a:extLst>
          </p:cNvPr>
          <p:cNvCxnSpPr>
            <a:cxnSpLocks/>
          </p:cNvCxnSpPr>
          <p:nvPr/>
        </p:nvCxnSpPr>
        <p:spPr>
          <a:xfrm>
            <a:off x="3212896" y="9393113"/>
            <a:ext cx="313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038573" y="8271837"/>
            <a:ext cx="872414" cy="894198"/>
            <a:chOff x="4006049" y="9006760"/>
            <a:chExt cx="872414" cy="894198"/>
          </a:xfrm>
        </p:grpSpPr>
        <p:graphicFrame>
          <p:nvGraphicFramePr>
            <p:cNvPr id="66" name="Gráfico 65">
              <a:extLst>
                <a:ext uri="{FF2B5EF4-FFF2-40B4-BE49-F238E27FC236}">
                  <a16:creationId xmlns:a16="http://schemas.microsoft.com/office/drawing/2014/main" id="{4560851C-2EE6-4160-A6F8-D96B93C339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5257200"/>
                </p:ext>
              </p:extLst>
            </p:nvPr>
          </p:nvGraphicFramePr>
          <p:xfrm>
            <a:off x="4082040" y="9006760"/>
            <a:ext cx="720000" cy="7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4" name="CaixaDeTexto 68">
              <a:extLst>
                <a:ext uri="{FF2B5EF4-FFF2-40B4-BE49-F238E27FC236}">
                  <a16:creationId xmlns:a16="http://schemas.microsoft.com/office/drawing/2014/main" id="{65B66297-954D-4D0F-A614-BD0F940801E9}"/>
                </a:ext>
              </a:extLst>
            </p:cNvPr>
            <p:cNvSpPr txBox="1"/>
            <p:nvPr/>
          </p:nvSpPr>
          <p:spPr>
            <a:xfrm>
              <a:off x="4278300" y="9259038"/>
              <a:ext cx="327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ova" panose="020B0504020202020204" pitchFamily="34" charset="0"/>
                  <a:ea typeface="Malgun Gothic" panose="020B0503020000020004" pitchFamily="34" charset="-127"/>
                  <a:cs typeface="Arial" pitchFamily="34" charset="0"/>
                </a:rPr>
                <a:t>EN</a:t>
              </a:r>
            </a:p>
          </p:txBody>
        </p:sp>
        <p:sp>
          <p:nvSpPr>
            <p:cNvPr id="57" name="CaixaDeTexto 68">
              <a:extLst>
                <a:ext uri="{FF2B5EF4-FFF2-40B4-BE49-F238E27FC236}">
                  <a16:creationId xmlns:a16="http://schemas.microsoft.com/office/drawing/2014/main" id="{75D6BA64-7F97-4234-931C-733BE9BF2505}"/>
                </a:ext>
              </a:extLst>
            </p:cNvPr>
            <p:cNvSpPr txBox="1"/>
            <p:nvPr/>
          </p:nvSpPr>
          <p:spPr>
            <a:xfrm>
              <a:off x="4006049" y="9593181"/>
              <a:ext cx="87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ova" panose="020B0504020202020204" pitchFamily="34" charset="0"/>
                  <a:ea typeface="Malgun Gothic" panose="020B0503020000020004" pitchFamily="34" charset="-127"/>
                  <a:cs typeface="Arial" pitchFamily="34" charset="0"/>
                </a:rPr>
                <a:t>Full Professional Proficiency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44576" y="8271837"/>
            <a:ext cx="755172" cy="898597"/>
            <a:chOff x="4813219" y="9006760"/>
            <a:chExt cx="755172" cy="898597"/>
          </a:xfrm>
        </p:grpSpPr>
        <p:graphicFrame>
          <p:nvGraphicFramePr>
            <p:cNvPr id="67" name="Gráfico 66">
              <a:extLst>
                <a:ext uri="{FF2B5EF4-FFF2-40B4-BE49-F238E27FC236}">
                  <a16:creationId xmlns:a16="http://schemas.microsoft.com/office/drawing/2014/main" id="{7BDBE398-EE4F-47F8-A72F-46719113D67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7703467"/>
                </p:ext>
              </p:extLst>
            </p:nvPr>
          </p:nvGraphicFramePr>
          <p:xfrm>
            <a:off x="4813219" y="9006760"/>
            <a:ext cx="720000" cy="7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5" name="CaixaDeTexto 68">
              <a:extLst>
                <a:ext uri="{FF2B5EF4-FFF2-40B4-BE49-F238E27FC236}">
                  <a16:creationId xmlns:a16="http://schemas.microsoft.com/office/drawing/2014/main" id="{65B66297-954D-4D0F-A614-BD0F940801E9}"/>
                </a:ext>
              </a:extLst>
            </p:cNvPr>
            <p:cNvSpPr txBox="1"/>
            <p:nvPr/>
          </p:nvSpPr>
          <p:spPr>
            <a:xfrm>
              <a:off x="5009479" y="9259038"/>
              <a:ext cx="327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ova" panose="020B0504020202020204" pitchFamily="34" charset="0"/>
                  <a:ea typeface="Malgun Gothic" panose="020B0503020000020004" pitchFamily="34" charset="-127"/>
                  <a:cs typeface="Arial" pitchFamily="34" charset="0"/>
                </a:rPr>
                <a:t>ES</a:t>
              </a:r>
            </a:p>
          </p:txBody>
        </p:sp>
        <p:sp>
          <p:nvSpPr>
            <p:cNvPr id="58" name="CaixaDeTexto 68">
              <a:extLst>
                <a:ext uri="{FF2B5EF4-FFF2-40B4-BE49-F238E27FC236}">
                  <a16:creationId xmlns:a16="http://schemas.microsoft.com/office/drawing/2014/main" id="{43DDCC0F-9966-4AF5-A323-F427E513C2B8}"/>
                </a:ext>
              </a:extLst>
            </p:cNvPr>
            <p:cNvSpPr txBox="1"/>
            <p:nvPr/>
          </p:nvSpPr>
          <p:spPr>
            <a:xfrm>
              <a:off x="4857674" y="9597580"/>
              <a:ext cx="710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ova" panose="020B0504020202020204" pitchFamily="34" charset="0"/>
                  <a:ea typeface="Malgun Gothic" panose="020B0503020000020004" pitchFamily="34" charset="-127"/>
                  <a:cs typeface="Arial" pitchFamily="34" charset="0"/>
                </a:rPr>
                <a:t>Elementary Proficiency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33336" y="8265368"/>
            <a:ext cx="720000" cy="905066"/>
            <a:chOff x="5733336" y="9000291"/>
            <a:chExt cx="720000" cy="905066"/>
          </a:xfrm>
        </p:grpSpPr>
        <p:graphicFrame>
          <p:nvGraphicFramePr>
            <p:cNvPr id="92" name="Gráfico 91">
              <a:extLst>
                <a:ext uri="{FF2B5EF4-FFF2-40B4-BE49-F238E27FC236}">
                  <a16:creationId xmlns:a16="http://schemas.microsoft.com/office/drawing/2014/main" id="{4A42FE25-DF26-4E3B-987F-CCB44E07EB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0087789"/>
                </p:ext>
              </p:extLst>
            </p:nvPr>
          </p:nvGraphicFramePr>
          <p:xfrm>
            <a:off x="5733336" y="9000291"/>
            <a:ext cx="720000" cy="7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5" name="CaixaDeTexto 68">
              <a:extLst>
                <a:ext uri="{FF2B5EF4-FFF2-40B4-BE49-F238E27FC236}">
                  <a16:creationId xmlns:a16="http://schemas.microsoft.com/office/drawing/2014/main" id="{65B66297-954D-4D0F-A614-BD0F940801E9}"/>
                </a:ext>
              </a:extLst>
            </p:cNvPr>
            <p:cNvSpPr txBox="1"/>
            <p:nvPr/>
          </p:nvSpPr>
          <p:spPr>
            <a:xfrm>
              <a:off x="5929596" y="9252569"/>
              <a:ext cx="3274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ova" panose="020B0504020202020204" pitchFamily="34" charset="0"/>
                  <a:ea typeface="Malgun Gothic" panose="020B0503020000020004" pitchFamily="34" charset="-127"/>
                  <a:cs typeface="Arial" pitchFamily="34" charset="0"/>
                </a:rPr>
                <a:t>IT</a:t>
              </a:r>
            </a:p>
          </p:txBody>
        </p:sp>
        <p:sp>
          <p:nvSpPr>
            <p:cNvPr id="59" name="CaixaDeTexto 68">
              <a:extLst>
                <a:ext uri="{FF2B5EF4-FFF2-40B4-BE49-F238E27FC236}">
                  <a16:creationId xmlns:a16="http://schemas.microsoft.com/office/drawing/2014/main" id="{ECC14776-E301-48C8-BC0A-7EB8BF244FF3}"/>
                </a:ext>
              </a:extLst>
            </p:cNvPr>
            <p:cNvSpPr txBox="1"/>
            <p:nvPr/>
          </p:nvSpPr>
          <p:spPr>
            <a:xfrm>
              <a:off x="5753820" y="9597580"/>
              <a:ext cx="676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ova" panose="020B0504020202020204" pitchFamily="34" charset="0"/>
                  <a:ea typeface="Malgun Gothic" panose="020B0503020000020004" pitchFamily="34" charset="-127"/>
                  <a:cs typeface="Arial" pitchFamily="34" charset="0"/>
                </a:rPr>
                <a:t>Elementary Proficiency</a:t>
              </a:r>
            </a:p>
          </p:txBody>
        </p:sp>
      </p:grpSp>
      <p:sp>
        <p:nvSpPr>
          <p:cNvPr id="116" name="Retângulo 6">
            <a:extLst>
              <a:ext uri="{FF2B5EF4-FFF2-40B4-BE49-F238E27FC236}">
                <a16:creationId xmlns:a16="http://schemas.microsoft.com/office/drawing/2014/main" id="{B75ED371-610C-403A-85E8-F4560DEB6AD4}"/>
              </a:ext>
            </a:extLst>
          </p:cNvPr>
          <p:cNvSpPr/>
          <p:nvPr/>
        </p:nvSpPr>
        <p:spPr>
          <a:xfrm>
            <a:off x="-69689" y="8337376"/>
            <a:ext cx="27809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CaixaDeTexto 16">
            <a:extLst>
              <a:ext uri="{FF2B5EF4-FFF2-40B4-BE49-F238E27FC236}">
                <a16:creationId xmlns:a16="http://schemas.microsoft.com/office/drawing/2014/main" id="{E2BA6AE4-4D1B-49D6-AA4A-DA770A2338E8}"/>
              </a:ext>
            </a:extLst>
          </p:cNvPr>
          <p:cNvSpPr txBox="1"/>
          <p:nvPr/>
        </p:nvSpPr>
        <p:spPr>
          <a:xfrm>
            <a:off x="83223" y="8394127"/>
            <a:ext cx="248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PT"/>
            </a:defPPr>
            <a:lvl1pPr>
              <a:defRPr sz="2800" b="1" cap="small">
                <a:solidFill>
                  <a:srgbClr val="403152"/>
                </a:solidFill>
                <a:latin typeface="Bahnschrift SemiBold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 marL="36000"/>
            <a:r>
              <a:rPr lang="en-US" sz="900" cap="none" spc="300" dirty="0">
                <a:solidFill>
                  <a:srgbClr val="F34309"/>
                </a:solidFill>
                <a:latin typeface="Arial Narrow" panose="020B0606020202030204" pitchFamily="34" charset="0"/>
              </a:rPr>
              <a:t>PERSONAL INFORMATION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84EB420-1520-4AA9-BEB6-252CA7A9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0" y="5348657"/>
            <a:ext cx="2592288" cy="280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novobanco</a:t>
            </a:r>
            <a:r>
              <a:rPr lang="en-US" sz="8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since jul 2019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Marketing &amp; Strategic Manager – Affluent Client Value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9DF"/>
              </a:highlight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Boost initiatives for business development, report and control</a:t>
            </a:r>
          </a:p>
          <a:p>
            <a:pPr marL="144000" lvl="1" fontAlgn="base">
              <a:lnSpc>
                <a:spcPct val="125000"/>
              </a:lnSpc>
              <a:spcBef>
                <a:spcPct val="0"/>
              </a:spcBef>
            </a:pPr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Tranquilidade</a:t>
            </a:r>
            <a:r>
              <a:rPr lang="en-US" sz="8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 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sep 2017 to jul 2019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Marketing Manager – Strategic Marketing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Distribution channel’s development, initiatives, report and control</a:t>
            </a:r>
          </a:p>
          <a:p>
            <a:pPr marL="144000" lvl="1" fontAlgn="base">
              <a:lnSpc>
                <a:spcPct val="125000"/>
              </a:lnSpc>
              <a:spcBef>
                <a:spcPct val="0"/>
              </a:spcBef>
            </a:pPr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Galp Energia 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nov 2016 to sep 2017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Analyst – Continuous  Improvement Gas&amp;Power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New CRM Gas&amp;Power project release</a:t>
            </a:r>
          </a:p>
          <a:p>
            <a:pPr marL="144000" lvl="1" fontAlgn="base">
              <a:lnSpc>
                <a:spcPct val="125000"/>
              </a:lnSpc>
              <a:spcBef>
                <a:spcPct val="0"/>
              </a:spcBef>
            </a:pPr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indent="-277200" fontAlgn="base">
              <a:lnSpc>
                <a:spcPct val="12500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Allianz Portugal 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feb 2014 to nov 2016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Strategic Analyst – Strategic Planning and Control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Company’s performance analysis and control, internal and Group reporting, processes’ improvement and automation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Claims Manager</a:t>
            </a: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id="{46029CC2-F5A0-4FDF-9248-B9EB19710A4E}"/>
              </a:ext>
            </a:extLst>
          </p:cNvPr>
          <p:cNvSpPr txBox="1"/>
          <p:nvPr/>
        </p:nvSpPr>
        <p:spPr>
          <a:xfrm>
            <a:off x="258894" y="3584848"/>
            <a:ext cx="2446265" cy="104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US" sz="800" dirty="0"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I am a Full Stack Web Developer, currently in transition from being a Marketing and Strategic Manager. Recently, I discovered the world of Web Development, which I have been exploring and going in dept since then. I am an analytic, but also creative person, responsible and curious. Most of all, I am highly motivated for this new professional chapter of my life!</a:t>
            </a:r>
          </a:p>
        </p:txBody>
      </p:sp>
      <p:sp>
        <p:nvSpPr>
          <p:cNvPr id="62" name="CaixaDeTexto 16">
            <a:extLst>
              <a:ext uri="{FF2B5EF4-FFF2-40B4-BE49-F238E27FC236}">
                <a16:creationId xmlns:a16="http://schemas.microsoft.com/office/drawing/2014/main" id="{EF71639C-E6CC-442E-A7EB-270E93EAFA63}"/>
              </a:ext>
            </a:extLst>
          </p:cNvPr>
          <p:cNvSpPr txBox="1"/>
          <p:nvPr/>
        </p:nvSpPr>
        <p:spPr>
          <a:xfrm>
            <a:off x="3160018" y="200472"/>
            <a:ext cx="3384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PT"/>
            </a:defPPr>
            <a:lvl1pPr>
              <a:defRPr sz="2800" b="1" cap="small">
                <a:solidFill>
                  <a:srgbClr val="403152"/>
                </a:solidFill>
                <a:latin typeface="Bahnschrift SemiBold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 marL="36000"/>
            <a:r>
              <a:rPr lang="en-US" sz="1200" cap="non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WEB DEVELOPMENT EXPERIENCE</a:t>
            </a:r>
          </a:p>
        </p:txBody>
      </p: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A483A380-8735-4E50-9C1A-510A24330E50}"/>
              </a:ext>
            </a:extLst>
          </p:cNvPr>
          <p:cNvCxnSpPr>
            <a:cxnSpLocks/>
          </p:cNvCxnSpPr>
          <p:nvPr/>
        </p:nvCxnSpPr>
        <p:spPr>
          <a:xfrm>
            <a:off x="3160018" y="382177"/>
            <a:ext cx="313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">
            <a:extLst>
              <a:ext uri="{FF2B5EF4-FFF2-40B4-BE49-F238E27FC236}">
                <a16:creationId xmlns:a16="http://schemas.microsoft.com/office/drawing/2014/main" id="{9563CC2C-69C4-4D87-9A78-ACBAC12F9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018" y="434117"/>
            <a:ext cx="3384376" cy="25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 Tomatina 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9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JavaScript, HTML, CSS, Canvas</a:t>
            </a:r>
          </a:p>
          <a:p>
            <a:pPr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A game where the player must hit the others with tomatoes and not get hit</a:t>
            </a:r>
          </a:p>
          <a:p>
            <a:pPr indent="-313200" fontAlgn="base">
              <a:lnSpc>
                <a:spcPct val="125000"/>
              </a:lnSpc>
              <a:spcBef>
                <a:spcPct val="0"/>
              </a:spcBef>
            </a:pP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FilMate</a:t>
            </a:r>
            <a:r>
              <a:rPr 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 </a:t>
            </a: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9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MongoDB, Express.js, Node.js, Handlebars, Axios, Socket.io</a:t>
            </a: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A social media platform for people who like watching movies</a:t>
            </a:r>
          </a:p>
          <a:p>
            <a:pPr indent="-313200" fontAlgn="base">
              <a:lnSpc>
                <a:spcPct val="125000"/>
              </a:lnSpc>
              <a:spcBef>
                <a:spcPct val="0"/>
              </a:spcBef>
            </a:pP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 Log 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9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MongoDB, Express.js, Node.js, React JS, </a:t>
            </a:r>
            <a:r>
              <a:rPr lang="en-US" sz="900" b="1" dirty="0" err="1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Axios</a:t>
            </a:r>
            <a:r>
              <a:rPr lang="en-US" sz="9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, Leaflet</a:t>
            </a: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A mobile-first app, created to help pet owners manage their pets' life</a:t>
            </a:r>
          </a:p>
          <a:p>
            <a:pPr indent="-313200" fontAlgn="base">
              <a:lnSpc>
                <a:spcPct val="125000"/>
              </a:lnSpc>
              <a:spcBef>
                <a:spcPct val="0"/>
              </a:spcBef>
            </a:pP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Jogas com Ética?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9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MongoDB, Express.js, Node.js, React JS, </a:t>
            </a:r>
            <a:r>
              <a:rPr lang="en-US" sz="900" b="1" dirty="0" err="1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Axios</a:t>
            </a:r>
            <a:endParaRPr lang="en-US" sz="900" b="1" dirty="0">
              <a:solidFill>
                <a:srgbClr val="F34309"/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A quiz on sports ethics, built for the Portuguese Fencing Federation</a:t>
            </a:r>
            <a:endParaRPr lang="en-US" sz="800" dirty="0">
              <a:solidFill>
                <a:prstClr val="black">
                  <a:lumMod val="75000"/>
                  <a:lumOff val="25000"/>
                </a:prst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lvl="0" indent="-313200" fontAlgn="base">
              <a:lnSpc>
                <a:spcPct val="125000"/>
              </a:lnSpc>
              <a:spcBef>
                <a:spcPct val="0"/>
              </a:spcBef>
            </a:pPr>
            <a:endParaRPr lang="en-US" sz="800" dirty="0">
              <a:solidFill>
                <a:prstClr val="black">
                  <a:lumMod val="75000"/>
                  <a:lumOff val="25000"/>
                </a:prst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8CD32DC7-534C-4A33-B303-601F631B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018" y="3406372"/>
            <a:ext cx="3600480" cy="226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9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Ironhack</a:t>
            </a:r>
            <a:endParaRPr lang="en-US" sz="800" dirty="0">
              <a:solidFill>
                <a:srgbClr val="F34309"/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Full Stack Web Development • Bootcamp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jun 2021 to dec 2021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Responsive design with HTML, CSS and JavaScript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Back-end: Server-side and data modeling complexity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Single-page applications using React.js and the MERN stack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9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SheCodes Academy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Introduction to Coding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may 2021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indent="-277200" fontAlgn="base">
              <a:lnSpc>
                <a:spcPct val="125000"/>
              </a:lnSpc>
              <a:spcBef>
                <a:spcPct val="0"/>
              </a:spcBef>
            </a:pPr>
            <a:r>
              <a:rPr lang="en-US" sz="9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NOVA School of Business and Economics</a:t>
            </a:r>
            <a:endParaRPr lang="en-US" sz="900" dirty="0">
              <a:solidFill>
                <a:srgbClr val="F34309"/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Management, Major in Marketing • Masters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sep 2012 to jan 2014</a:t>
            </a:r>
          </a:p>
          <a:p>
            <a:pPr indent="-313200"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Management • Undergraduate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sep 2009 to jul 2012</a:t>
            </a:r>
          </a:p>
        </p:txBody>
      </p:sp>
      <p:pic>
        <p:nvPicPr>
          <p:cNvPr id="11" name="Gráfico 10" descr="Ligação com preenchimento sólido">
            <a:extLst>
              <a:ext uri="{FF2B5EF4-FFF2-40B4-BE49-F238E27FC236}">
                <a16:creationId xmlns:a16="http://schemas.microsoft.com/office/drawing/2014/main" id="{B65A46F0-DAE2-4653-BAAD-0818C60A8E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61095" y="134844"/>
            <a:ext cx="236257" cy="236257"/>
          </a:xfrm>
          <a:prstGeom prst="rect">
            <a:avLst/>
          </a:prstGeom>
        </p:spPr>
      </p:pic>
      <p:sp>
        <p:nvSpPr>
          <p:cNvPr id="70" name="Retângulo 6">
            <a:extLst>
              <a:ext uri="{FF2B5EF4-FFF2-40B4-BE49-F238E27FC236}">
                <a16:creationId xmlns:a16="http://schemas.microsoft.com/office/drawing/2014/main" id="{CC348017-DA6E-4316-8B8F-4884E57B7A6C}"/>
              </a:ext>
            </a:extLst>
          </p:cNvPr>
          <p:cNvSpPr/>
          <p:nvPr/>
        </p:nvSpPr>
        <p:spPr>
          <a:xfrm>
            <a:off x="-69689" y="5025008"/>
            <a:ext cx="278092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aixaDeTexto 16">
            <a:extLst>
              <a:ext uri="{FF2B5EF4-FFF2-40B4-BE49-F238E27FC236}">
                <a16:creationId xmlns:a16="http://schemas.microsoft.com/office/drawing/2014/main" id="{B6F750F6-ED1C-4850-9DED-D3A423C08DCF}"/>
              </a:ext>
            </a:extLst>
          </p:cNvPr>
          <p:cNvSpPr txBox="1"/>
          <p:nvPr/>
        </p:nvSpPr>
        <p:spPr>
          <a:xfrm>
            <a:off x="83223" y="5081759"/>
            <a:ext cx="248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PT"/>
            </a:defPPr>
            <a:lvl1pPr>
              <a:defRPr sz="2800" b="1" cap="small">
                <a:solidFill>
                  <a:srgbClr val="403152"/>
                </a:solidFill>
                <a:latin typeface="Bahnschrift SemiBold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 marL="36000"/>
            <a:r>
              <a:rPr lang="en-US" sz="900" cap="none" spc="300" dirty="0">
                <a:solidFill>
                  <a:srgbClr val="F34309"/>
                </a:solidFill>
                <a:latin typeface="Arial Narrow" panose="020B0606020202030204" pitchFamily="34" charset="0"/>
              </a:rPr>
              <a:t>PREVIOUS EXPERIENCE</a:t>
            </a:r>
          </a:p>
        </p:txBody>
      </p:sp>
      <p:sp>
        <p:nvSpPr>
          <p:cNvPr id="73" name="CaixaDeTexto 16">
            <a:extLst>
              <a:ext uri="{FF2B5EF4-FFF2-40B4-BE49-F238E27FC236}">
                <a16:creationId xmlns:a16="http://schemas.microsoft.com/office/drawing/2014/main" id="{4B56C113-60B5-469E-88A7-71AB2BC707BC}"/>
              </a:ext>
            </a:extLst>
          </p:cNvPr>
          <p:cNvSpPr txBox="1"/>
          <p:nvPr/>
        </p:nvSpPr>
        <p:spPr>
          <a:xfrm>
            <a:off x="3160018" y="5601072"/>
            <a:ext cx="3384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PT"/>
            </a:defPPr>
            <a:lvl1pPr>
              <a:defRPr sz="2800" b="1" cap="small">
                <a:solidFill>
                  <a:srgbClr val="403152"/>
                </a:solidFill>
                <a:latin typeface="Bahnschrift SemiBold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 marL="36000"/>
            <a:r>
              <a:rPr lang="en-US" sz="1200" cap="non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SKILLS</a:t>
            </a:r>
          </a:p>
        </p:txBody>
      </p:sp>
      <p:cxnSp>
        <p:nvCxnSpPr>
          <p:cNvPr id="78" name="Conexão reta 77">
            <a:extLst>
              <a:ext uri="{FF2B5EF4-FFF2-40B4-BE49-F238E27FC236}">
                <a16:creationId xmlns:a16="http://schemas.microsoft.com/office/drawing/2014/main" id="{57CCA617-A045-442D-9522-1324F6162799}"/>
              </a:ext>
            </a:extLst>
          </p:cNvPr>
          <p:cNvCxnSpPr>
            <a:cxnSpLocks/>
          </p:cNvCxnSpPr>
          <p:nvPr/>
        </p:nvCxnSpPr>
        <p:spPr>
          <a:xfrm>
            <a:off x="3160018" y="5791225"/>
            <a:ext cx="313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4">
            <a:extLst>
              <a:ext uri="{FF2B5EF4-FFF2-40B4-BE49-F238E27FC236}">
                <a16:creationId xmlns:a16="http://schemas.microsoft.com/office/drawing/2014/main" id="{BA6EB004-06BC-41B0-BA76-41E319FE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018" y="5906155"/>
            <a:ext cx="3600480" cy="145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3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Hard Skills</a:t>
            </a:r>
            <a:endParaRPr lang="en-US" sz="1000" dirty="0">
              <a:solidFill>
                <a:srgbClr val="F34309"/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Microsoft Office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HTML5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CSS3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JavaScript(ES6)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Node.js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SQL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MongoDB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Mongoose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Express.js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AXIOS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REST APIs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Socket.io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Leaflet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Handlebars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React.js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Bootstrap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Material-UI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GitHub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Netlify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Postman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83C5959C-F892-45EB-8587-02522731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896" y="7423207"/>
            <a:ext cx="3600480" cy="79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Soft Skills</a:t>
            </a:r>
            <a:endParaRPr lang="en-US" sz="1000" dirty="0">
              <a:solidFill>
                <a:srgbClr val="F34309"/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Completing tasks and attaining goals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Meeting deadlines and time management</a:t>
            </a:r>
          </a:p>
          <a:p>
            <a:pPr marL="252000" lvl="1" indent="-108000" fontAlgn="base">
              <a:lnSpc>
                <a:spcPct val="125000"/>
              </a:lnSpc>
              <a:spcBef>
                <a:spcPct val="0"/>
              </a:spcBef>
              <a:buFont typeface="Malgun Gothic" panose="020B0503020000020004" pitchFamily="34" charset="-127"/>
              <a:buChar char="∙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Flexibility and adapting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58A3BE2D-6689-4DE7-9505-10AAF1C5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896" y="8198547"/>
            <a:ext cx="36004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F34309"/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Linguistic Skills</a:t>
            </a:r>
            <a:endParaRPr lang="en-US" sz="1000" dirty="0">
              <a:solidFill>
                <a:srgbClr val="F34309"/>
              </a:solidFill>
              <a:latin typeface="Arial Nova" panose="020B0504020202020204" pitchFamily="34" charset="0"/>
              <a:ea typeface="Malgun Gothic" panose="020B0503020000020004" pitchFamily="34" charset="-127"/>
              <a:cs typeface="Arial" pitchFamily="34" charset="0"/>
            </a:endParaRPr>
          </a:p>
        </p:txBody>
      </p:sp>
      <p:sp>
        <p:nvSpPr>
          <p:cNvPr id="84" name="TextBox 7">
            <a:extLst>
              <a:ext uri="{FF2B5EF4-FFF2-40B4-BE49-F238E27FC236}">
                <a16:creationId xmlns:a16="http://schemas.microsoft.com/office/drawing/2014/main" id="{F9CD7E84-7E02-4DEE-8769-D6688C12C5ED}"/>
              </a:ext>
            </a:extLst>
          </p:cNvPr>
          <p:cNvSpPr txBox="1"/>
          <p:nvPr/>
        </p:nvSpPr>
        <p:spPr>
          <a:xfrm>
            <a:off x="2190548" y="9745431"/>
            <a:ext cx="753349" cy="1187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Malgun Gothic" panose="020B0503020000020004" pitchFamily="34" charset="-127"/>
                <a:cs typeface="Arial" pitchFamily="34" charset="0"/>
              </a:rPr>
              <a:t>December 21</a:t>
            </a:r>
          </a:p>
        </p:txBody>
      </p:sp>
      <p:pic>
        <p:nvPicPr>
          <p:cNvPr id="10" name="Gráfico 9" descr="Esgrima com preenchimento sólido">
            <a:extLst>
              <a:ext uri="{FF2B5EF4-FFF2-40B4-BE49-F238E27FC236}">
                <a16:creationId xmlns:a16="http://schemas.microsoft.com/office/drawing/2014/main" id="{018905AE-3998-4589-886B-48320BFF1B3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8201" y="9501153"/>
            <a:ext cx="252000" cy="252000"/>
          </a:xfrm>
          <a:prstGeom prst="rect">
            <a:avLst/>
          </a:prstGeom>
        </p:spPr>
      </p:pic>
      <p:pic>
        <p:nvPicPr>
          <p:cNvPr id="15" name="Gráfico 14" descr="Viagem com preenchimento sólido">
            <a:extLst>
              <a:ext uri="{FF2B5EF4-FFF2-40B4-BE49-F238E27FC236}">
                <a16:creationId xmlns:a16="http://schemas.microsoft.com/office/drawing/2014/main" id="{9D4E3DE1-F5C8-4AD8-B3D4-ACC52BCBEF9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90649" y="9501153"/>
            <a:ext cx="252000" cy="252000"/>
          </a:xfrm>
          <a:prstGeom prst="rect">
            <a:avLst/>
          </a:prstGeom>
        </p:spPr>
      </p:pic>
      <p:pic>
        <p:nvPicPr>
          <p:cNvPr id="18" name="Gráfico 17" descr="Bateria com preenchimento sólido">
            <a:extLst>
              <a:ext uri="{FF2B5EF4-FFF2-40B4-BE49-F238E27FC236}">
                <a16:creationId xmlns:a16="http://schemas.microsoft.com/office/drawing/2014/main" id="{F481363B-CC7A-43A3-A128-6051395F134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13304" y="9501153"/>
            <a:ext cx="252000" cy="252000"/>
          </a:xfrm>
          <a:prstGeom prst="rect">
            <a:avLst/>
          </a:prstGeom>
        </p:spPr>
      </p:pic>
      <p:pic>
        <p:nvPicPr>
          <p:cNvPr id="26" name="Gráfico 25" descr="Livros com preenchimento sólido">
            <a:extLst>
              <a:ext uri="{FF2B5EF4-FFF2-40B4-BE49-F238E27FC236}">
                <a16:creationId xmlns:a16="http://schemas.microsoft.com/office/drawing/2014/main" id="{E4F0402D-3003-423B-AB0F-3425D38AF69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05753" y="9501153"/>
            <a:ext cx="252000" cy="25200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8881C0A-D7AA-4FB5-98C3-E504B474A9DE}"/>
              </a:ext>
            </a:extLst>
          </p:cNvPr>
          <p:cNvGrpSpPr/>
          <p:nvPr/>
        </p:nvGrpSpPr>
        <p:grpSpPr>
          <a:xfrm>
            <a:off x="258187" y="8643684"/>
            <a:ext cx="1920226" cy="1061844"/>
            <a:chOff x="258187" y="8611488"/>
            <a:chExt cx="1920226" cy="1061844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D300222-074C-4106-AB85-980DC41E7EF6}"/>
                </a:ext>
              </a:extLst>
            </p:cNvPr>
            <p:cNvGrpSpPr/>
            <p:nvPr/>
          </p:nvGrpSpPr>
          <p:grpSpPr>
            <a:xfrm>
              <a:off x="264167" y="8611488"/>
              <a:ext cx="1914246" cy="1005420"/>
              <a:chOff x="264167" y="8944689"/>
              <a:chExt cx="1914246" cy="1005420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4FFF91DA-01F9-489F-8D0E-8FD10FC9C8BD}"/>
                  </a:ext>
                </a:extLst>
              </p:cNvPr>
              <p:cNvGrpSpPr/>
              <p:nvPr/>
            </p:nvGrpSpPr>
            <p:grpSpPr>
              <a:xfrm>
                <a:off x="264167" y="8944689"/>
                <a:ext cx="1914246" cy="1005420"/>
                <a:chOff x="256409" y="6183054"/>
                <a:chExt cx="1914246" cy="1005420"/>
              </a:xfrm>
            </p:grpSpPr>
            <p:sp>
              <p:nvSpPr>
                <p:cNvPr id="27" name="Rectangle 4">
                  <a:extLst>
                    <a:ext uri="{FF2B5EF4-FFF2-40B4-BE49-F238E27FC236}">
                      <a16:creationId xmlns:a16="http://schemas.microsoft.com/office/drawing/2014/main" id="{4677DCB8-E8A3-4B23-AB33-E66F5AA5F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655" y="6183054"/>
                  <a:ext cx="1908000" cy="1005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fontAlgn="base">
                    <a:lnSpc>
                      <a:spcPct val="125000"/>
                    </a:lnSpc>
                    <a:spcBef>
                      <a:spcPct val="0"/>
                    </a:spcBef>
                  </a:pPr>
                  <a:r>
                    <a:rPr lang="en-US" sz="800" dirty="0">
                      <a:latin typeface="Arial Nova" panose="020B0504020202020204" pitchFamily="34" charset="0"/>
                      <a:ea typeface="Malgun Gothic" panose="020B0503020000020004" pitchFamily="34" charset="-127"/>
                      <a:cs typeface="Arial" pitchFamily="34" charset="0"/>
                    </a:rPr>
                    <a:t>Inês Parreira Cruz Hermínio</a:t>
                  </a:r>
                </a:p>
                <a:p>
                  <a:pPr fontAlgn="base">
                    <a:lnSpc>
                      <a:spcPct val="125000"/>
                    </a:lnSpc>
                    <a:spcBef>
                      <a:spcPct val="0"/>
                    </a:spcBef>
                  </a:pPr>
                  <a:r>
                    <a:rPr lang="en-US" sz="800" dirty="0">
                      <a:latin typeface="Arial Nova" panose="020B0504020202020204" pitchFamily="34" charset="0"/>
                      <a:ea typeface="Malgun Gothic" panose="020B0503020000020004" pitchFamily="34" charset="-127"/>
                      <a:cs typeface="Arial" pitchFamily="34" charset="0"/>
                    </a:rPr>
                    <a:t>Lisbon, Portugal</a:t>
                  </a:r>
                </a:p>
                <a:p>
                  <a:pPr marL="144000" lvl="1" fontAlgn="base">
                    <a:lnSpc>
                      <a:spcPct val="125000"/>
                    </a:lnSpc>
                    <a:spcBef>
                      <a:spcPct val="0"/>
                    </a:spcBef>
                  </a:pPr>
                  <a:r>
                    <a:rPr lang="en-US" sz="800" dirty="0">
                      <a:latin typeface="Arial Nova" panose="020B0504020202020204" pitchFamily="34" charset="0"/>
                      <a:ea typeface="Malgun Gothic" panose="020B0503020000020004" pitchFamily="34" charset="-127"/>
                      <a:cs typeface="Arial" pitchFamily="34" charset="0"/>
                    </a:rPr>
                    <a:t>+351 915 305 930</a:t>
                  </a:r>
                </a:p>
                <a:p>
                  <a:pPr marL="144000" lvl="1" fontAlgn="base">
                    <a:lnSpc>
                      <a:spcPct val="125000"/>
                    </a:lnSpc>
                    <a:spcBef>
                      <a:spcPct val="0"/>
                    </a:spcBef>
                  </a:pPr>
                  <a:r>
                    <a:rPr lang="en-US" sz="800" u="sng" dirty="0">
                      <a:latin typeface="Arial Nova" panose="020B0504020202020204" pitchFamily="34" charset="0"/>
                      <a:ea typeface="Malgun Gothic" panose="020B0503020000020004" pitchFamily="34" charset="-127"/>
                      <a:cs typeface="Arial" pitchFamily="34" charset="0"/>
                    </a:rPr>
                    <a:t>inesherminio@gmail.com</a:t>
                  </a:r>
                </a:p>
                <a:p>
                  <a:pPr marL="144000" lvl="1" fontAlgn="base">
                    <a:lnSpc>
                      <a:spcPct val="125000"/>
                    </a:lnSpc>
                    <a:spcBef>
                      <a:spcPct val="0"/>
                    </a:spcBef>
                  </a:pPr>
                  <a:r>
                    <a:rPr lang="en-US" sz="800" u="sng" dirty="0">
                      <a:latin typeface="Arial Nova" panose="020B0504020202020204" pitchFamily="34" charset="0"/>
                      <a:ea typeface="Malgun Gothic" panose="020B0503020000020004" pitchFamily="34" charset="-127"/>
                      <a:cs typeface="Arial" pitchFamily="34" charset="0"/>
                      <a:hlinkClick r:id="rId21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www.linkedin.com/in/ines-herminio</a:t>
                  </a:r>
                  <a:endParaRPr lang="en-US" sz="800" u="sng" dirty="0">
                    <a:latin typeface="Arial Nova" panose="020B0504020202020204" pitchFamily="34" charset="0"/>
                    <a:ea typeface="Malgun Gothic" panose="020B0503020000020004" pitchFamily="34" charset="-127"/>
                    <a:cs typeface="Arial" pitchFamily="34" charset="0"/>
                  </a:endParaRPr>
                </a:p>
                <a:p>
                  <a:pPr marL="144000" lvl="1" fontAlgn="base">
                    <a:lnSpc>
                      <a:spcPct val="125000"/>
                    </a:lnSpc>
                    <a:spcBef>
                      <a:spcPct val="0"/>
                    </a:spcBef>
                  </a:pPr>
                  <a:r>
                    <a:rPr lang="en-US" sz="800" u="sng" dirty="0">
                      <a:latin typeface="Arial Nova" panose="020B0504020202020204" pitchFamily="34" charset="0"/>
                      <a:ea typeface="Malgun Gothic" panose="020B0503020000020004" pitchFamily="34" charset="-127"/>
                      <a:cs typeface="Arial" pitchFamily="34" charset="0"/>
                      <a:hlinkClick r:id="rId2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www.github.com/inesherminio</a:t>
                  </a:r>
                  <a:endParaRPr lang="en-US" sz="800" u="sng" dirty="0">
                    <a:latin typeface="Arial Nova" panose="020B0504020202020204" pitchFamily="34" charset="0"/>
                    <a:ea typeface="Malgun Gothic" panose="020B0503020000020004" pitchFamily="34" charset="-127"/>
                    <a:cs typeface="Arial" pitchFamily="34" charset="0"/>
                  </a:endParaRPr>
                </a:p>
                <a:p>
                  <a:pPr marL="144000" lvl="1" fontAlgn="base">
                    <a:lnSpc>
                      <a:spcPct val="125000"/>
                    </a:lnSpc>
                    <a:spcBef>
                      <a:spcPct val="0"/>
                    </a:spcBef>
                  </a:pPr>
                  <a:r>
                    <a:rPr lang="en-US" sz="800" u="sng" dirty="0">
                      <a:latin typeface="Arial Nova" panose="020B0504020202020204" pitchFamily="34" charset="0"/>
                      <a:ea typeface="Malgun Gothic" panose="020B0503020000020004" pitchFamily="34" charset="-127"/>
                      <a:cs typeface="Arial" pitchFamily="34" charset="0"/>
                      <a:hlinkClick r:id="rId23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www.inesherminio.com</a:t>
                  </a:r>
                  <a:endParaRPr lang="en-US" sz="800" u="sng" dirty="0">
                    <a:latin typeface="Arial Nova" panose="020B0504020202020204" pitchFamily="34" charset="0"/>
                    <a:ea typeface="Malgun Gothic" panose="020B0503020000020004" pitchFamily="34" charset="-127"/>
                    <a:cs typeface="Arial" pitchFamily="34" charset="0"/>
                  </a:endParaRPr>
                </a:p>
                <a:p>
                  <a:pPr marL="72000" lvl="1" fontAlgn="base">
                    <a:lnSpc>
                      <a:spcPct val="125000"/>
                    </a:lnSpc>
                    <a:spcBef>
                      <a:spcPct val="0"/>
                    </a:spcBef>
                  </a:pPr>
                  <a:endParaRPr lang="en-US" sz="800" dirty="0">
                    <a:latin typeface="Arial Nova" panose="020B0504020202020204" pitchFamily="34" charset="0"/>
                    <a:ea typeface="Malgun Gothic" panose="020B0503020000020004" pitchFamily="34" charset="-127"/>
                    <a:cs typeface="Arial" pitchFamily="34" charset="0"/>
                  </a:endParaRPr>
                </a:p>
                <a:p>
                  <a:pPr fontAlgn="base">
                    <a:lnSpc>
                      <a:spcPct val="125000"/>
                    </a:lnSpc>
                    <a:spcBef>
                      <a:spcPct val="0"/>
                    </a:spcBef>
                  </a:pPr>
                  <a:endParaRPr lang="en-US" sz="800" dirty="0">
                    <a:latin typeface="Arial Nova" panose="020B0504020202020204" pitchFamily="34" charset="0"/>
                    <a:ea typeface="Malgun Gothic" panose="020B0503020000020004" pitchFamily="34" charset="-127"/>
                    <a:cs typeface="Arial" pitchFamily="34" charset="0"/>
                  </a:endParaRPr>
                </a:p>
              </p:txBody>
            </p:sp>
            <p:pic>
              <p:nvPicPr>
                <p:cNvPr id="28" name="Imagem 27">
                  <a:extLst>
                    <a:ext uri="{FF2B5EF4-FFF2-40B4-BE49-F238E27FC236}">
                      <a16:creationId xmlns:a16="http://schemas.microsoft.com/office/drawing/2014/main" id="{9B5E36C5-0B1E-4C73-9A3D-1488C3DC48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62655" y="6818186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35" name="Imagem 34">
                  <a:extLst>
                    <a:ext uri="{FF2B5EF4-FFF2-40B4-BE49-F238E27FC236}">
                      <a16:creationId xmlns:a16="http://schemas.microsoft.com/office/drawing/2014/main" id="{D3332D32-5431-4B18-A334-A714241A5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409" y="6509920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36" name="Imagem 35">
                  <a:extLst>
                    <a:ext uri="{FF2B5EF4-FFF2-40B4-BE49-F238E27FC236}">
                      <a16:creationId xmlns:a16="http://schemas.microsoft.com/office/drawing/2014/main" id="{BA4A17EB-9B63-4046-BAF5-613055D97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409" y="6665646"/>
                  <a:ext cx="108000" cy="108000"/>
                </a:xfrm>
                <a:prstGeom prst="rect">
                  <a:avLst/>
                </a:prstGeom>
              </p:spPr>
            </p:pic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9233BA9-1F96-4579-8C0C-BD4FA6AD4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70414" y="9729262"/>
                <a:ext cx="107999" cy="107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Gráfico 11" descr="Web design com preenchimento sólido">
              <a:extLst>
                <a:ext uri="{FF2B5EF4-FFF2-40B4-BE49-F238E27FC236}">
                  <a16:creationId xmlns:a16="http://schemas.microsoft.com/office/drawing/2014/main" id="{E486CBBA-597A-45A8-AE27-129D36AC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8187" y="9547925"/>
              <a:ext cx="125407" cy="125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465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LINECOLOR1" val="12419407"/>
  <p:tag name="FILLLINECOLOR2" val="15918812"/>
  <p:tag name="FILLLINECOLOR3" val="15060409"/>
  <p:tag name="FILLLINECOLOR4" val="14136213"/>
  <p:tag name="FILLLINECOLOR5" val="9592887"/>
  <p:tag name="FILLLINECOLOR6" val="6373413"/>
  <p:tag name="FILLLINECOLOR7" val="5066944"/>
  <p:tag name="FILLLINECOLOR8" val="14408946"/>
  <p:tag name="FILLLINECOLOR9" val="12106214"/>
  <p:tag name="FILLLINECOLOR10" val="9737945"/>
  <p:tag name="FILLLINECOLOR11" val="3487637"/>
  <p:tag name="FILLLINECOLOR12" val="2303331"/>
  <p:tag name="FILLLINECOLOR13" val="15921906"/>
  <p:tag name="FILLLINECOLOR14" val="14277081"/>
  <p:tag name="FILLLINECOLOR15" val="12566463"/>
  <p:tag name="FILLLINECOLOR16" val="10921638"/>
  <p:tag name="FILLLINECOLOR17" val="8355711"/>
  <p:tag name="FILLLINECOLOR18" val="5855577"/>
  <p:tag name="FILLLINECOLOR19" val="0"/>
  <p:tag name="FILLLINECOLOR20" val="16777215"/>
  <p:tag name="FILLLINECOLOR22" val="65535"/>
  <p:tag name="FILLLINECOLOR23" val="49407"/>
  <p:tag name="FILLLINECOLOR24" val="255"/>
  <p:tag name="FONTCOLORNUMBER1" val="1"/>
  <p:tag name="FONTCOLORNUMBER2" val="7"/>
  <p:tag name="FONTCOLORNUMBER3" val="15"/>
  <p:tag name="FONTCOLORNUMBER4" val="17"/>
  <p:tag name="FONTCOLORNUMBER5" val="19"/>
  <p:tag name="FONTCOLORNUMBER6" val="20"/>
  <p:tag name="FONTCOLOR1" val="12419407"/>
  <p:tag name="FONTCOLOR2" val="5066944"/>
  <p:tag name="FONTCOLOR3" val="12566463"/>
  <p:tag name="FONTCOLOR4" val="8355711"/>
  <p:tag name="FONTCOLOR5" val="0"/>
  <p:tag name="FONTCOLOR6" val="16777215"/>
</p:tagLst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486</Words>
  <Application>Microsoft Office PowerPoint</Application>
  <PresentationFormat>Papel A4 (210x297 mm)</PresentationFormat>
  <Paragraphs>99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9" baseType="lpstr">
      <vt:lpstr>Malgun Gothic</vt:lpstr>
      <vt:lpstr>Arial</vt:lpstr>
      <vt:lpstr>Arial Black</vt:lpstr>
      <vt:lpstr>Arial Narrow</vt:lpstr>
      <vt:lpstr>Arial Nova</vt:lpstr>
      <vt:lpstr>Bernard MT Condensed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cst</dc:creator>
  <cp:lastModifiedBy>Ana Margarida Sousa</cp:lastModifiedBy>
  <cp:revision>450</cp:revision>
  <cp:lastPrinted>2021-01-29T17:59:33Z</cp:lastPrinted>
  <dcterms:created xsi:type="dcterms:W3CDTF">2014-07-21T10:15:56Z</dcterms:created>
  <dcterms:modified xsi:type="dcterms:W3CDTF">2021-12-20T12:11:23Z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da11e7-ad83-4459-98c6-12a88e2eac78_Enabled">
    <vt:lpwstr>True</vt:lpwstr>
  </property>
  <property fmtid="{D5CDD505-2E9C-101B-9397-08002B2CF9AE}" pid="3" name="MSIP_Label_17da11e7-ad83-4459-98c6-12a88e2eac78_SiteId">
    <vt:lpwstr>68283f3b-8487-4c86-adb3-a5228f18b893</vt:lpwstr>
  </property>
  <property fmtid="{D5CDD505-2E9C-101B-9397-08002B2CF9AE}" pid="4" name="MSIP_Label_17da11e7-ad83-4459-98c6-12a88e2eac78_Owner">
    <vt:lpwstr>margarida.sousa1@vodafone.com</vt:lpwstr>
  </property>
  <property fmtid="{D5CDD505-2E9C-101B-9397-08002B2CF9AE}" pid="5" name="MSIP_Label_17da11e7-ad83-4459-98c6-12a88e2eac78_SetDate">
    <vt:lpwstr>2018-10-11T15:03:13.2986497Z</vt:lpwstr>
  </property>
  <property fmtid="{D5CDD505-2E9C-101B-9397-08002B2CF9AE}" pid="6" name="MSIP_Label_17da11e7-ad83-4459-98c6-12a88e2eac78_Name">
    <vt:lpwstr>Non-Vodafone</vt:lpwstr>
  </property>
  <property fmtid="{D5CDD505-2E9C-101B-9397-08002B2CF9AE}" pid="7" name="MSIP_Label_17da11e7-ad83-4459-98c6-12a88e2eac78_Application">
    <vt:lpwstr>Microsoft Azure Information Protection</vt:lpwstr>
  </property>
  <property fmtid="{D5CDD505-2E9C-101B-9397-08002B2CF9AE}" pid="8" name="MSIP_Label_17da11e7-ad83-4459-98c6-12a88e2eac78_Extended_MSFT_Method">
    <vt:lpwstr>Manual</vt:lpwstr>
  </property>
  <property fmtid="{D5CDD505-2E9C-101B-9397-08002B2CF9AE}" pid="9" name="Sensitivity">
    <vt:lpwstr>Non-Vodafone</vt:lpwstr>
  </property>
</Properties>
</file>