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dis.uniroma1.it/leonetti/index.php?option=com_content&amp;task=view&amp;id=56&amp;Itemid=54" TargetMode="External"/><Relationship Id="rId4" Type="http://schemas.openxmlformats.org/officeDocument/2006/relationships/hyperlink" Target="https://sites.google.com/a/dis.uniroma1.it/petri-net-plans/" TargetMode="External"/><Relationship Id="rId5" Type="http://schemas.openxmlformats.org/officeDocument/2006/relationships/hyperlink" Target="http://www.dis.uniroma1.it/~iocchi/publications/iocchi-jaamas11-draf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subTitle"/>
          </p:nvPr>
        </p:nvSpPr>
        <p:spPr>
          <a:xfrm>
            <a:off x="311700" y="160727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sz="2400">
                <a:solidFill>
                  <a:srgbClr val="D9D9D9"/>
                </a:solidFill>
              </a:rPr>
              <a:t>Petri-Net-based or FSA-based Coordination of a 2-robot Task</a:t>
            </a:r>
            <a:endParaRPr sz="2400">
              <a:solidFill>
                <a:srgbClr val="D9D9D9"/>
              </a:solidFill>
            </a:endParaRPr>
          </a:p>
        </p:txBody>
      </p:sp>
      <p:pic>
        <p:nvPicPr>
          <p:cNvPr descr="photo.jpg.png" id="60" name="Shape 60"/>
          <p:cNvPicPr preferRelativeResize="0"/>
          <p:nvPr/>
        </p:nvPicPr>
        <p:blipFill>
          <a:blip r:embed="rId3">
            <a:alphaModFix/>
          </a:blip>
          <a:stretch>
            <a:fillRect/>
          </a:stretch>
        </p:blipFill>
        <p:spPr>
          <a:xfrm>
            <a:off x="7724353" y="-2"/>
            <a:ext cx="1419650" cy="1419650"/>
          </a:xfrm>
          <a:prstGeom prst="rect">
            <a:avLst/>
          </a:prstGeom>
          <a:noFill/>
          <a:ln>
            <a:noFill/>
          </a:ln>
        </p:spPr>
      </p:pic>
      <p:sp>
        <p:nvSpPr>
          <p:cNvPr id="61" name="Shape 61"/>
          <p:cNvSpPr txBox="1"/>
          <p:nvPr/>
        </p:nvSpPr>
        <p:spPr>
          <a:xfrm>
            <a:off x="0" y="527725"/>
            <a:ext cx="2959500" cy="356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pt-PT" sz="1200">
                <a:solidFill>
                  <a:srgbClr val="FFFFFF"/>
                </a:solidFill>
              </a:rPr>
              <a:t>Project 13  - Autonomous Systems</a:t>
            </a:r>
            <a:endParaRPr b="1" sz="1200">
              <a:solidFill>
                <a:srgbClr val="FFFFFF"/>
              </a:solidFill>
            </a:endParaRPr>
          </a:p>
          <a:p>
            <a:pPr indent="0" lvl="0" marL="0">
              <a:spcBef>
                <a:spcPts val="0"/>
              </a:spcBef>
              <a:spcAft>
                <a:spcPts val="0"/>
              </a:spcAft>
              <a:buNone/>
            </a:pPr>
            <a:r>
              <a:t/>
            </a:r>
            <a:endParaRPr b="1" sz="1200">
              <a:solidFill>
                <a:srgbClr val="FFFFFF"/>
              </a:solidFill>
            </a:endParaRPr>
          </a:p>
        </p:txBody>
      </p:sp>
      <p:pic>
        <p:nvPicPr>
          <p:cNvPr descr="image39.png" id="62" name="Shape 62"/>
          <p:cNvPicPr preferRelativeResize="0"/>
          <p:nvPr/>
        </p:nvPicPr>
        <p:blipFill>
          <a:blip r:embed="rId4">
            <a:alphaModFix/>
          </a:blip>
          <a:stretch>
            <a:fillRect/>
          </a:stretch>
        </p:blipFill>
        <p:spPr>
          <a:xfrm>
            <a:off x="3150150" y="2348375"/>
            <a:ext cx="2604900" cy="264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cenas</a:t>
            </a:r>
            <a:endParaRPr/>
          </a:p>
        </p:txBody>
      </p:sp>
      <p:sp>
        <p:nvSpPr>
          <p:cNvPr id="118" name="Shape 118"/>
          <p:cNvSpPr txBox="1"/>
          <p:nvPr>
            <p:ph idx="1" type="body"/>
          </p:nvPr>
        </p:nvSpPr>
        <p:spPr>
          <a:xfrm>
            <a:off x="-1800" y="461550"/>
            <a:ext cx="9300000" cy="3124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pt-PT" sz="1200">
                <a:solidFill>
                  <a:srgbClr val="FFFFFF"/>
                </a:solidFill>
              </a:rPr>
              <a:t>6.2 Multi-Robot Interrupt</a:t>
            </a:r>
            <a:endParaRPr sz="1200">
              <a:solidFill>
                <a:srgbClr val="FFFFFF"/>
              </a:solidFill>
            </a:endParaRPr>
          </a:p>
          <a:p>
            <a:pPr indent="0" lvl="0" marL="0" rtl="0">
              <a:lnSpc>
                <a:spcPct val="100000"/>
              </a:lnSpc>
              <a:spcBef>
                <a:spcPts val="1600"/>
              </a:spcBef>
              <a:spcAft>
                <a:spcPts val="0"/>
              </a:spcAft>
              <a:buNone/>
            </a:pPr>
            <a:r>
              <a:rPr lang="pt-PT" sz="1200">
                <a:solidFill>
                  <a:srgbClr val="FFFFFF"/>
                </a:solidFill>
              </a:rPr>
              <a:t>A common problem, in multi-robot systems, is the ability to react quickly to changes in the environment. For example, consider again </a:t>
            </a:r>
            <a:endParaRPr sz="1200">
              <a:solidFill>
                <a:srgbClr val="FFFFFF"/>
              </a:solidFill>
            </a:endParaRPr>
          </a:p>
          <a:p>
            <a:pPr indent="0" lvl="0" marL="0" rtl="0">
              <a:lnSpc>
                <a:spcPct val="100000"/>
              </a:lnSpc>
              <a:spcBef>
                <a:spcPts val="1600"/>
              </a:spcBef>
              <a:spcAft>
                <a:spcPts val="0"/>
              </a:spcAft>
              <a:buNone/>
            </a:pPr>
            <a:r>
              <a:rPr lang="pt-PT" sz="1200">
                <a:solidFill>
                  <a:srgbClr val="FFFFFF"/>
                </a:solidFill>
              </a:rPr>
              <a:t>the problem of two soccer robots, one which was assigned the task to pass the ball, and one which was assigned the task to receive it.</a:t>
            </a:r>
            <a:endParaRPr sz="1200">
              <a:solidFill>
                <a:srgbClr val="FFFFFF"/>
              </a:solidFill>
            </a:endParaRPr>
          </a:p>
          <a:p>
            <a:pPr indent="0" lvl="0" marL="0" rtl="0">
              <a:lnSpc>
                <a:spcPct val="100000"/>
              </a:lnSpc>
              <a:spcBef>
                <a:spcPts val="1600"/>
              </a:spcBef>
              <a:spcAft>
                <a:spcPts val="0"/>
              </a:spcAft>
              <a:buNone/>
            </a:pPr>
            <a:r>
              <a:rPr lang="pt-PT" sz="1200">
                <a:solidFill>
                  <a:srgbClr val="FFFFFF"/>
                </a:solidFill>
              </a:rPr>
              <a:t>Both robots are committed to the coordinated task, and thus one robot will wait for a pass until the other robot will perform the pass. </a:t>
            </a:r>
            <a:endParaRPr sz="1200">
              <a:solidFill>
                <a:srgbClr val="FFFFFF"/>
              </a:solidFill>
            </a:endParaRPr>
          </a:p>
          <a:p>
            <a:pPr indent="0" lvl="0" marL="0" rtl="0">
              <a:lnSpc>
                <a:spcPct val="100000"/>
              </a:lnSpc>
              <a:spcBef>
                <a:spcPts val="1600"/>
              </a:spcBef>
              <a:spcAft>
                <a:spcPts val="0"/>
              </a:spcAft>
              <a:buNone/>
            </a:pPr>
            <a:r>
              <a:rPr lang="pt-PT" sz="1200">
                <a:solidFill>
                  <a:srgbClr val="FFFFFF"/>
                </a:solidFill>
              </a:rPr>
              <a:t>What if an opponent robot steals the ball, and the passer fails his task? If the passer robot perceives the event, he should abort the </a:t>
            </a:r>
            <a:endParaRPr sz="1200">
              <a:solidFill>
                <a:srgbClr val="FFFFFF"/>
              </a:solidFill>
            </a:endParaRPr>
          </a:p>
          <a:p>
            <a:pPr indent="0" lvl="0" marL="0" rtl="0">
              <a:lnSpc>
                <a:spcPct val="100000"/>
              </a:lnSpc>
              <a:spcBef>
                <a:spcPts val="1600"/>
              </a:spcBef>
              <a:spcAft>
                <a:spcPts val="0"/>
              </a:spcAft>
              <a:buNone/>
            </a:pPr>
            <a:r>
              <a:rPr lang="pt-PT" sz="1200">
                <a:solidFill>
                  <a:srgbClr val="FFFFFF"/>
                </a:solidFill>
              </a:rPr>
              <a:t>passing behavior and move on to some recovery strategy. </a:t>
            </a:r>
            <a:endParaRPr sz="1200">
              <a:solidFill>
                <a:srgbClr val="FFFFFF"/>
              </a:solidFill>
            </a:endParaRPr>
          </a:p>
          <a:p>
            <a:pPr indent="0" lvl="0" marL="0" rtl="0">
              <a:lnSpc>
                <a:spcPct val="100000"/>
              </a:lnSpc>
              <a:spcBef>
                <a:spcPts val="1600"/>
              </a:spcBef>
              <a:spcAft>
                <a:spcPts val="0"/>
              </a:spcAft>
              <a:buNone/>
            </a:pPr>
            <a:r>
              <a:t/>
            </a:r>
            <a:endParaRPr sz="1200">
              <a:solidFill>
                <a:srgbClr val="FFFFFF"/>
              </a:solidFill>
            </a:endParaRPr>
          </a:p>
          <a:p>
            <a:pPr indent="0" lvl="0" marL="0" rtl="0">
              <a:lnSpc>
                <a:spcPct val="100000"/>
              </a:lnSpc>
              <a:spcBef>
                <a:spcPts val="1600"/>
              </a:spcBef>
              <a:spcAft>
                <a:spcPts val="0"/>
              </a:spcAft>
              <a:buNone/>
            </a:pPr>
            <a:r>
              <a:t/>
            </a:r>
            <a:endParaRPr sz="1200">
              <a:solidFill>
                <a:srgbClr val="FFFFFF"/>
              </a:solidFill>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cenas</a:t>
            </a:r>
            <a:endParaRPr/>
          </a:p>
        </p:txBody>
      </p:sp>
      <p:sp>
        <p:nvSpPr>
          <p:cNvPr id="124" name="Shape 124"/>
          <p:cNvSpPr txBox="1"/>
          <p:nvPr>
            <p:ph idx="1" type="body"/>
          </p:nvPr>
        </p:nvSpPr>
        <p:spPr>
          <a:xfrm>
            <a:off x="311700" y="1163450"/>
            <a:ext cx="4173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PT" sz="1200">
                <a:solidFill>
                  <a:srgbClr val="FFFFFF"/>
                </a:solidFill>
              </a:rPr>
              <a:t>Definition 1</a:t>
            </a:r>
            <a:endParaRPr sz="1200">
              <a:solidFill>
                <a:srgbClr val="FFFFFF"/>
              </a:solidFill>
            </a:endParaRPr>
          </a:p>
          <a:p>
            <a:pPr indent="0" lvl="0" marL="0" rtl="0">
              <a:spcBef>
                <a:spcPts val="1600"/>
              </a:spcBef>
              <a:spcAft>
                <a:spcPts val="0"/>
              </a:spcAft>
              <a:buNone/>
            </a:pPr>
            <a:r>
              <a:rPr lang="pt-PT" sz="1200">
                <a:solidFill>
                  <a:srgbClr val="FFFFFF"/>
                </a:solidFill>
              </a:rPr>
              <a:t>The PNP strucure described by PNPL is defined as:</a:t>
            </a:r>
            <a:endParaRPr sz="1200">
              <a:solidFill>
                <a:srgbClr val="FFFFFF"/>
              </a:solidFill>
            </a:endParaRPr>
          </a:p>
          <a:p>
            <a:pPr indent="0" lvl="0" marL="0" rtl="0">
              <a:spcBef>
                <a:spcPts val="1600"/>
              </a:spcBef>
              <a:spcAft>
                <a:spcPts val="0"/>
              </a:spcAft>
              <a:buNone/>
            </a:pPr>
            <a:r>
              <a:rPr lang="pt-PT" sz="1200">
                <a:solidFill>
                  <a:srgbClr val="FFFFFF"/>
                </a:solidFill>
              </a:rPr>
              <a:t>– an ordinary or a sensing action</a:t>
            </a:r>
            <a:endParaRPr sz="1200">
              <a:solidFill>
                <a:srgbClr val="FFFFFF"/>
              </a:solidFill>
            </a:endParaRPr>
          </a:p>
          <a:p>
            <a:pPr indent="0" lvl="0" marL="0" rtl="0">
              <a:spcBef>
                <a:spcPts val="1600"/>
              </a:spcBef>
              <a:spcAft>
                <a:spcPts val="0"/>
              </a:spcAft>
              <a:buNone/>
            </a:pPr>
            <a:r>
              <a:rPr lang="pt-PT" sz="1200">
                <a:solidFill>
                  <a:srgbClr val="FFFFFF"/>
                </a:solidFill>
              </a:rPr>
              <a:t>– the sequence of two PNPs</a:t>
            </a:r>
            <a:endParaRPr sz="1200">
              <a:solidFill>
                <a:srgbClr val="FFFFFF"/>
              </a:solidFill>
            </a:endParaRPr>
          </a:p>
          <a:p>
            <a:pPr indent="0" lvl="0" marL="0" rtl="0">
              <a:spcBef>
                <a:spcPts val="1600"/>
              </a:spcBef>
              <a:spcAft>
                <a:spcPts val="0"/>
              </a:spcAft>
              <a:buNone/>
            </a:pPr>
            <a:r>
              <a:rPr lang="pt-PT" sz="1200">
                <a:solidFill>
                  <a:srgbClr val="FFFFFF"/>
                </a:solidFill>
              </a:rPr>
              <a:t>– the loop-sequence of a PNP</a:t>
            </a:r>
            <a:endParaRPr sz="1200">
              <a:solidFill>
                <a:srgbClr val="FFFFFF"/>
              </a:solidFill>
            </a:endParaRPr>
          </a:p>
          <a:p>
            <a:pPr indent="0" lvl="0" marL="0" rtl="0">
              <a:spcBef>
                <a:spcPts val="1600"/>
              </a:spcBef>
              <a:spcAft>
                <a:spcPts val="0"/>
              </a:spcAft>
              <a:buNone/>
            </a:pPr>
            <a:r>
              <a:rPr lang="pt-PT" sz="1200">
                <a:solidFill>
                  <a:srgbClr val="FFFFFF"/>
                </a:solidFill>
              </a:rPr>
              <a:t>– the interrupt of a PNP with another PNP</a:t>
            </a:r>
            <a:endParaRPr sz="1200">
              <a:solidFill>
                <a:srgbClr val="FFFFFF"/>
              </a:solidFill>
            </a:endParaRPr>
          </a:p>
          <a:p>
            <a:pPr indent="0" lvl="0" marL="0" rtl="0">
              <a:spcBef>
                <a:spcPts val="1600"/>
              </a:spcBef>
              <a:spcAft>
                <a:spcPts val="0"/>
              </a:spcAft>
              <a:buNone/>
            </a:pPr>
            <a:r>
              <a:rPr lang="pt-PT" sz="1200">
                <a:solidFill>
                  <a:srgbClr val="FFFFFF"/>
                </a:solidFill>
              </a:rPr>
              <a:t>– the loop-interrupt of a PNP</a:t>
            </a:r>
            <a:endParaRPr sz="1200">
              <a:solidFill>
                <a:srgbClr val="FFFFFF"/>
              </a:solidFill>
            </a:endParaRPr>
          </a:p>
          <a:p>
            <a:pPr indent="0" lvl="0" marL="0" rtl="0">
              <a:spcBef>
                <a:spcPts val="1600"/>
              </a:spcBef>
              <a:spcAft>
                <a:spcPts val="0"/>
              </a:spcAft>
              <a:buNone/>
            </a:pPr>
            <a:r>
              <a:rPr lang="pt-PT" sz="1200">
                <a:solidFill>
                  <a:srgbClr val="FFFFFF"/>
                </a:solidFill>
              </a:rPr>
              <a:t>– the sequence of fork operator with two PNPs</a:t>
            </a:r>
            <a:endParaRPr sz="1200">
              <a:solidFill>
                <a:srgbClr val="FFFFFF"/>
              </a:solidFill>
            </a:endParaRPr>
          </a:p>
          <a:p>
            <a:pPr indent="0" lvl="0" marL="0" rtl="0">
              <a:spcBef>
                <a:spcPts val="1600"/>
              </a:spcBef>
              <a:spcAft>
                <a:spcPts val="0"/>
              </a:spcAft>
              <a:buNone/>
            </a:pPr>
            <a:r>
              <a:rPr lang="pt-PT" sz="1200">
                <a:solidFill>
                  <a:srgbClr val="FFFFFF"/>
                </a:solidFill>
              </a:rPr>
              <a:t>– the sequence of join operator with two PNPs</a:t>
            </a:r>
            <a:endParaRPr sz="1200">
              <a:solidFill>
                <a:srgbClr val="FFFFFF"/>
              </a:solidFill>
            </a:endParaRPr>
          </a:p>
          <a:p>
            <a:pPr indent="0" lvl="0" marL="0">
              <a:spcBef>
                <a:spcPts val="1600"/>
              </a:spcBef>
              <a:spcAft>
                <a:spcPts val="1600"/>
              </a:spcAft>
              <a:buNone/>
            </a:pPr>
            <a:r>
              <a:t/>
            </a:r>
            <a:endParaRPr/>
          </a:p>
        </p:txBody>
      </p:sp>
      <p:sp>
        <p:nvSpPr>
          <p:cNvPr id="125" name="Shape 125"/>
          <p:cNvSpPr txBox="1"/>
          <p:nvPr/>
        </p:nvSpPr>
        <p:spPr>
          <a:xfrm>
            <a:off x="5253150" y="921225"/>
            <a:ext cx="3000000" cy="3000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pt-PT" sz="1200">
                <a:solidFill>
                  <a:srgbClr val="FFFFFF"/>
                </a:solidFill>
              </a:rPr>
              <a:t>Notice that these structures do not yet have all the features needed for execution. Therefore in the following section we will define additional properties that must be respected in order to fully characterize PNPs.</a:t>
            </a:r>
            <a:endParaRPr sz="1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99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What are Petri-nets?</a:t>
            </a:r>
            <a:endParaRPr/>
          </a:p>
        </p:txBody>
      </p:sp>
      <p:sp>
        <p:nvSpPr>
          <p:cNvPr id="68" name="Shape 68"/>
          <p:cNvSpPr txBox="1"/>
          <p:nvPr>
            <p:ph idx="1" type="body"/>
          </p:nvPr>
        </p:nvSpPr>
        <p:spPr>
          <a:xfrm>
            <a:off x="311700" y="1349050"/>
            <a:ext cx="8520600" cy="220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pt-PT" sz="1400">
                <a:solidFill>
                  <a:srgbClr val="FFFFFF"/>
                </a:solidFill>
              </a:rPr>
              <a:t> Petri-net </a:t>
            </a:r>
            <a:r>
              <a:rPr lang="pt-PT" sz="1400">
                <a:solidFill>
                  <a:srgbClr val="FFFFFF"/>
                </a:solidFill>
              </a:rPr>
              <a:t>is a way to describe a distributed systems. </a:t>
            </a:r>
            <a:endParaRPr b="1" sz="1400">
              <a:solidFill>
                <a:srgbClr val="FFFFFF"/>
              </a:solidFill>
            </a:endParaRPr>
          </a:p>
          <a:p>
            <a:pPr indent="-317500" lvl="0" marL="457200" rtl="0">
              <a:spcBef>
                <a:spcPts val="1600"/>
              </a:spcBef>
              <a:spcAft>
                <a:spcPts val="0"/>
              </a:spcAft>
              <a:buClr>
                <a:srgbClr val="FFFFFF"/>
              </a:buClr>
              <a:buSzPts val="1400"/>
              <a:buChar char="●"/>
            </a:pPr>
            <a:r>
              <a:rPr b="1" lang="pt-PT" sz="1400">
                <a:solidFill>
                  <a:srgbClr val="FFFFFF"/>
                </a:solidFill>
              </a:rPr>
              <a:t>Nodes </a:t>
            </a:r>
            <a:r>
              <a:rPr lang="pt-PT" sz="1400">
                <a:solidFill>
                  <a:srgbClr val="FFFFFF"/>
                </a:solidFill>
              </a:rPr>
              <a:t>(transitions, bars)</a:t>
            </a:r>
            <a:endParaRPr sz="1400">
              <a:solidFill>
                <a:srgbClr val="FFFFFF"/>
              </a:solidFill>
            </a:endParaRPr>
          </a:p>
          <a:p>
            <a:pPr indent="-317500" lvl="0" marL="457200" rtl="0">
              <a:spcBef>
                <a:spcPts val="0"/>
              </a:spcBef>
              <a:spcAft>
                <a:spcPts val="0"/>
              </a:spcAft>
              <a:buClr>
                <a:srgbClr val="FFFFFF"/>
              </a:buClr>
              <a:buSzPts val="1400"/>
              <a:buChar char="●"/>
            </a:pPr>
            <a:r>
              <a:rPr b="1" lang="pt-PT" sz="1400">
                <a:solidFill>
                  <a:srgbClr val="FFFFFF"/>
                </a:solidFill>
              </a:rPr>
              <a:t>Places </a:t>
            </a:r>
            <a:r>
              <a:rPr lang="pt-PT" sz="1400">
                <a:solidFill>
                  <a:srgbClr val="FFFFFF"/>
                </a:solidFill>
              </a:rPr>
              <a:t>(conditions, circles)</a:t>
            </a:r>
            <a:endParaRPr sz="1400">
              <a:solidFill>
                <a:srgbClr val="FFFFFF"/>
              </a:solidFill>
            </a:endParaRPr>
          </a:p>
          <a:p>
            <a:pPr indent="-317500" lvl="0" marL="457200" rtl="0">
              <a:spcBef>
                <a:spcPts val="0"/>
              </a:spcBef>
              <a:spcAft>
                <a:spcPts val="0"/>
              </a:spcAft>
              <a:buClr>
                <a:srgbClr val="FFFFFF"/>
              </a:buClr>
              <a:buSzPts val="1400"/>
              <a:buChar char="●"/>
            </a:pPr>
            <a:r>
              <a:rPr b="1" lang="pt-PT" sz="1400">
                <a:solidFill>
                  <a:srgbClr val="FFFFFF"/>
                </a:solidFill>
              </a:rPr>
              <a:t>Arcs</a:t>
            </a:r>
            <a:endParaRPr b="1" sz="1400">
              <a:solidFill>
                <a:srgbClr val="FFFFFF"/>
              </a:solidFill>
            </a:endParaRPr>
          </a:p>
          <a:p>
            <a:pPr indent="-317500" lvl="0" marL="457200" rtl="0">
              <a:spcBef>
                <a:spcPts val="0"/>
              </a:spcBef>
              <a:spcAft>
                <a:spcPts val="0"/>
              </a:spcAft>
              <a:buClr>
                <a:srgbClr val="FFFFFF"/>
              </a:buClr>
              <a:buSzPts val="1400"/>
              <a:buChar char="●"/>
            </a:pPr>
            <a:r>
              <a:rPr b="1" lang="pt-PT" sz="1400">
                <a:solidFill>
                  <a:srgbClr val="FFFFFF"/>
                </a:solidFill>
              </a:rPr>
              <a:t>Tokens</a:t>
            </a:r>
            <a:endParaRPr b="1" sz="1400">
              <a:solidFill>
                <a:srgbClr val="FFFFFF"/>
              </a:solidFill>
            </a:endParaRPr>
          </a:p>
          <a:p>
            <a:pPr indent="0" lvl="0" marL="0" rtl="0">
              <a:spcBef>
                <a:spcPts val="1600"/>
              </a:spcBef>
              <a:spcAft>
                <a:spcPts val="0"/>
              </a:spcAft>
              <a:buNone/>
            </a:pPr>
            <a:r>
              <a:t/>
            </a:r>
            <a:endParaRPr b="1" sz="1400">
              <a:solidFill>
                <a:srgbClr val="FFFFFF"/>
              </a:solidFill>
            </a:endParaRPr>
          </a:p>
          <a:p>
            <a:pPr indent="0" lvl="0" marL="0">
              <a:spcBef>
                <a:spcPts val="1600"/>
              </a:spcBef>
              <a:spcAft>
                <a:spcPts val="1600"/>
              </a:spcAft>
              <a:buNone/>
            </a:pPr>
            <a:r>
              <a:rPr b="1" lang="pt-PT" sz="1400">
                <a:solidFill>
                  <a:srgbClr val="FFFFFF"/>
                </a:solidFill>
              </a:rPr>
              <a:t>Stochastic Petri nets</a:t>
            </a:r>
            <a:r>
              <a:rPr lang="pt-PT" sz="1400">
                <a:solidFill>
                  <a:srgbClr val="FFFFFF"/>
                </a:solidFill>
              </a:rPr>
              <a:t> - transitions fire after a probabilistic delay determined by a random variable.</a:t>
            </a:r>
            <a:endParaRPr sz="1400">
              <a:solidFill>
                <a:srgbClr val="FFFFFF"/>
              </a:solidFill>
            </a:endParaRPr>
          </a:p>
        </p:txBody>
      </p:sp>
      <p:pic>
        <p:nvPicPr>
          <p:cNvPr descr="220px-Animated_Petri_net_commons.gif" id="69" name="Shape 69"/>
          <p:cNvPicPr preferRelativeResize="0"/>
          <p:nvPr/>
        </p:nvPicPr>
        <p:blipFill>
          <a:blip r:embed="rId3">
            <a:alphaModFix/>
          </a:blip>
          <a:stretch>
            <a:fillRect/>
          </a:stretch>
        </p:blipFill>
        <p:spPr>
          <a:xfrm>
            <a:off x="5454300" y="1055125"/>
            <a:ext cx="3037500" cy="168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022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Alignment</a:t>
            </a:r>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nSpc>
                <a:spcPct val="100000"/>
              </a:lnSpc>
              <a:spcBef>
                <a:spcPts val="0"/>
              </a:spcBef>
              <a:spcAft>
                <a:spcPts val="0"/>
              </a:spcAft>
              <a:buClr>
                <a:srgbClr val="FFFFFF"/>
              </a:buClr>
              <a:buSzPts val="1350"/>
              <a:buAutoNum type="arabicPeriod"/>
            </a:pPr>
            <a:r>
              <a:rPr lang="pt-PT" sz="1350">
                <a:solidFill>
                  <a:srgbClr val="FFFFFF"/>
                </a:solidFill>
              </a:rPr>
              <a:t>Design a Petri net with the steps of the executed task by each robot and all synchronization steps.</a:t>
            </a:r>
            <a:endParaRPr sz="1350">
              <a:solidFill>
                <a:srgbClr val="FFFFFF"/>
              </a:solidFill>
            </a:endParaRPr>
          </a:p>
          <a:p>
            <a:pPr indent="-314325" lvl="0" marL="457200" rtl="0">
              <a:lnSpc>
                <a:spcPct val="100000"/>
              </a:lnSpc>
              <a:spcBef>
                <a:spcPts val="0"/>
              </a:spcBef>
              <a:spcAft>
                <a:spcPts val="0"/>
              </a:spcAft>
              <a:buClr>
                <a:srgbClr val="FFFFFF"/>
              </a:buClr>
              <a:buSzPts val="1350"/>
              <a:buAutoNum type="arabicPeriod"/>
            </a:pPr>
            <a:r>
              <a:t/>
            </a:r>
            <a:endParaRPr sz="1350">
              <a:solidFill>
                <a:srgbClr val="FFFFFF"/>
              </a:solidFill>
            </a:endParaRPr>
          </a:p>
          <a:p>
            <a:pPr indent="-314325" lvl="0" marL="457200" rtl="0">
              <a:lnSpc>
                <a:spcPct val="100000"/>
              </a:lnSpc>
              <a:spcBef>
                <a:spcPts val="0"/>
              </a:spcBef>
              <a:spcAft>
                <a:spcPts val="0"/>
              </a:spcAft>
              <a:buClr>
                <a:srgbClr val="FFFFFF"/>
              </a:buClr>
              <a:buSzPts val="1350"/>
              <a:buAutoNum type="arabicPeriod"/>
            </a:pPr>
            <a:r>
              <a:rPr lang="pt-PT" sz="1350">
                <a:solidFill>
                  <a:srgbClr val="FFFFFF"/>
                </a:solidFill>
              </a:rPr>
              <a:t>Compare the system’s performance vs the predicted performance using Stochastic Petri Net or Stochastic Automata task modeling.</a:t>
            </a:r>
            <a:endParaRPr sz="1350">
              <a:solidFill>
                <a:srgbClr val="FFFFFF"/>
              </a:solidFill>
            </a:endParaRPr>
          </a:p>
          <a:p>
            <a:pPr indent="0" lvl="0" marL="0" rtl="0">
              <a:lnSpc>
                <a:spcPct val="100000"/>
              </a:lnSpc>
              <a:spcBef>
                <a:spcPts val="0"/>
              </a:spcBef>
              <a:spcAft>
                <a:spcPts val="0"/>
              </a:spcAft>
              <a:buNone/>
            </a:pPr>
            <a:r>
              <a:t/>
            </a:r>
            <a:endParaRPr sz="1350">
              <a:solidFill>
                <a:srgbClr val="FFFFFF"/>
              </a:solidFill>
            </a:endParaRPr>
          </a:p>
          <a:p>
            <a:pPr indent="0" lvl="0" marL="0" rtl="0">
              <a:lnSpc>
                <a:spcPct val="100000"/>
              </a:lnSpc>
              <a:spcBef>
                <a:spcPts val="0"/>
              </a:spcBef>
              <a:spcAft>
                <a:spcPts val="0"/>
              </a:spcAft>
              <a:buNone/>
            </a:pPr>
            <a:r>
              <a:t/>
            </a:r>
            <a:endParaRPr sz="1350">
              <a:solidFill>
                <a:srgbClr val="FFFFFF"/>
              </a:solidFill>
            </a:endParaRPr>
          </a:p>
          <a:p>
            <a:pPr indent="0" lvl="0" marL="0" rtl="0">
              <a:lnSpc>
                <a:spcPct val="100000"/>
              </a:lnSpc>
              <a:spcBef>
                <a:spcPts val="0"/>
              </a:spcBef>
              <a:spcAft>
                <a:spcPts val="0"/>
              </a:spcAft>
              <a:buNone/>
            </a:pPr>
            <a:r>
              <a:t/>
            </a:r>
            <a:endParaRPr sz="1350">
              <a:solidFill>
                <a:srgbClr val="FFFFFF"/>
              </a:solidFill>
            </a:endParaRPr>
          </a:p>
          <a:p>
            <a:pPr indent="0" lvl="0" marL="0" rtl="0">
              <a:lnSpc>
                <a:spcPct val="100000"/>
              </a:lnSpc>
              <a:spcBef>
                <a:spcPts val="0"/>
              </a:spcBef>
              <a:spcAft>
                <a:spcPts val="0"/>
              </a:spcAft>
              <a:buNone/>
            </a:pPr>
            <a:r>
              <a:t/>
            </a:r>
            <a:endParaRPr sz="1350">
              <a:solidFill>
                <a:srgbClr val="FFFFFF"/>
              </a:solidFill>
            </a:endParaRPr>
          </a:p>
          <a:p>
            <a:pPr indent="0" lvl="0" marL="0">
              <a:lnSpc>
                <a:spcPct val="100000"/>
              </a:lnSpc>
              <a:spcBef>
                <a:spcPts val="0"/>
              </a:spcBef>
              <a:spcAft>
                <a:spcPts val="0"/>
              </a:spcAft>
              <a:buNone/>
            </a:pPr>
            <a:r>
              <a:t/>
            </a:r>
            <a:endParaRPr sz="135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ROS - Petri-net plans package</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750">
              <a:solidFill>
                <a:srgbClr val="000000"/>
              </a:solidFill>
            </a:endParaRPr>
          </a:p>
          <a:p>
            <a:pPr indent="0" lvl="0" marL="0">
              <a:spcBef>
                <a:spcPts val="1600"/>
              </a:spcBef>
              <a:spcAft>
                <a:spcPts val="1600"/>
              </a:spcAft>
              <a:buNone/>
            </a:pPr>
            <a:r>
              <a:t/>
            </a:r>
            <a:endParaRPr/>
          </a:p>
        </p:txBody>
      </p:sp>
      <p:pic>
        <p:nvPicPr>
          <p:cNvPr descr="energies-04-00978-ag.jpg" id="82" name="Shape 82"/>
          <p:cNvPicPr preferRelativeResize="0"/>
          <p:nvPr/>
        </p:nvPicPr>
        <p:blipFill>
          <a:blip r:embed="rId3">
            <a:alphaModFix/>
          </a:blip>
          <a:stretch>
            <a:fillRect/>
          </a:stretch>
        </p:blipFill>
        <p:spPr>
          <a:xfrm>
            <a:off x="4479621" y="1494825"/>
            <a:ext cx="4006907" cy="234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Goals</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pt-PT" sz="1350">
                <a:solidFill>
                  <a:srgbClr val="FFFFFF"/>
                </a:solidFill>
              </a:rPr>
              <a:t>Two real robots will cooperate to execute a task (to be defined by the group, e.g.,</a:t>
            </a:r>
            <a:endParaRPr sz="1350">
              <a:solidFill>
                <a:srgbClr val="FFFFFF"/>
              </a:solidFill>
            </a:endParaRPr>
          </a:p>
          <a:p>
            <a:pPr indent="0" lvl="0" marL="0" rtl="0">
              <a:lnSpc>
                <a:spcPct val="100000"/>
              </a:lnSpc>
              <a:spcBef>
                <a:spcPts val="0"/>
              </a:spcBef>
              <a:spcAft>
                <a:spcPts val="0"/>
              </a:spcAft>
              <a:buNone/>
            </a:pPr>
            <a:r>
              <a:rPr lang="pt-PT" sz="1350">
                <a:solidFill>
                  <a:srgbClr val="FFFFFF"/>
                </a:solidFill>
              </a:rPr>
              <a:t>transportation of large object, or distributed execution of subtasks concurrently when they can</a:t>
            </a:r>
            <a:endParaRPr sz="1350">
              <a:solidFill>
                <a:srgbClr val="FFFFFF"/>
              </a:solidFill>
            </a:endParaRPr>
          </a:p>
          <a:p>
            <a:pPr indent="0" lvl="0" marL="0">
              <a:lnSpc>
                <a:spcPct val="100000"/>
              </a:lnSpc>
              <a:spcBef>
                <a:spcPts val="0"/>
              </a:spcBef>
              <a:spcAft>
                <a:spcPts val="0"/>
              </a:spcAft>
              <a:buNone/>
            </a:pPr>
            <a:r>
              <a:rPr lang="pt-PT" sz="1350">
                <a:solidFill>
                  <a:srgbClr val="FFFFFF"/>
                </a:solidFill>
              </a:rPr>
              <a:t>be parallelized).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Hardware</a:t>
            </a:r>
            <a:endParaRPr/>
          </a:p>
        </p:txBody>
      </p:sp>
      <p:sp>
        <p:nvSpPr>
          <p:cNvPr id="94" name="Shape 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0" y="2285400"/>
            <a:ext cx="6170100" cy="5727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pt-PT"/>
              <a:t> Questions</a:t>
            </a:r>
            <a:endParaRPr/>
          </a:p>
        </p:txBody>
      </p:sp>
      <p:pic>
        <p:nvPicPr>
          <p:cNvPr descr="robot-question.jpg" id="100" name="Shape 100"/>
          <p:cNvPicPr preferRelativeResize="0"/>
          <p:nvPr/>
        </p:nvPicPr>
        <p:blipFill>
          <a:blip r:embed="rId3">
            <a:alphaModFix/>
          </a:blip>
          <a:stretch>
            <a:fillRect/>
          </a:stretch>
        </p:blipFill>
        <p:spPr>
          <a:xfrm>
            <a:off x="4561613" y="923925"/>
            <a:ext cx="3305175" cy="329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References</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PT" u="sng">
                <a:solidFill>
                  <a:schemeClr val="hlink"/>
                </a:solidFill>
                <a:hlinkClick r:id="rId3"/>
              </a:rPr>
              <a:t>http://www.dis.uniroma1.it/leonetti/index.php?option=com_content&amp;task=view&amp;id=56&amp;Itemid=54</a:t>
            </a:r>
            <a:r>
              <a:rPr lang="pt-PT"/>
              <a:t> </a:t>
            </a:r>
            <a:endParaRPr/>
          </a:p>
          <a:p>
            <a:pPr indent="0" lvl="0" marL="0" rtl="0">
              <a:spcBef>
                <a:spcPts val="1600"/>
              </a:spcBef>
              <a:spcAft>
                <a:spcPts val="0"/>
              </a:spcAft>
              <a:buNone/>
            </a:pPr>
            <a:r>
              <a:rPr lang="pt-PT" u="sng">
                <a:solidFill>
                  <a:schemeClr val="hlink"/>
                </a:solidFill>
                <a:hlinkClick r:id="rId4"/>
              </a:rPr>
              <a:t>https://sites.google.com/a/dis.uniroma1.it/petri-net-plans/</a:t>
            </a:r>
            <a:r>
              <a:rPr lang="pt-PT"/>
              <a:t> </a:t>
            </a:r>
            <a:endParaRPr/>
          </a:p>
          <a:p>
            <a:pPr indent="0" lvl="0" marL="0">
              <a:spcBef>
                <a:spcPts val="1600"/>
              </a:spcBef>
              <a:spcAft>
                <a:spcPts val="1600"/>
              </a:spcAft>
              <a:buNone/>
            </a:pPr>
            <a:r>
              <a:rPr lang="pt-PT" u="sng">
                <a:solidFill>
                  <a:schemeClr val="hlink"/>
                </a:solidFill>
                <a:hlinkClick r:id="rId5"/>
              </a:rPr>
              <a:t>http://www.dis.uniroma1.it/~iocchi/publications/iocchi-jaamas11-draft.pdf</a:t>
            </a:r>
            <a:r>
              <a:rPr lang="pt-PT"/>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pt-PT"/>
              <a:t>Informações que podemos colocar1q</a:t>
            </a:r>
            <a:endParaRPr/>
          </a:p>
        </p:txBody>
      </p:sp>
      <p:sp>
        <p:nvSpPr>
          <p:cNvPr id="112" name="Shape 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pt-PT"/>
              <a:t>It is easy to show that PNPs are strictly more expressive than Finite State Machines (FSM). Moreover, PNPs allow for automatic plan analysis, which can provide formal guarantees on the performance of the plans. Execution of PNPs is extremely efficient and allows the design of real-time pro-active and reactive behaviors.</a:t>
            </a:r>
            <a:endParaRPr/>
          </a:p>
          <a:p>
            <a:pPr indent="0" lvl="0" marL="0" rtl="0">
              <a:spcBef>
                <a:spcPts val="1600"/>
              </a:spcBef>
              <a:spcAft>
                <a:spcPts val="0"/>
              </a:spcAft>
              <a:buNone/>
            </a:pPr>
            <a:r>
              <a:rPr lang="pt-PT"/>
              <a:t>The expressive power of Petri Nets allows us to compactly represent conditional plans with loops, parallel action execution, interrupts, and partial observability. </a:t>
            </a:r>
            <a:endParaRPr/>
          </a:p>
          <a:p>
            <a:pPr indent="0" lvl="0" marL="0">
              <a:spcBef>
                <a:spcPts val="1600"/>
              </a:spcBef>
              <a:spcAft>
                <a:spcPts val="1600"/>
              </a:spcAft>
              <a:buNone/>
            </a:pPr>
            <a:r>
              <a:rPr lang="pt-PT"/>
              <a:t>Writing the plan is the first thing to do because doing so you will define actions and conditions required during execution.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