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B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100" d="100"/>
          <a:sy n="100" d="100"/>
        </p:scale>
        <p:origin x="760" y="8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765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0643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87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461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753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496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txBox="1"/>
          <p:nvPr/>
        </p:nvSpPr>
        <p:spPr>
          <a:xfrm>
            <a:off x="0" y="2333625"/>
            <a:ext cx="5486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198180" y="125452"/>
            <a:ext cx="5558400" cy="6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itchFamily="2" charset="77"/>
                <a:ea typeface="Verdana"/>
                <a:cs typeface="Verdana"/>
                <a:sym typeface="Verdana"/>
              </a:rPr>
              <a:t>Heuristic Evaluation Sheet</a:t>
            </a:r>
            <a:endParaRPr b="1" dirty="0">
              <a:latin typeface="Montserrat" pitchFamily="2" charset="77"/>
              <a:ea typeface="Verdana"/>
              <a:cs typeface="Verdana"/>
              <a:sym typeface="Verdana"/>
            </a:endParaRPr>
          </a:p>
        </p:txBody>
      </p:sp>
      <p:sp>
        <p:nvSpPr>
          <p:cNvPr id="56" name="Google Shape;56;p13"/>
          <p:cNvSpPr/>
          <p:nvPr/>
        </p:nvSpPr>
        <p:spPr>
          <a:xfrm>
            <a:off x="207580" y="1745737"/>
            <a:ext cx="8774570" cy="3301537"/>
          </a:xfrm>
          <a:prstGeom prst="roundRect">
            <a:avLst>
              <a:gd name="adj" fmla="val 16667"/>
            </a:avLst>
          </a:prstGeom>
          <a:solidFill>
            <a:srgbClr val="E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ontserrat" pitchFamily="2" charset="77"/>
            </a:endParaRPr>
          </a:p>
        </p:txBody>
      </p:sp>
      <p:sp>
        <p:nvSpPr>
          <p:cNvPr id="57" name="Google Shape;57;p13"/>
          <p:cNvSpPr/>
          <p:nvPr/>
        </p:nvSpPr>
        <p:spPr>
          <a:xfrm>
            <a:off x="207580" y="572840"/>
            <a:ext cx="2687570" cy="486300"/>
          </a:xfrm>
          <a:prstGeom prst="roundRect">
            <a:avLst>
              <a:gd name="adj" fmla="val 306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8" name="Google Shape;58;p13"/>
          <p:cNvSpPr/>
          <p:nvPr/>
        </p:nvSpPr>
        <p:spPr>
          <a:xfrm>
            <a:off x="3035575" y="552365"/>
            <a:ext cx="2590500" cy="1097400"/>
          </a:xfrm>
          <a:prstGeom prst="roundRect">
            <a:avLst>
              <a:gd name="adj" fmla="val 1762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9" name="Google Shape;59;p13"/>
          <p:cNvSpPr/>
          <p:nvPr/>
        </p:nvSpPr>
        <p:spPr>
          <a:xfrm>
            <a:off x="207580" y="1163465"/>
            <a:ext cx="2687570" cy="486300"/>
          </a:xfrm>
          <a:prstGeom prst="roundRect">
            <a:avLst>
              <a:gd name="adj" fmla="val 345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60" name="Google Shape;60;p13"/>
          <p:cNvSpPr/>
          <p:nvPr/>
        </p:nvSpPr>
        <p:spPr>
          <a:xfrm>
            <a:off x="5705200" y="49250"/>
            <a:ext cx="240300" cy="260400"/>
          </a:xfrm>
          <a:prstGeom prst="ellipse">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1" name="Google Shape;61;p13"/>
          <p:cNvSpPr/>
          <p:nvPr/>
        </p:nvSpPr>
        <p:spPr>
          <a:xfrm>
            <a:off x="5705200" y="365700"/>
            <a:ext cx="240300" cy="260400"/>
          </a:xfrm>
          <a:prstGeom prst="ellipse">
            <a:avLst/>
          </a:prstGeom>
          <a:solidFill>
            <a:srgbClr val="B6D7A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62" name="Google Shape;62;p13"/>
          <p:cNvSpPr/>
          <p:nvPr/>
        </p:nvSpPr>
        <p:spPr>
          <a:xfrm>
            <a:off x="5705200" y="682150"/>
            <a:ext cx="240300" cy="260400"/>
          </a:xfrm>
          <a:prstGeom prst="ellipse">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3" name="Google Shape;63;p13"/>
          <p:cNvSpPr/>
          <p:nvPr/>
        </p:nvSpPr>
        <p:spPr>
          <a:xfrm>
            <a:off x="5705200" y="1021950"/>
            <a:ext cx="240300" cy="260400"/>
          </a:xfrm>
          <a:prstGeom prst="ellipse">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4" name="Google Shape;64;p13"/>
          <p:cNvSpPr/>
          <p:nvPr/>
        </p:nvSpPr>
        <p:spPr>
          <a:xfrm>
            <a:off x="5705200" y="1361750"/>
            <a:ext cx="240300" cy="260400"/>
          </a:xfrm>
          <a:prstGeom prst="ellipse">
            <a:avLst/>
          </a:prstGeom>
          <a:solidFill>
            <a:srgbClr val="A61C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5" name="Google Shape;65;p13"/>
          <p:cNvSpPr txBox="1"/>
          <p:nvPr/>
        </p:nvSpPr>
        <p:spPr>
          <a:xfrm>
            <a:off x="5656450" y="0"/>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sp>
        <p:nvSpPr>
          <p:cNvPr id="66" name="Google Shape;66;p13"/>
          <p:cNvSpPr txBox="1"/>
          <p:nvPr/>
        </p:nvSpPr>
        <p:spPr>
          <a:xfrm>
            <a:off x="5656450" y="318350"/>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sp>
        <p:nvSpPr>
          <p:cNvPr id="67" name="Google Shape;67;p13"/>
          <p:cNvSpPr txBox="1"/>
          <p:nvPr/>
        </p:nvSpPr>
        <p:spPr>
          <a:xfrm>
            <a:off x="5656450" y="636662"/>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sp>
        <p:nvSpPr>
          <p:cNvPr id="68" name="Google Shape;68;p13"/>
          <p:cNvSpPr txBox="1"/>
          <p:nvPr/>
        </p:nvSpPr>
        <p:spPr>
          <a:xfrm>
            <a:off x="5656450" y="970099"/>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sp>
        <p:nvSpPr>
          <p:cNvPr id="69" name="Google Shape;69;p13"/>
          <p:cNvSpPr txBox="1"/>
          <p:nvPr/>
        </p:nvSpPr>
        <p:spPr>
          <a:xfrm>
            <a:off x="5656450" y="1304200"/>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sp>
        <p:nvSpPr>
          <p:cNvPr id="70" name="Google Shape;70;p13"/>
          <p:cNvSpPr txBox="1"/>
          <p:nvPr/>
        </p:nvSpPr>
        <p:spPr>
          <a:xfrm>
            <a:off x="5918050" y="34419"/>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I don't agree that this is a usability problem at all</a:t>
            </a:r>
            <a:endParaRPr sz="900">
              <a:latin typeface="Montserrat" pitchFamily="2" charset="77"/>
              <a:ea typeface="Verdana"/>
              <a:cs typeface="Verdana"/>
              <a:sym typeface="Verdana"/>
            </a:endParaRPr>
          </a:p>
        </p:txBody>
      </p:sp>
      <p:sp>
        <p:nvSpPr>
          <p:cNvPr id="71" name="Google Shape;71;p13"/>
          <p:cNvSpPr txBox="1"/>
          <p:nvPr/>
        </p:nvSpPr>
        <p:spPr>
          <a:xfrm>
            <a:off x="5918050" y="254888"/>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Cosmetic problem only: need not be fixed unless extra time is available on project</a:t>
            </a:r>
            <a:endParaRPr sz="500">
              <a:latin typeface="Montserrat" pitchFamily="2" charset="77"/>
              <a:ea typeface="Verdana"/>
              <a:cs typeface="Verdana"/>
              <a:sym typeface="Verdana"/>
            </a:endParaRPr>
          </a:p>
        </p:txBody>
      </p:sp>
      <p:sp>
        <p:nvSpPr>
          <p:cNvPr id="72" name="Google Shape;72;p13"/>
          <p:cNvSpPr txBox="1"/>
          <p:nvPr/>
        </p:nvSpPr>
        <p:spPr>
          <a:xfrm>
            <a:off x="5918050" y="581900"/>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Minor usability problem: fixing this should be given low priority</a:t>
            </a:r>
            <a:endParaRPr sz="900">
              <a:latin typeface="Montserrat" pitchFamily="2" charset="77"/>
              <a:ea typeface="Verdana"/>
              <a:cs typeface="Verdana"/>
              <a:sym typeface="Verdana"/>
            </a:endParaRPr>
          </a:p>
        </p:txBody>
      </p:sp>
      <p:sp>
        <p:nvSpPr>
          <p:cNvPr id="73" name="Google Shape;73;p13"/>
          <p:cNvSpPr txBox="1"/>
          <p:nvPr/>
        </p:nvSpPr>
        <p:spPr>
          <a:xfrm>
            <a:off x="5918050" y="9013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Major usability problem: important to fix, so should be given high priority</a:t>
            </a:r>
            <a:endParaRPr sz="900">
              <a:latin typeface="Montserrat" pitchFamily="2" charset="77"/>
              <a:ea typeface="Verdana"/>
              <a:cs typeface="Verdana"/>
              <a:sym typeface="Verdana"/>
            </a:endParaRPr>
          </a:p>
        </p:txBody>
      </p:sp>
      <p:sp>
        <p:nvSpPr>
          <p:cNvPr id="74" name="Google Shape;74;p13"/>
          <p:cNvSpPr txBox="1"/>
          <p:nvPr/>
        </p:nvSpPr>
        <p:spPr>
          <a:xfrm>
            <a:off x="5918050" y="12381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Usability Catastrophe: imperative to fix this before product can be released</a:t>
            </a:r>
            <a:endParaRPr sz="900">
              <a:latin typeface="Montserrat" pitchFamily="2" charset="77"/>
              <a:ea typeface="Verdana"/>
              <a:cs typeface="Verdana"/>
              <a:sym typeface="Verdana"/>
            </a:endParaRPr>
          </a:p>
        </p:txBody>
      </p:sp>
      <p:sp>
        <p:nvSpPr>
          <p:cNvPr id="75" name="Google Shape;75;p13"/>
          <p:cNvSpPr txBox="1"/>
          <p:nvPr/>
        </p:nvSpPr>
        <p:spPr>
          <a:xfrm>
            <a:off x="227495" y="61864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Evaluator:</a:t>
            </a:r>
            <a:endParaRPr sz="1100" b="1" dirty="0">
              <a:latin typeface="Montserrat" pitchFamily="2" charset="77"/>
              <a:ea typeface="Verdana"/>
              <a:cs typeface="Verdana"/>
              <a:sym typeface="Verdana"/>
            </a:endParaRPr>
          </a:p>
        </p:txBody>
      </p:sp>
      <p:sp>
        <p:nvSpPr>
          <p:cNvPr id="76" name="Google Shape;76;p13"/>
          <p:cNvSpPr txBox="1"/>
          <p:nvPr/>
        </p:nvSpPr>
        <p:spPr>
          <a:xfrm>
            <a:off x="227495" y="116570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Device:</a:t>
            </a:r>
            <a:endParaRPr sz="1100" b="1" dirty="0">
              <a:latin typeface="Montserrat" pitchFamily="2" charset="77"/>
              <a:ea typeface="Verdana"/>
              <a:cs typeface="Verdana"/>
              <a:sym typeface="Verdana"/>
            </a:endParaRPr>
          </a:p>
        </p:txBody>
      </p:sp>
      <p:sp>
        <p:nvSpPr>
          <p:cNvPr id="77" name="Google Shape;77;p13"/>
          <p:cNvSpPr/>
          <p:nvPr/>
        </p:nvSpPr>
        <p:spPr>
          <a:xfrm>
            <a:off x="3035575" y="234309"/>
            <a:ext cx="2590500" cy="236100"/>
          </a:xfrm>
          <a:prstGeom prst="roundRect">
            <a:avLst>
              <a:gd name="adj" fmla="val 441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78" name="Google Shape;78;p13"/>
          <p:cNvSpPr txBox="1"/>
          <p:nvPr/>
        </p:nvSpPr>
        <p:spPr>
          <a:xfrm>
            <a:off x="3116110" y="158106"/>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Device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79" name="Google Shape;79;p13"/>
          <p:cNvSpPr txBox="1"/>
          <p:nvPr/>
        </p:nvSpPr>
        <p:spPr>
          <a:xfrm>
            <a:off x="3116110" y="528562"/>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Task/Feature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80" name="Google Shape;80;p13"/>
          <p:cNvSpPr txBox="1"/>
          <p:nvPr/>
        </p:nvSpPr>
        <p:spPr>
          <a:xfrm>
            <a:off x="207580" y="1805900"/>
            <a:ext cx="3013245"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US" altLang="ko-KR" sz="1100" b="1" dirty="0">
                <a:latin typeface="Montserrat" pitchFamily="2" charset="77"/>
                <a:ea typeface="Verdana"/>
                <a:cs typeface="Verdana"/>
                <a:sym typeface="Verdana"/>
              </a:rPr>
              <a:t>1.</a:t>
            </a:r>
            <a:r>
              <a:rPr lang="ko-KR" altLang="en-US" sz="1100" b="1" dirty="0">
                <a:latin typeface="Montserrat" pitchFamily="2" charset="77"/>
                <a:ea typeface="Verdana"/>
                <a:cs typeface="Verdana"/>
                <a:sym typeface="Verdana"/>
              </a:rPr>
              <a:t>   </a:t>
            </a:r>
            <a:r>
              <a:rPr lang="en" sz="1100" b="1" dirty="0">
                <a:latin typeface="Montserrat" pitchFamily="2" charset="77"/>
                <a:ea typeface="Verdana"/>
                <a:cs typeface="Verdana"/>
                <a:sym typeface="Verdana"/>
              </a:rPr>
              <a:t>Visibility of system status</a:t>
            </a:r>
            <a:endParaRPr sz="1100" b="1" dirty="0">
              <a:latin typeface="Montserrat" pitchFamily="2" charset="77"/>
              <a:ea typeface="Verdana"/>
              <a:cs typeface="Verdana"/>
              <a:sym typeface="Verdana"/>
            </a:endParaRPr>
          </a:p>
        </p:txBody>
      </p:sp>
      <p:sp>
        <p:nvSpPr>
          <p:cNvPr id="81" name="Google Shape;81;p13"/>
          <p:cNvSpPr txBox="1"/>
          <p:nvPr/>
        </p:nvSpPr>
        <p:spPr>
          <a:xfrm>
            <a:off x="366450" y="2046000"/>
            <a:ext cx="2749660" cy="640200"/>
          </a:xfrm>
          <a:prstGeom prst="rect">
            <a:avLst/>
          </a:prstGeom>
          <a:noFill/>
          <a:ln>
            <a:noFill/>
          </a:ln>
        </p:spPr>
        <p:txBody>
          <a:bodyPr spcFirstLastPara="1" wrap="square" lIns="91425" tIns="91425" rIns="91425" bIns="91425" anchor="t" anchorCtr="0">
            <a:noAutofit/>
          </a:bodyPr>
          <a:lstStyle/>
          <a:p>
            <a:r>
              <a:rPr lang="en-CA" sz="1050" dirty="0">
                <a:latin typeface="Montserrat" pitchFamily="2" charset="77"/>
                <a:ea typeface="Verdana"/>
                <a:cs typeface="Verdana"/>
                <a:sym typeface="Verdana"/>
              </a:rPr>
              <a:t>The system should always keep users informed about what is going on, through appropriate feedback within reasonable time.</a:t>
            </a:r>
            <a:endParaRPr sz="1050" dirty="0">
              <a:latin typeface="Montserrat" pitchFamily="2" charset="77"/>
              <a:ea typeface="Verdana"/>
              <a:cs typeface="Verdana"/>
              <a:sym typeface="Verdana"/>
            </a:endParaRPr>
          </a:p>
        </p:txBody>
      </p:sp>
      <p:cxnSp>
        <p:nvCxnSpPr>
          <p:cNvPr id="82" name="Google Shape;82;p13"/>
          <p:cNvCxnSpPr/>
          <p:nvPr/>
        </p:nvCxnSpPr>
        <p:spPr>
          <a:xfrm flipH="1">
            <a:off x="2304975" y="1628775"/>
            <a:ext cx="1190700" cy="3448200"/>
          </a:xfrm>
          <a:prstGeom prst="straightConnector1">
            <a:avLst/>
          </a:prstGeom>
          <a:noFill/>
          <a:ln w="38100" cap="flat" cmpd="sng">
            <a:solidFill>
              <a:srgbClr val="FFFFFF"/>
            </a:solidFill>
            <a:prstDash val="solid"/>
            <a:round/>
            <a:headEnd type="none" w="med" len="med"/>
            <a:tailEnd type="none" w="med" len="med"/>
          </a:ln>
        </p:spPr>
      </p:cxnSp>
      <p:cxnSp>
        <p:nvCxnSpPr>
          <p:cNvPr id="83" name="Google Shape;83;p13"/>
          <p:cNvCxnSpPr/>
          <p:nvPr/>
        </p:nvCxnSpPr>
        <p:spPr>
          <a:xfrm flipH="1">
            <a:off x="5458600" y="1620650"/>
            <a:ext cx="1190700" cy="3448200"/>
          </a:xfrm>
          <a:prstGeom prst="straightConnector1">
            <a:avLst/>
          </a:prstGeom>
          <a:noFill/>
          <a:ln w="38100" cap="flat" cmpd="sng">
            <a:solidFill>
              <a:srgbClr val="FFFFFF"/>
            </a:solidFill>
            <a:prstDash val="solid"/>
            <a:round/>
            <a:headEnd type="none" w="med" len="med"/>
            <a:tailEnd type="none" w="med" len="med"/>
          </a:ln>
        </p:spPr>
      </p:cxnSp>
      <p:sp>
        <p:nvSpPr>
          <p:cNvPr id="48" name="Google Shape;80;p13">
            <a:extLst>
              <a:ext uri="{FF2B5EF4-FFF2-40B4-BE49-F238E27FC236}">
                <a16:creationId xmlns:a16="http://schemas.microsoft.com/office/drawing/2014/main" id="{7A9097F3-1619-544D-A8F4-4B341923670D}"/>
              </a:ext>
            </a:extLst>
          </p:cNvPr>
          <p:cNvSpPr txBox="1"/>
          <p:nvPr/>
        </p:nvSpPr>
        <p:spPr>
          <a:xfrm>
            <a:off x="3379695" y="1807081"/>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Issues</a:t>
            </a:r>
            <a:endParaRPr sz="1100" b="1" dirty="0">
              <a:latin typeface="Montserrat" pitchFamily="2" charset="77"/>
              <a:ea typeface="Verdana"/>
              <a:cs typeface="Verdana"/>
              <a:sym typeface="Verdana"/>
            </a:endParaRPr>
          </a:p>
        </p:txBody>
      </p:sp>
      <p:sp>
        <p:nvSpPr>
          <p:cNvPr id="49" name="Google Shape;80;p13">
            <a:extLst>
              <a:ext uri="{FF2B5EF4-FFF2-40B4-BE49-F238E27FC236}">
                <a16:creationId xmlns:a16="http://schemas.microsoft.com/office/drawing/2014/main" id="{DDDBCE90-B12B-7C41-9432-399632E4E0EE}"/>
              </a:ext>
            </a:extLst>
          </p:cNvPr>
          <p:cNvSpPr txBox="1"/>
          <p:nvPr/>
        </p:nvSpPr>
        <p:spPr>
          <a:xfrm>
            <a:off x="6465437" y="1785721"/>
            <a:ext cx="1764163"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Recommendation</a:t>
            </a:r>
            <a:endParaRPr sz="1100" b="1" dirty="0">
              <a:latin typeface="Montserrat" pitchFamily="2" charset="77"/>
              <a:ea typeface="Verdana"/>
              <a:cs typeface="Verdana"/>
              <a:sym typeface="Verdana"/>
            </a:endParaRPr>
          </a:p>
        </p:txBody>
      </p:sp>
      <p:grpSp>
        <p:nvGrpSpPr>
          <p:cNvPr id="50" name="Group 49">
            <a:extLst>
              <a:ext uri="{FF2B5EF4-FFF2-40B4-BE49-F238E27FC236}">
                <a16:creationId xmlns:a16="http://schemas.microsoft.com/office/drawing/2014/main" id="{C0A7E496-316F-8749-9C5E-78D44AAD196B}"/>
              </a:ext>
            </a:extLst>
          </p:cNvPr>
          <p:cNvGrpSpPr/>
          <p:nvPr/>
        </p:nvGrpSpPr>
        <p:grpSpPr>
          <a:xfrm>
            <a:off x="386875" y="4141736"/>
            <a:ext cx="337800" cy="309650"/>
            <a:chOff x="403774" y="3136837"/>
            <a:chExt cx="337800" cy="309650"/>
          </a:xfrm>
        </p:grpSpPr>
        <p:sp>
          <p:nvSpPr>
            <p:cNvPr id="51" name="Google Shape;60;p13">
              <a:extLst>
                <a:ext uri="{FF2B5EF4-FFF2-40B4-BE49-F238E27FC236}">
                  <a16:creationId xmlns:a16="http://schemas.microsoft.com/office/drawing/2014/main" id="{EDBBA692-103D-AB42-816C-8060BAFF373B}"/>
                </a:ext>
              </a:extLst>
            </p:cNvPr>
            <p:cNvSpPr/>
            <p:nvPr/>
          </p:nvSpPr>
          <p:spPr>
            <a:xfrm>
              <a:off x="452524" y="3186087"/>
              <a:ext cx="240300" cy="260400"/>
            </a:xfrm>
            <a:prstGeom prst="ellipse">
              <a:avLst/>
            </a:prstGeom>
            <a:solidFill>
              <a:srgbClr val="3C78D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52" name="Google Shape;65;p13">
              <a:extLst>
                <a:ext uri="{FF2B5EF4-FFF2-40B4-BE49-F238E27FC236}">
                  <a16:creationId xmlns:a16="http://schemas.microsoft.com/office/drawing/2014/main" id="{C5C5FC64-4A73-4E45-8437-96F80FF51614}"/>
                </a:ext>
              </a:extLst>
            </p:cNvPr>
            <p:cNvSpPr txBox="1"/>
            <p:nvPr/>
          </p:nvSpPr>
          <p:spPr>
            <a:xfrm>
              <a:off x="403774" y="3136837"/>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grpSp>
      <p:grpSp>
        <p:nvGrpSpPr>
          <p:cNvPr id="53" name="Group 52">
            <a:extLst>
              <a:ext uri="{FF2B5EF4-FFF2-40B4-BE49-F238E27FC236}">
                <a16:creationId xmlns:a16="http://schemas.microsoft.com/office/drawing/2014/main" id="{BDED4074-A5C3-4949-AAB3-0D2226682D5A}"/>
              </a:ext>
            </a:extLst>
          </p:cNvPr>
          <p:cNvGrpSpPr/>
          <p:nvPr/>
        </p:nvGrpSpPr>
        <p:grpSpPr>
          <a:xfrm>
            <a:off x="765324" y="4141736"/>
            <a:ext cx="337800" cy="307750"/>
            <a:chOff x="403774" y="3455187"/>
            <a:chExt cx="337800" cy="307750"/>
          </a:xfrm>
        </p:grpSpPr>
        <p:sp>
          <p:nvSpPr>
            <p:cNvPr id="54" name="Google Shape;61;p13">
              <a:extLst>
                <a:ext uri="{FF2B5EF4-FFF2-40B4-BE49-F238E27FC236}">
                  <a16:creationId xmlns:a16="http://schemas.microsoft.com/office/drawing/2014/main" id="{61DE4881-4D1E-D041-9B32-6D23B7F470C5}"/>
                </a:ext>
              </a:extLst>
            </p:cNvPr>
            <p:cNvSpPr/>
            <p:nvPr/>
          </p:nvSpPr>
          <p:spPr>
            <a:xfrm>
              <a:off x="452524" y="3502537"/>
              <a:ext cx="240300" cy="260400"/>
            </a:xfrm>
            <a:prstGeom prst="ellipse">
              <a:avLst/>
            </a:prstGeom>
            <a:solidFill>
              <a:srgbClr val="B6D7A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84" name="Google Shape;66;p13">
              <a:extLst>
                <a:ext uri="{FF2B5EF4-FFF2-40B4-BE49-F238E27FC236}">
                  <a16:creationId xmlns:a16="http://schemas.microsoft.com/office/drawing/2014/main" id="{E2E63B33-7D96-F94D-A4A6-9CBD33533AE9}"/>
                </a:ext>
              </a:extLst>
            </p:cNvPr>
            <p:cNvSpPr txBox="1"/>
            <p:nvPr/>
          </p:nvSpPr>
          <p:spPr>
            <a:xfrm>
              <a:off x="403774" y="3455187"/>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grpSp>
      <p:grpSp>
        <p:nvGrpSpPr>
          <p:cNvPr id="85" name="Group 84">
            <a:extLst>
              <a:ext uri="{FF2B5EF4-FFF2-40B4-BE49-F238E27FC236}">
                <a16:creationId xmlns:a16="http://schemas.microsoft.com/office/drawing/2014/main" id="{1B5D710C-1A2E-A74E-B557-FDD694AB2CD2}"/>
              </a:ext>
            </a:extLst>
          </p:cNvPr>
          <p:cNvGrpSpPr/>
          <p:nvPr/>
        </p:nvGrpSpPr>
        <p:grpSpPr>
          <a:xfrm>
            <a:off x="1143774" y="4145498"/>
            <a:ext cx="337800" cy="305888"/>
            <a:chOff x="403774" y="3773499"/>
            <a:chExt cx="337800" cy="305888"/>
          </a:xfrm>
        </p:grpSpPr>
        <p:sp>
          <p:nvSpPr>
            <p:cNvPr id="86" name="Google Shape;62;p13">
              <a:extLst>
                <a:ext uri="{FF2B5EF4-FFF2-40B4-BE49-F238E27FC236}">
                  <a16:creationId xmlns:a16="http://schemas.microsoft.com/office/drawing/2014/main" id="{FE3B955E-91C0-F848-8EEF-C28FB506ABD9}"/>
                </a:ext>
              </a:extLst>
            </p:cNvPr>
            <p:cNvSpPr/>
            <p:nvPr/>
          </p:nvSpPr>
          <p:spPr>
            <a:xfrm>
              <a:off x="452524" y="3818987"/>
              <a:ext cx="240300" cy="260400"/>
            </a:xfrm>
            <a:prstGeom prst="ellipse">
              <a:avLst/>
            </a:prstGeom>
            <a:solidFill>
              <a:srgbClr val="6AA84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87" name="Google Shape;67;p13">
              <a:extLst>
                <a:ext uri="{FF2B5EF4-FFF2-40B4-BE49-F238E27FC236}">
                  <a16:creationId xmlns:a16="http://schemas.microsoft.com/office/drawing/2014/main" id="{0F1FEC73-2FA5-F64C-9C9B-892DD7BE639A}"/>
                </a:ext>
              </a:extLst>
            </p:cNvPr>
            <p:cNvSpPr txBox="1"/>
            <p:nvPr/>
          </p:nvSpPr>
          <p:spPr>
            <a:xfrm>
              <a:off x="403774" y="3773499"/>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grpSp>
      <p:grpSp>
        <p:nvGrpSpPr>
          <p:cNvPr id="88" name="Group 87">
            <a:extLst>
              <a:ext uri="{FF2B5EF4-FFF2-40B4-BE49-F238E27FC236}">
                <a16:creationId xmlns:a16="http://schemas.microsoft.com/office/drawing/2014/main" id="{07BAD878-2591-0F4F-90FB-1560DFF8C9B9}"/>
              </a:ext>
            </a:extLst>
          </p:cNvPr>
          <p:cNvGrpSpPr/>
          <p:nvPr/>
        </p:nvGrpSpPr>
        <p:grpSpPr>
          <a:xfrm>
            <a:off x="1535805" y="4138295"/>
            <a:ext cx="337800" cy="325025"/>
            <a:chOff x="403774" y="4106936"/>
            <a:chExt cx="337800" cy="325025"/>
          </a:xfrm>
        </p:grpSpPr>
        <p:sp>
          <p:nvSpPr>
            <p:cNvPr id="89" name="Google Shape;63;p13">
              <a:extLst>
                <a:ext uri="{FF2B5EF4-FFF2-40B4-BE49-F238E27FC236}">
                  <a16:creationId xmlns:a16="http://schemas.microsoft.com/office/drawing/2014/main" id="{D9284858-AD69-4F4F-BC5F-9D62A5A4A0EC}"/>
                </a:ext>
              </a:extLst>
            </p:cNvPr>
            <p:cNvSpPr/>
            <p:nvPr/>
          </p:nvSpPr>
          <p:spPr>
            <a:xfrm>
              <a:off x="452524" y="4158787"/>
              <a:ext cx="240300" cy="260400"/>
            </a:xfrm>
            <a:prstGeom prst="ellipse">
              <a:avLst/>
            </a:prstGeom>
            <a:solidFill>
              <a:srgbClr val="F1C2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0" name="Google Shape;68;p13">
              <a:extLst>
                <a:ext uri="{FF2B5EF4-FFF2-40B4-BE49-F238E27FC236}">
                  <a16:creationId xmlns:a16="http://schemas.microsoft.com/office/drawing/2014/main" id="{591F9A90-B6DD-1B49-99D4-BFD43D905288}"/>
                </a:ext>
              </a:extLst>
            </p:cNvPr>
            <p:cNvSpPr txBox="1"/>
            <p:nvPr/>
          </p:nvSpPr>
          <p:spPr>
            <a:xfrm>
              <a:off x="403774" y="4106936"/>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grpSp>
      <p:grpSp>
        <p:nvGrpSpPr>
          <p:cNvPr id="91" name="Group 90">
            <a:extLst>
              <a:ext uri="{FF2B5EF4-FFF2-40B4-BE49-F238E27FC236}">
                <a16:creationId xmlns:a16="http://schemas.microsoft.com/office/drawing/2014/main" id="{367AF90A-5B71-D741-BAAC-4BCE51926E75}"/>
              </a:ext>
            </a:extLst>
          </p:cNvPr>
          <p:cNvGrpSpPr/>
          <p:nvPr/>
        </p:nvGrpSpPr>
        <p:grpSpPr>
          <a:xfrm>
            <a:off x="1918736" y="4138295"/>
            <a:ext cx="337800" cy="321650"/>
            <a:chOff x="403774" y="4441037"/>
            <a:chExt cx="337800" cy="321650"/>
          </a:xfrm>
        </p:grpSpPr>
        <p:sp>
          <p:nvSpPr>
            <p:cNvPr id="92" name="Google Shape;64;p13">
              <a:extLst>
                <a:ext uri="{FF2B5EF4-FFF2-40B4-BE49-F238E27FC236}">
                  <a16:creationId xmlns:a16="http://schemas.microsoft.com/office/drawing/2014/main" id="{03383191-5299-664D-B741-49C4F80F2CA9}"/>
                </a:ext>
              </a:extLst>
            </p:cNvPr>
            <p:cNvSpPr/>
            <p:nvPr/>
          </p:nvSpPr>
          <p:spPr>
            <a:xfrm>
              <a:off x="452524" y="4498587"/>
              <a:ext cx="240300" cy="260400"/>
            </a:xfrm>
            <a:prstGeom prst="ellipse">
              <a:avLst/>
            </a:prstGeom>
            <a:solidFill>
              <a:srgbClr val="A61C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3" name="Google Shape;69;p13">
              <a:extLst>
                <a:ext uri="{FF2B5EF4-FFF2-40B4-BE49-F238E27FC236}">
                  <a16:creationId xmlns:a16="http://schemas.microsoft.com/office/drawing/2014/main" id="{E86776DC-F7B2-5045-B316-2A679C128809}"/>
                </a:ext>
              </a:extLst>
            </p:cNvPr>
            <p:cNvSpPr txBox="1"/>
            <p:nvPr/>
          </p:nvSpPr>
          <p:spPr>
            <a:xfrm>
              <a:off x="403774" y="4441037"/>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grpSp>
      <p:sp>
        <p:nvSpPr>
          <p:cNvPr id="94" name="Google Shape;80;p13">
            <a:extLst>
              <a:ext uri="{FF2B5EF4-FFF2-40B4-BE49-F238E27FC236}">
                <a16:creationId xmlns:a16="http://schemas.microsoft.com/office/drawing/2014/main" id="{B44CB322-AC46-F14F-9324-DD3E0EFFAC52}"/>
              </a:ext>
            </a:extLst>
          </p:cNvPr>
          <p:cNvSpPr txBox="1"/>
          <p:nvPr/>
        </p:nvSpPr>
        <p:spPr>
          <a:xfrm>
            <a:off x="197789" y="3811773"/>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Severity</a:t>
            </a:r>
            <a:endParaRPr sz="1100" b="1" dirty="0">
              <a:latin typeface="Montserrat" pitchFamily="2" charset="77"/>
              <a:ea typeface="Verdana"/>
              <a:cs typeface="Verdana"/>
              <a:sym typeface="Verdana"/>
            </a:endParaRPr>
          </a:p>
        </p:txBody>
      </p:sp>
      <p:sp>
        <p:nvSpPr>
          <p:cNvPr id="95" name="Oval 94">
            <a:extLst>
              <a:ext uri="{FF2B5EF4-FFF2-40B4-BE49-F238E27FC236}">
                <a16:creationId xmlns:a16="http://schemas.microsoft.com/office/drawing/2014/main" id="{3067FF2A-448D-324A-BE3C-35F4D68C8282}"/>
              </a:ext>
            </a:extLst>
          </p:cNvPr>
          <p:cNvSpPr/>
          <p:nvPr/>
        </p:nvSpPr>
        <p:spPr>
          <a:xfrm>
            <a:off x="50272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96" name="Oval 95">
            <a:extLst>
              <a:ext uri="{FF2B5EF4-FFF2-40B4-BE49-F238E27FC236}">
                <a16:creationId xmlns:a16="http://schemas.microsoft.com/office/drawing/2014/main" id="{81340F8A-32C5-5B46-BBBE-08B021E23357}"/>
              </a:ext>
            </a:extLst>
          </p:cNvPr>
          <p:cNvSpPr/>
          <p:nvPr/>
        </p:nvSpPr>
        <p:spPr>
          <a:xfrm>
            <a:off x="88669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97" name="Oval 96">
            <a:extLst>
              <a:ext uri="{FF2B5EF4-FFF2-40B4-BE49-F238E27FC236}">
                <a16:creationId xmlns:a16="http://schemas.microsoft.com/office/drawing/2014/main" id="{D5AE0102-8DDB-B148-AD3F-03C408CE2E99}"/>
              </a:ext>
            </a:extLst>
          </p:cNvPr>
          <p:cNvSpPr/>
          <p:nvPr/>
        </p:nvSpPr>
        <p:spPr>
          <a:xfrm>
            <a:off x="1257265"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98" name="Oval 97">
            <a:extLst>
              <a:ext uri="{FF2B5EF4-FFF2-40B4-BE49-F238E27FC236}">
                <a16:creationId xmlns:a16="http://schemas.microsoft.com/office/drawing/2014/main" id="{443E45A8-D74C-8749-8869-6E457DA9A32C}"/>
              </a:ext>
            </a:extLst>
          </p:cNvPr>
          <p:cNvSpPr/>
          <p:nvPr/>
        </p:nvSpPr>
        <p:spPr>
          <a:xfrm>
            <a:off x="165165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99" name="Oval 98">
            <a:extLst>
              <a:ext uri="{FF2B5EF4-FFF2-40B4-BE49-F238E27FC236}">
                <a16:creationId xmlns:a16="http://schemas.microsoft.com/office/drawing/2014/main" id="{1C1CCDA8-493B-7348-8FCE-38997D0F1D5A}"/>
              </a:ext>
            </a:extLst>
          </p:cNvPr>
          <p:cNvSpPr/>
          <p:nvPr/>
        </p:nvSpPr>
        <p:spPr>
          <a:xfrm>
            <a:off x="2036240"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198180" y="125452"/>
            <a:ext cx="5558400" cy="6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itchFamily="2" charset="77"/>
                <a:ea typeface="Verdana"/>
                <a:cs typeface="Verdana"/>
                <a:sym typeface="Verdana"/>
              </a:rPr>
              <a:t>Heuristic Evaluation Sheet</a:t>
            </a:r>
            <a:endParaRPr b="1" dirty="0">
              <a:latin typeface="Montserrat" pitchFamily="2" charset="77"/>
              <a:ea typeface="Verdana"/>
              <a:cs typeface="Verdana"/>
              <a:sym typeface="Verdana"/>
            </a:endParaRPr>
          </a:p>
        </p:txBody>
      </p:sp>
      <p:sp>
        <p:nvSpPr>
          <p:cNvPr id="56" name="Google Shape;56;p13"/>
          <p:cNvSpPr/>
          <p:nvPr/>
        </p:nvSpPr>
        <p:spPr>
          <a:xfrm>
            <a:off x="207580" y="1745737"/>
            <a:ext cx="8774570" cy="3301537"/>
          </a:xfrm>
          <a:prstGeom prst="roundRect">
            <a:avLst>
              <a:gd name="adj" fmla="val 16667"/>
            </a:avLst>
          </a:prstGeom>
          <a:solidFill>
            <a:srgbClr val="E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ontserrat" pitchFamily="2" charset="77"/>
            </a:endParaRPr>
          </a:p>
        </p:txBody>
      </p:sp>
      <p:sp>
        <p:nvSpPr>
          <p:cNvPr id="57" name="Google Shape;57;p13"/>
          <p:cNvSpPr/>
          <p:nvPr/>
        </p:nvSpPr>
        <p:spPr>
          <a:xfrm>
            <a:off x="207580" y="572840"/>
            <a:ext cx="2687570" cy="486300"/>
          </a:xfrm>
          <a:prstGeom prst="roundRect">
            <a:avLst>
              <a:gd name="adj" fmla="val 306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8" name="Google Shape;58;p13"/>
          <p:cNvSpPr/>
          <p:nvPr/>
        </p:nvSpPr>
        <p:spPr>
          <a:xfrm>
            <a:off x="3035575" y="552365"/>
            <a:ext cx="2590500" cy="1097400"/>
          </a:xfrm>
          <a:prstGeom prst="roundRect">
            <a:avLst>
              <a:gd name="adj" fmla="val 1762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9" name="Google Shape;59;p13"/>
          <p:cNvSpPr/>
          <p:nvPr/>
        </p:nvSpPr>
        <p:spPr>
          <a:xfrm>
            <a:off x="207580" y="1163465"/>
            <a:ext cx="2687570" cy="486300"/>
          </a:xfrm>
          <a:prstGeom prst="roundRect">
            <a:avLst>
              <a:gd name="adj" fmla="val 345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60" name="Google Shape;60;p13"/>
          <p:cNvSpPr/>
          <p:nvPr/>
        </p:nvSpPr>
        <p:spPr>
          <a:xfrm>
            <a:off x="5705200" y="49250"/>
            <a:ext cx="240300" cy="260400"/>
          </a:xfrm>
          <a:prstGeom prst="ellipse">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1" name="Google Shape;61;p13"/>
          <p:cNvSpPr/>
          <p:nvPr/>
        </p:nvSpPr>
        <p:spPr>
          <a:xfrm>
            <a:off x="5705200" y="365700"/>
            <a:ext cx="240300" cy="260400"/>
          </a:xfrm>
          <a:prstGeom prst="ellipse">
            <a:avLst/>
          </a:prstGeom>
          <a:solidFill>
            <a:srgbClr val="B6D7A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62" name="Google Shape;62;p13"/>
          <p:cNvSpPr/>
          <p:nvPr/>
        </p:nvSpPr>
        <p:spPr>
          <a:xfrm>
            <a:off x="5705200" y="682150"/>
            <a:ext cx="240300" cy="260400"/>
          </a:xfrm>
          <a:prstGeom prst="ellipse">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3" name="Google Shape;63;p13"/>
          <p:cNvSpPr/>
          <p:nvPr/>
        </p:nvSpPr>
        <p:spPr>
          <a:xfrm>
            <a:off x="5705200" y="1021950"/>
            <a:ext cx="240300" cy="260400"/>
          </a:xfrm>
          <a:prstGeom prst="ellipse">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4" name="Google Shape;64;p13"/>
          <p:cNvSpPr/>
          <p:nvPr/>
        </p:nvSpPr>
        <p:spPr>
          <a:xfrm>
            <a:off x="5705200" y="1361750"/>
            <a:ext cx="240300" cy="260400"/>
          </a:xfrm>
          <a:prstGeom prst="ellipse">
            <a:avLst/>
          </a:prstGeom>
          <a:solidFill>
            <a:srgbClr val="A61C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5" name="Google Shape;65;p13"/>
          <p:cNvSpPr txBox="1"/>
          <p:nvPr/>
        </p:nvSpPr>
        <p:spPr>
          <a:xfrm>
            <a:off x="5656450" y="0"/>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sp>
        <p:nvSpPr>
          <p:cNvPr id="66" name="Google Shape;66;p13"/>
          <p:cNvSpPr txBox="1"/>
          <p:nvPr/>
        </p:nvSpPr>
        <p:spPr>
          <a:xfrm>
            <a:off x="5656450" y="318350"/>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sp>
        <p:nvSpPr>
          <p:cNvPr id="67" name="Google Shape;67;p13"/>
          <p:cNvSpPr txBox="1"/>
          <p:nvPr/>
        </p:nvSpPr>
        <p:spPr>
          <a:xfrm>
            <a:off x="5656450" y="636662"/>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sp>
        <p:nvSpPr>
          <p:cNvPr id="68" name="Google Shape;68;p13"/>
          <p:cNvSpPr txBox="1"/>
          <p:nvPr/>
        </p:nvSpPr>
        <p:spPr>
          <a:xfrm>
            <a:off x="5656450" y="970099"/>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sp>
        <p:nvSpPr>
          <p:cNvPr id="69" name="Google Shape;69;p13"/>
          <p:cNvSpPr txBox="1"/>
          <p:nvPr/>
        </p:nvSpPr>
        <p:spPr>
          <a:xfrm>
            <a:off x="5656450" y="1304200"/>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sp>
        <p:nvSpPr>
          <p:cNvPr id="70" name="Google Shape;70;p13"/>
          <p:cNvSpPr txBox="1"/>
          <p:nvPr/>
        </p:nvSpPr>
        <p:spPr>
          <a:xfrm>
            <a:off x="5918050" y="34419"/>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I don't agree that this is a usability problem at all</a:t>
            </a:r>
            <a:endParaRPr sz="900">
              <a:latin typeface="Montserrat" pitchFamily="2" charset="77"/>
              <a:ea typeface="Verdana"/>
              <a:cs typeface="Verdana"/>
              <a:sym typeface="Verdana"/>
            </a:endParaRPr>
          </a:p>
        </p:txBody>
      </p:sp>
      <p:sp>
        <p:nvSpPr>
          <p:cNvPr id="71" name="Google Shape;71;p13"/>
          <p:cNvSpPr txBox="1"/>
          <p:nvPr/>
        </p:nvSpPr>
        <p:spPr>
          <a:xfrm>
            <a:off x="5918050" y="254888"/>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Cosmetic problem only: need not be fixed unless extra time is available on project</a:t>
            </a:r>
            <a:endParaRPr sz="500">
              <a:latin typeface="Montserrat" pitchFamily="2" charset="77"/>
              <a:ea typeface="Verdana"/>
              <a:cs typeface="Verdana"/>
              <a:sym typeface="Verdana"/>
            </a:endParaRPr>
          </a:p>
        </p:txBody>
      </p:sp>
      <p:sp>
        <p:nvSpPr>
          <p:cNvPr id="72" name="Google Shape;72;p13"/>
          <p:cNvSpPr txBox="1"/>
          <p:nvPr/>
        </p:nvSpPr>
        <p:spPr>
          <a:xfrm>
            <a:off x="5918050" y="581900"/>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Minor usability problem: fixing this should be given low priority</a:t>
            </a:r>
            <a:endParaRPr sz="900">
              <a:latin typeface="Montserrat" pitchFamily="2" charset="77"/>
              <a:ea typeface="Verdana"/>
              <a:cs typeface="Verdana"/>
              <a:sym typeface="Verdana"/>
            </a:endParaRPr>
          </a:p>
        </p:txBody>
      </p:sp>
      <p:sp>
        <p:nvSpPr>
          <p:cNvPr id="73" name="Google Shape;73;p13"/>
          <p:cNvSpPr txBox="1"/>
          <p:nvPr/>
        </p:nvSpPr>
        <p:spPr>
          <a:xfrm>
            <a:off x="5918050" y="9013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Major usability problem: important to fix, so should be given high priority</a:t>
            </a:r>
            <a:endParaRPr sz="900">
              <a:latin typeface="Montserrat" pitchFamily="2" charset="77"/>
              <a:ea typeface="Verdana"/>
              <a:cs typeface="Verdana"/>
              <a:sym typeface="Verdana"/>
            </a:endParaRPr>
          </a:p>
        </p:txBody>
      </p:sp>
      <p:sp>
        <p:nvSpPr>
          <p:cNvPr id="74" name="Google Shape;74;p13"/>
          <p:cNvSpPr txBox="1"/>
          <p:nvPr/>
        </p:nvSpPr>
        <p:spPr>
          <a:xfrm>
            <a:off x="5918050" y="12381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Usability Catastrophe: imperative to fix this before product can be released</a:t>
            </a:r>
            <a:endParaRPr sz="900">
              <a:latin typeface="Montserrat" pitchFamily="2" charset="77"/>
              <a:ea typeface="Verdana"/>
              <a:cs typeface="Verdana"/>
              <a:sym typeface="Verdana"/>
            </a:endParaRPr>
          </a:p>
        </p:txBody>
      </p:sp>
      <p:sp>
        <p:nvSpPr>
          <p:cNvPr id="75" name="Google Shape;75;p13"/>
          <p:cNvSpPr txBox="1"/>
          <p:nvPr/>
        </p:nvSpPr>
        <p:spPr>
          <a:xfrm>
            <a:off x="227495" y="61864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Evaluator:</a:t>
            </a:r>
            <a:endParaRPr sz="1100" b="1" dirty="0">
              <a:latin typeface="Montserrat" pitchFamily="2" charset="77"/>
              <a:ea typeface="Verdana"/>
              <a:cs typeface="Verdana"/>
              <a:sym typeface="Verdana"/>
            </a:endParaRPr>
          </a:p>
        </p:txBody>
      </p:sp>
      <p:sp>
        <p:nvSpPr>
          <p:cNvPr id="76" name="Google Shape;76;p13"/>
          <p:cNvSpPr txBox="1"/>
          <p:nvPr/>
        </p:nvSpPr>
        <p:spPr>
          <a:xfrm>
            <a:off x="227495" y="116570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Device:</a:t>
            </a:r>
            <a:endParaRPr sz="1100" b="1" dirty="0">
              <a:latin typeface="Montserrat" pitchFamily="2" charset="77"/>
              <a:ea typeface="Verdana"/>
              <a:cs typeface="Verdana"/>
              <a:sym typeface="Verdana"/>
            </a:endParaRPr>
          </a:p>
        </p:txBody>
      </p:sp>
      <p:sp>
        <p:nvSpPr>
          <p:cNvPr id="77" name="Google Shape;77;p13"/>
          <p:cNvSpPr/>
          <p:nvPr/>
        </p:nvSpPr>
        <p:spPr>
          <a:xfrm>
            <a:off x="3035575" y="234309"/>
            <a:ext cx="2590500" cy="236100"/>
          </a:xfrm>
          <a:prstGeom prst="roundRect">
            <a:avLst>
              <a:gd name="adj" fmla="val 441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78" name="Google Shape;78;p13"/>
          <p:cNvSpPr txBox="1"/>
          <p:nvPr/>
        </p:nvSpPr>
        <p:spPr>
          <a:xfrm>
            <a:off x="3116110" y="158106"/>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Device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79" name="Google Shape;79;p13"/>
          <p:cNvSpPr txBox="1"/>
          <p:nvPr/>
        </p:nvSpPr>
        <p:spPr>
          <a:xfrm>
            <a:off x="3116110" y="528562"/>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Task/Feature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80" name="Google Shape;80;p13"/>
          <p:cNvSpPr txBox="1"/>
          <p:nvPr/>
        </p:nvSpPr>
        <p:spPr>
          <a:xfrm>
            <a:off x="207580" y="1805900"/>
            <a:ext cx="3013245" cy="332900"/>
          </a:xfrm>
          <a:prstGeom prst="rect">
            <a:avLst/>
          </a:prstGeom>
          <a:noFill/>
          <a:ln>
            <a:noFill/>
          </a:ln>
        </p:spPr>
        <p:txBody>
          <a:bodyPr spcFirstLastPara="1" wrap="square" lIns="91425" tIns="91425" rIns="91425" bIns="91425" anchor="t" anchorCtr="0">
            <a:noAutofit/>
          </a:bodyPr>
          <a:lstStyle/>
          <a:p>
            <a:pPr marL="158750" lvl="0">
              <a:buSzPts val="1100"/>
            </a:pPr>
            <a:r>
              <a:rPr lang="en-US" altLang="ko-KR" sz="1100" b="1" dirty="0">
                <a:latin typeface="Montserrat" pitchFamily="2" charset="77"/>
                <a:ea typeface="Verdana"/>
                <a:cs typeface="Verdana"/>
                <a:sym typeface="Verdana"/>
              </a:rPr>
              <a:t>2.</a:t>
            </a:r>
            <a:r>
              <a:rPr lang="ko-KR" altLang="en-US" sz="1100" b="1" dirty="0">
                <a:latin typeface="Montserrat" pitchFamily="2" charset="77"/>
                <a:ea typeface="Verdana"/>
                <a:cs typeface="Verdana"/>
                <a:sym typeface="Verdana"/>
              </a:rPr>
              <a:t>   </a:t>
            </a:r>
            <a:r>
              <a:rPr lang="en-CA" sz="1100" b="1" dirty="0">
                <a:latin typeface="Montserrat" pitchFamily="2" charset="77"/>
                <a:ea typeface="Verdana"/>
                <a:cs typeface="Verdana"/>
                <a:sym typeface="Verdana"/>
              </a:rPr>
              <a:t>Match between the system and the real world</a:t>
            </a:r>
            <a:endParaRPr sz="1100" b="1" dirty="0">
              <a:latin typeface="Montserrat" pitchFamily="2" charset="77"/>
              <a:ea typeface="Verdana"/>
              <a:cs typeface="Verdana"/>
              <a:sym typeface="Verdana"/>
            </a:endParaRPr>
          </a:p>
        </p:txBody>
      </p:sp>
      <p:sp>
        <p:nvSpPr>
          <p:cNvPr id="81" name="Google Shape;81;p13"/>
          <p:cNvSpPr txBox="1"/>
          <p:nvPr/>
        </p:nvSpPr>
        <p:spPr>
          <a:xfrm>
            <a:off x="366450" y="2165743"/>
            <a:ext cx="2749660" cy="640200"/>
          </a:xfrm>
          <a:prstGeom prst="rect">
            <a:avLst/>
          </a:prstGeom>
          <a:noFill/>
          <a:ln>
            <a:noFill/>
          </a:ln>
        </p:spPr>
        <p:txBody>
          <a:bodyPr spcFirstLastPara="1" wrap="square" lIns="91425" tIns="91425" rIns="91425" bIns="91425" anchor="t" anchorCtr="0">
            <a:noAutofit/>
          </a:bodyPr>
          <a:lstStyle/>
          <a:p>
            <a:r>
              <a:rPr lang="en-CA" sz="1050" dirty="0">
                <a:latin typeface="Montserrat" pitchFamily="2" charset="77"/>
                <a:ea typeface="Verdana"/>
                <a:cs typeface="Verdana"/>
                <a:sym typeface="Verdana"/>
              </a:rPr>
              <a:t>The system should speak the users' language, with words, phrases and concepts familiar to the user, rather than system-oriented terms. Follow real-world conventions, making information appear in a natural and logical order.</a:t>
            </a:r>
            <a:endParaRPr sz="1050" dirty="0">
              <a:latin typeface="Montserrat" pitchFamily="2" charset="77"/>
              <a:ea typeface="Verdana"/>
              <a:cs typeface="Verdana"/>
              <a:sym typeface="Verdana"/>
            </a:endParaRPr>
          </a:p>
        </p:txBody>
      </p:sp>
      <p:cxnSp>
        <p:nvCxnSpPr>
          <p:cNvPr id="82" name="Google Shape;82;p13"/>
          <p:cNvCxnSpPr/>
          <p:nvPr/>
        </p:nvCxnSpPr>
        <p:spPr>
          <a:xfrm flipH="1">
            <a:off x="2304975" y="1628775"/>
            <a:ext cx="1190700" cy="3448200"/>
          </a:xfrm>
          <a:prstGeom prst="straightConnector1">
            <a:avLst/>
          </a:prstGeom>
          <a:noFill/>
          <a:ln w="38100" cap="flat" cmpd="sng">
            <a:solidFill>
              <a:srgbClr val="FFFFFF"/>
            </a:solidFill>
            <a:prstDash val="solid"/>
            <a:round/>
            <a:headEnd type="none" w="med" len="med"/>
            <a:tailEnd type="none" w="med" len="med"/>
          </a:ln>
        </p:spPr>
      </p:cxnSp>
      <p:cxnSp>
        <p:nvCxnSpPr>
          <p:cNvPr id="83" name="Google Shape;83;p13"/>
          <p:cNvCxnSpPr/>
          <p:nvPr/>
        </p:nvCxnSpPr>
        <p:spPr>
          <a:xfrm flipH="1">
            <a:off x="5458600" y="1620650"/>
            <a:ext cx="1190700" cy="3448200"/>
          </a:xfrm>
          <a:prstGeom prst="straightConnector1">
            <a:avLst/>
          </a:prstGeom>
          <a:noFill/>
          <a:ln w="38100" cap="flat" cmpd="sng">
            <a:solidFill>
              <a:srgbClr val="FFFFFF"/>
            </a:solidFill>
            <a:prstDash val="solid"/>
            <a:round/>
            <a:headEnd type="none" w="med" len="med"/>
            <a:tailEnd type="none" w="med" len="med"/>
          </a:ln>
        </p:spPr>
      </p:cxnSp>
      <p:sp>
        <p:nvSpPr>
          <p:cNvPr id="48" name="Google Shape;80;p13">
            <a:extLst>
              <a:ext uri="{FF2B5EF4-FFF2-40B4-BE49-F238E27FC236}">
                <a16:creationId xmlns:a16="http://schemas.microsoft.com/office/drawing/2014/main" id="{7A9097F3-1619-544D-A8F4-4B341923670D}"/>
              </a:ext>
            </a:extLst>
          </p:cNvPr>
          <p:cNvSpPr txBox="1"/>
          <p:nvPr/>
        </p:nvSpPr>
        <p:spPr>
          <a:xfrm>
            <a:off x="3379695" y="1807081"/>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Issues</a:t>
            </a:r>
            <a:endParaRPr sz="1100" b="1" dirty="0">
              <a:latin typeface="Montserrat" pitchFamily="2" charset="77"/>
              <a:ea typeface="Verdana"/>
              <a:cs typeface="Verdana"/>
              <a:sym typeface="Verdana"/>
            </a:endParaRPr>
          </a:p>
        </p:txBody>
      </p:sp>
      <p:sp>
        <p:nvSpPr>
          <p:cNvPr id="49" name="Google Shape;80;p13">
            <a:extLst>
              <a:ext uri="{FF2B5EF4-FFF2-40B4-BE49-F238E27FC236}">
                <a16:creationId xmlns:a16="http://schemas.microsoft.com/office/drawing/2014/main" id="{DDDBCE90-B12B-7C41-9432-399632E4E0EE}"/>
              </a:ext>
            </a:extLst>
          </p:cNvPr>
          <p:cNvSpPr txBox="1"/>
          <p:nvPr/>
        </p:nvSpPr>
        <p:spPr>
          <a:xfrm>
            <a:off x="6465437" y="1785721"/>
            <a:ext cx="1764163"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Recommendation</a:t>
            </a:r>
            <a:endParaRPr sz="1100" b="1" dirty="0">
              <a:latin typeface="Montserrat" pitchFamily="2" charset="77"/>
              <a:ea typeface="Verdana"/>
              <a:cs typeface="Verdana"/>
              <a:sym typeface="Verdana"/>
            </a:endParaRPr>
          </a:p>
        </p:txBody>
      </p:sp>
      <p:grpSp>
        <p:nvGrpSpPr>
          <p:cNvPr id="88" name="Group 87">
            <a:extLst>
              <a:ext uri="{FF2B5EF4-FFF2-40B4-BE49-F238E27FC236}">
                <a16:creationId xmlns:a16="http://schemas.microsoft.com/office/drawing/2014/main" id="{7B24C695-407A-7345-ADF9-6B2D87FAE524}"/>
              </a:ext>
            </a:extLst>
          </p:cNvPr>
          <p:cNvGrpSpPr/>
          <p:nvPr/>
        </p:nvGrpSpPr>
        <p:grpSpPr>
          <a:xfrm>
            <a:off x="386875" y="4141736"/>
            <a:ext cx="337800" cy="309650"/>
            <a:chOff x="403774" y="3136837"/>
            <a:chExt cx="337800" cy="309650"/>
          </a:xfrm>
        </p:grpSpPr>
        <p:sp>
          <p:nvSpPr>
            <p:cNvPr id="89" name="Google Shape;60;p13">
              <a:extLst>
                <a:ext uri="{FF2B5EF4-FFF2-40B4-BE49-F238E27FC236}">
                  <a16:creationId xmlns:a16="http://schemas.microsoft.com/office/drawing/2014/main" id="{CADE8724-D442-E740-AB90-7B622A74C621}"/>
                </a:ext>
              </a:extLst>
            </p:cNvPr>
            <p:cNvSpPr/>
            <p:nvPr/>
          </p:nvSpPr>
          <p:spPr>
            <a:xfrm>
              <a:off x="452524" y="3186087"/>
              <a:ext cx="240300" cy="260400"/>
            </a:xfrm>
            <a:prstGeom prst="ellipse">
              <a:avLst/>
            </a:prstGeom>
            <a:solidFill>
              <a:srgbClr val="3C78D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0" name="Google Shape;65;p13">
              <a:extLst>
                <a:ext uri="{FF2B5EF4-FFF2-40B4-BE49-F238E27FC236}">
                  <a16:creationId xmlns:a16="http://schemas.microsoft.com/office/drawing/2014/main" id="{F98C9146-4512-9E41-A004-DC3FD18B45F8}"/>
                </a:ext>
              </a:extLst>
            </p:cNvPr>
            <p:cNvSpPr txBox="1"/>
            <p:nvPr/>
          </p:nvSpPr>
          <p:spPr>
            <a:xfrm>
              <a:off x="403774" y="3136837"/>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grpSp>
      <p:grpSp>
        <p:nvGrpSpPr>
          <p:cNvPr id="91" name="Group 90">
            <a:extLst>
              <a:ext uri="{FF2B5EF4-FFF2-40B4-BE49-F238E27FC236}">
                <a16:creationId xmlns:a16="http://schemas.microsoft.com/office/drawing/2014/main" id="{317D2384-5DF0-1E41-8848-6CECA1633E84}"/>
              </a:ext>
            </a:extLst>
          </p:cNvPr>
          <p:cNvGrpSpPr/>
          <p:nvPr/>
        </p:nvGrpSpPr>
        <p:grpSpPr>
          <a:xfrm>
            <a:off x="765324" y="4141736"/>
            <a:ext cx="337800" cy="307750"/>
            <a:chOff x="403774" y="3455187"/>
            <a:chExt cx="337800" cy="307750"/>
          </a:xfrm>
        </p:grpSpPr>
        <p:sp>
          <p:nvSpPr>
            <p:cNvPr id="92" name="Google Shape;61;p13">
              <a:extLst>
                <a:ext uri="{FF2B5EF4-FFF2-40B4-BE49-F238E27FC236}">
                  <a16:creationId xmlns:a16="http://schemas.microsoft.com/office/drawing/2014/main" id="{F49AAD02-472A-324A-B864-21D652EFBC1C}"/>
                </a:ext>
              </a:extLst>
            </p:cNvPr>
            <p:cNvSpPr/>
            <p:nvPr/>
          </p:nvSpPr>
          <p:spPr>
            <a:xfrm>
              <a:off x="452524" y="3502537"/>
              <a:ext cx="240300" cy="260400"/>
            </a:xfrm>
            <a:prstGeom prst="ellipse">
              <a:avLst/>
            </a:prstGeom>
            <a:solidFill>
              <a:srgbClr val="B6D7A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93" name="Google Shape;66;p13">
              <a:extLst>
                <a:ext uri="{FF2B5EF4-FFF2-40B4-BE49-F238E27FC236}">
                  <a16:creationId xmlns:a16="http://schemas.microsoft.com/office/drawing/2014/main" id="{355C822D-0083-E647-8711-C8CA76BBE2CF}"/>
                </a:ext>
              </a:extLst>
            </p:cNvPr>
            <p:cNvSpPr txBox="1"/>
            <p:nvPr/>
          </p:nvSpPr>
          <p:spPr>
            <a:xfrm>
              <a:off x="403774" y="3455187"/>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grpSp>
      <p:grpSp>
        <p:nvGrpSpPr>
          <p:cNvPr id="94" name="Group 93">
            <a:extLst>
              <a:ext uri="{FF2B5EF4-FFF2-40B4-BE49-F238E27FC236}">
                <a16:creationId xmlns:a16="http://schemas.microsoft.com/office/drawing/2014/main" id="{4C81F9AC-DEDD-A94F-B41A-3BF0CE2F8C8A}"/>
              </a:ext>
            </a:extLst>
          </p:cNvPr>
          <p:cNvGrpSpPr/>
          <p:nvPr/>
        </p:nvGrpSpPr>
        <p:grpSpPr>
          <a:xfrm>
            <a:off x="1143774" y="4145498"/>
            <a:ext cx="337800" cy="305888"/>
            <a:chOff x="403774" y="3773499"/>
            <a:chExt cx="337800" cy="305888"/>
          </a:xfrm>
        </p:grpSpPr>
        <p:sp>
          <p:nvSpPr>
            <p:cNvPr id="95" name="Google Shape;62;p13">
              <a:extLst>
                <a:ext uri="{FF2B5EF4-FFF2-40B4-BE49-F238E27FC236}">
                  <a16:creationId xmlns:a16="http://schemas.microsoft.com/office/drawing/2014/main" id="{FD1DF7EB-6089-A742-9A64-559308ACA56F}"/>
                </a:ext>
              </a:extLst>
            </p:cNvPr>
            <p:cNvSpPr/>
            <p:nvPr/>
          </p:nvSpPr>
          <p:spPr>
            <a:xfrm>
              <a:off x="452524" y="3818987"/>
              <a:ext cx="240300" cy="260400"/>
            </a:xfrm>
            <a:prstGeom prst="ellipse">
              <a:avLst/>
            </a:prstGeom>
            <a:solidFill>
              <a:srgbClr val="6AA84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6" name="Google Shape;67;p13">
              <a:extLst>
                <a:ext uri="{FF2B5EF4-FFF2-40B4-BE49-F238E27FC236}">
                  <a16:creationId xmlns:a16="http://schemas.microsoft.com/office/drawing/2014/main" id="{BC6E459C-3E25-E04C-8B81-62EF70E74683}"/>
                </a:ext>
              </a:extLst>
            </p:cNvPr>
            <p:cNvSpPr txBox="1"/>
            <p:nvPr/>
          </p:nvSpPr>
          <p:spPr>
            <a:xfrm>
              <a:off x="403774" y="3773499"/>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grpSp>
      <p:grpSp>
        <p:nvGrpSpPr>
          <p:cNvPr id="97" name="Group 96">
            <a:extLst>
              <a:ext uri="{FF2B5EF4-FFF2-40B4-BE49-F238E27FC236}">
                <a16:creationId xmlns:a16="http://schemas.microsoft.com/office/drawing/2014/main" id="{C79C2459-8603-8F46-A97E-3E4FFDF49FFD}"/>
              </a:ext>
            </a:extLst>
          </p:cNvPr>
          <p:cNvGrpSpPr/>
          <p:nvPr/>
        </p:nvGrpSpPr>
        <p:grpSpPr>
          <a:xfrm>
            <a:off x="1535805" y="4138295"/>
            <a:ext cx="337800" cy="325025"/>
            <a:chOff x="403774" y="4106936"/>
            <a:chExt cx="337800" cy="325025"/>
          </a:xfrm>
        </p:grpSpPr>
        <p:sp>
          <p:nvSpPr>
            <p:cNvPr id="98" name="Google Shape;63;p13">
              <a:extLst>
                <a:ext uri="{FF2B5EF4-FFF2-40B4-BE49-F238E27FC236}">
                  <a16:creationId xmlns:a16="http://schemas.microsoft.com/office/drawing/2014/main" id="{4BBEFA7A-9624-384A-97F9-8559271907B1}"/>
                </a:ext>
              </a:extLst>
            </p:cNvPr>
            <p:cNvSpPr/>
            <p:nvPr/>
          </p:nvSpPr>
          <p:spPr>
            <a:xfrm>
              <a:off x="452524" y="4158787"/>
              <a:ext cx="240300" cy="260400"/>
            </a:xfrm>
            <a:prstGeom prst="ellipse">
              <a:avLst/>
            </a:prstGeom>
            <a:solidFill>
              <a:srgbClr val="F1C2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9" name="Google Shape;68;p13">
              <a:extLst>
                <a:ext uri="{FF2B5EF4-FFF2-40B4-BE49-F238E27FC236}">
                  <a16:creationId xmlns:a16="http://schemas.microsoft.com/office/drawing/2014/main" id="{2D7FB3A4-A8B7-794B-B565-2524AB8E6DCC}"/>
                </a:ext>
              </a:extLst>
            </p:cNvPr>
            <p:cNvSpPr txBox="1"/>
            <p:nvPr/>
          </p:nvSpPr>
          <p:spPr>
            <a:xfrm>
              <a:off x="403774" y="4106936"/>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grpSp>
      <p:grpSp>
        <p:nvGrpSpPr>
          <p:cNvPr id="100" name="Group 99">
            <a:extLst>
              <a:ext uri="{FF2B5EF4-FFF2-40B4-BE49-F238E27FC236}">
                <a16:creationId xmlns:a16="http://schemas.microsoft.com/office/drawing/2014/main" id="{B5A9A7BC-C9A2-CE45-9EDB-0A68A4E2C8CD}"/>
              </a:ext>
            </a:extLst>
          </p:cNvPr>
          <p:cNvGrpSpPr/>
          <p:nvPr/>
        </p:nvGrpSpPr>
        <p:grpSpPr>
          <a:xfrm>
            <a:off x="1918736" y="4138295"/>
            <a:ext cx="337800" cy="321650"/>
            <a:chOff x="403774" y="4441037"/>
            <a:chExt cx="337800" cy="321650"/>
          </a:xfrm>
        </p:grpSpPr>
        <p:sp>
          <p:nvSpPr>
            <p:cNvPr id="101" name="Google Shape;64;p13">
              <a:extLst>
                <a:ext uri="{FF2B5EF4-FFF2-40B4-BE49-F238E27FC236}">
                  <a16:creationId xmlns:a16="http://schemas.microsoft.com/office/drawing/2014/main" id="{C439941C-C907-A24A-9878-735C9C5032E9}"/>
                </a:ext>
              </a:extLst>
            </p:cNvPr>
            <p:cNvSpPr/>
            <p:nvPr/>
          </p:nvSpPr>
          <p:spPr>
            <a:xfrm>
              <a:off x="452524" y="4498587"/>
              <a:ext cx="240300" cy="260400"/>
            </a:xfrm>
            <a:prstGeom prst="ellipse">
              <a:avLst/>
            </a:prstGeom>
            <a:solidFill>
              <a:srgbClr val="A61C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102" name="Google Shape;69;p13">
              <a:extLst>
                <a:ext uri="{FF2B5EF4-FFF2-40B4-BE49-F238E27FC236}">
                  <a16:creationId xmlns:a16="http://schemas.microsoft.com/office/drawing/2014/main" id="{7D784A29-051B-774D-A3F7-4F9489152C20}"/>
                </a:ext>
              </a:extLst>
            </p:cNvPr>
            <p:cNvSpPr txBox="1"/>
            <p:nvPr/>
          </p:nvSpPr>
          <p:spPr>
            <a:xfrm>
              <a:off x="403774" y="4441037"/>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grpSp>
      <p:sp>
        <p:nvSpPr>
          <p:cNvPr id="103" name="Google Shape;80;p13">
            <a:extLst>
              <a:ext uri="{FF2B5EF4-FFF2-40B4-BE49-F238E27FC236}">
                <a16:creationId xmlns:a16="http://schemas.microsoft.com/office/drawing/2014/main" id="{548F82AE-D10A-9F42-9BC0-00AA1D91B8C6}"/>
              </a:ext>
            </a:extLst>
          </p:cNvPr>
          <p:cNvSpPr txBox="1"/>
          <p:nvPr/>
        </p:nvSpPr>
        <p:spPr>
          <a:xfrm>
            <a:off x="197789" y="3811773"/>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Severity</a:t>
            </a:r>
            <a:endParaRPr sz="1100" b="1" dirty="0">
              <a:latin typeface="Montserrat" pitchFamily="2" charset="77"/>
              <a:ea typeface="Verdana"/>
              <a:cs typeface="Verdana"/>
              <a:sym typeface="Verdana"/>
            </a:endParaRPr>
          </a:p>
        </p:txBody>
      </p:sp>
      <p:sp>
        <p:nvSpPr>
          <p:cNvPr id="104" name="Oval 103">
            <a:extLst>
              <a:ext uri="{FF2B5EF4-FFF2-40B4-BE49-F238E27FC236}">
                <a16:creationId xmlns:a16="http://schemas.microsoft.com/office/drawing/2014/main" id="{F9899E80-4029-D34C-B575-FB39382AC687}"/>
              </a:ext>
            </a:extLst>
          </p:cNvPr>
          <p:cNvSpPr/>
          <p:nvPr/>
        </p:nvSpPr>
        <p:spPr>
          <a:xfrm>
            <a:off x="50272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5" name="Oval 104">
            <a:extLst>
              <a:ext uri="{FF2B5EF4-FFF2-40B4-BE49-F238E27FC236}">
                <a16:creationId xmlns:a16="http://schemas.microsoft.com/office/drawing/2014/main" id="{88485483-95B5-5041-A67F-BACA8DC3741C}"/>
              </a:ext>
            </a:extLst>
          </p:cNvPr>
          <p:cNvSpPr/>
          <p:nvPr/>
        </p:nvSpPr>
        <p:spPr>
          <a:xfrm>
            <a:off x="88669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6" name="Oval 105">
            <a:extLst>
              <a:ext uri="{FF2B5EF4-FFF2-40B4-BE49-F238E27FC236}">
                <a16:creationId xmlns:a16="http://schemas.microsoft.com/office/drawing/2014/main" id="{9F19E91E-B6AE-4A46-871E-81CF6ED18E62}"/>
              </a:ext>
            </a:extLst>
          </p:cNvPr>
          <p:cNvSpPr/>
          <p:nvPr/>
        </p:nvSpPr>
        <p:spPr>
          <a:xfrm>
            <a:off x="1257265"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7" name="Oval 106">
            <a:extLst>
              <a:ext uri="{FF2B5EF4-FFF2-40B4-BE49-F238E27FC236}">
                <a16:creationId xmlns:a16="http://schemas.microsoft.com/office/drawing/2014/main" id="{92E2A30E-CAD2-5043-A664-2D9BACDB04DA}"/>
              </a:ext>
            </a:extLst>
          </p:cNvPr>
          <p:cNvSpPr/>
          <p:nvPr/>
        </p:nvSpPr>
        <p:spPr>
          <a:xfrm>
            <a:off x="165165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8" name="Oval 107">
            <a:extLst>
              <a:ext uri="{FF2B5EF4-FFF2-40B4-BE49-F238E27FC236}">
                <a16:creationId xmlns:a16="http://schemas.microsoft.com/office/drawing/2014/main" id="{CD765204-32EF-EE48-A950-BE478DBDA17A}"/>
              </a:ext>
            </a:extLst>
          </p:cNvPr>
          <p:cNvSpPr/>
          <p:nvPr/>
        </p:nvSpPr>
        <p:spPr>
          <a:xfrm>
            <a:off x="2036240"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Tree>
    <p:extLst>
      <p:ext uri="{BB962C8B-B14F-4D97-AF65-F5344CB8AC3E}">
        <p14:creationId xmlns:p14="http://schemas.microsoft.com/office/powerpoint/2010/main" val="318378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198180" y="125452"/>
            <a:ext cx="5558400" cy="6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itchFamily="2" charset="77"/>
                <a:ea typeface="Verdana"/>
                <a:cs typeface="Verdana"/>
                <a:sym typeface="Verdana"/>
              </a:rPr>
              <a:t>Heuristic Evaluation Sheet</a:t>
            </a:r>
            <a:endParaRPr b="1" dirty="0">
              <a:latin typeface="Montserrat" pitchFamily="2" charset="77"/>
              <a:ea typeface="Verdana"/>
              <a:cs typeface="Verdana"/>
              <a:sym typeface="Verdana"/>
            </a:endParaRPr>
          </a:p>
        </p:txBody>
      </p:sp>
      <p:sp>
        <p:nvSpPr>
          <p:cNvPr id="56" name="Google Shape;56;p13"/>
          <p:cNvSpPr/>
          <p:nvPr/>
        </p:nvSpPr>
        <p:spPr>
          <a:xfrm>
            <a:off x="207580" y="1745737"/>
            <a:ext cx="8774570" cy="3301537"/>
          </a:xfrm>
          <a:prstGeom prst="roundRect">
            <a:avLst>
              <a:gd name="adj" fmla="val 16667"/>
            </a:avLst>
          </a:prstGeom>
          <a:solidFill>
            <a:srgbClr val="E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ontserrat" pitchFamily="2" charset="77"/>
            </a:endParaRPr>
          </a:p>
        </p:txBody>
      </p:sp>
      <p:sp>
        <p:nvSpPr>
          <p:cNvPr id="57" name="Google Shape;57;p13"/>
          <p:cNvSpPr/>
          <p:nvPr/>
        </p:nvSpPr>
        <p:spPr>
          <a:xfrm>
            <a:off x="207580" y="572840"/>
            <a:ext cx="2687570" cy="486300"/>
          </a:xfrm>
          <a:prstGeom prst="roundRect">
            <a:avLst>
              <a:gd name="adj" fmla="val 306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8" name="Google Shape;58;p13"/>
          <p:cNvSpPr/>
          <p:nvPr/>
        </p:nvSpPr>
        <p:spPr>
          <a:xfrm>
            <a:off x="3035575" y="552365"/>
            <a:ext cx="2590500" cy="1097400"/>
          </a:xfrm>
          <a:prstGeom prst="roundRect">
            <a:avLst>
              <a:gd name="adj" fmla="val 1762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9" name="Google Shape;59;p13"/>
          <p:cNvSpPr/>
          <p:nvPr/>
        </p:nvSpPr>
        <p:spPr>
          <a:xfrm>
            <a:off x="207580" y="1163465"/>
            <a:ext cx="2687570" cy="486300"/>
          </a:xfrm>
          <a:prstGeom prst="roundRect">
            <a:avLst>
              <a:gd name="adj" fmla="val 345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60" name="Google Shape;60;p13"/>
          <p:cNvSpPr/>
          <p:nvPr/>
        </p:nvSpPr>
        <p:spPr>
          <a:xfrm>
            <a:off x="5705200" y="49250"/>
            <a:ext cx="240300" cy="260400"/>
          </a:xfrm>
          <a:prstGeom prst="ellipse">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1" name="Google Shape;61;p13"/>
          <p:cNvSpPr/>
          <p:nvPr/>
        </p:nvSpPr>
        <p:spPr>
          <a:xfrm>
            <a:off x="5705200" y="365700"/>
            <a:ext cx="240300" cy="260400"/>
          </a:xfrm>
          <a:prstGeom prst="ellipse">
            <a:avLst/>
          </a:prstGeom>
          <a:solidFill>
            <a:srgbClr val="B6D7A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62" name="Google Shape;62;p13"/>
          <p:cNvSpPr/>
          <p:nvPr/>
        </p:nvSpPr>
        <p:spPr>
          <a:xfrm>
            <a:off x="5705200" y="682150"/>
            <a:ext cx="240300" cy="260400"/>
          </a:xfrm>
          <a:prstGeom prst="ellipse">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3" name="Google Shape;63;p13"/>
          <p:cNvSpPr/>
          <p:nvPr/>
        </p:nvSpPr>
        <p:spPr>
          <a:xfrm>
            <a:off x="5705200" y="1021950"/>
            <a:ext cx="240300" cy="260400"/>
          </a:xfrm>
          <a:prstGeom prst="ellipse">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4" name="Google Shape;64;p13"/>
          <p:cNvSpPr/>
          <p:nvPr/>
        </p:nvSpPr>
        <p:spPr>
          <a:xfrm>
            <a:off x="5705200" y="1361750"/>
            <a:ext cx="240300" cy="260400"/>
          </a:xfrm>
          <a:prstGeom prst="ellipse">
            <a:avLst/>
          </a:prstGeom>
          <a:solidFill>
            <a:srgbClr val="A61C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5" name="Google Shape;65;p13"/>
          <p:cNvSpPr txBox="1"/>
          <p:nvPr/>
        </p:nvSpPr>
        <p:spPr>
          <a:xfrm>
            <a:off x="5656450" y="0"/>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sp>
        <p:nvSpPr>
          <p:cNvPr id="66" name="Google Shape;66;p13"/>
          <p:cNvSpPr txBox="1"/>
          <p:nvPr/>
        </p:nvSpPr>
        <p:spPr>
          <a:xfrm>
            <a:off x="5656450" y="318350"/>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sp>
        <p:nvSpPr>
          <p:cNvPr id="67" name="Google Shape;67;p13"/>
          <p:cNvSpPr txBox="1"/>
          <p:nvPr/>
        </p:nvSpPr>
        <p:spPr>
          <a:xfrm>
            <a:off x="5656450" y="636662"/>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sp>
        <p:nvSpPr>
          <p:cNvPr id="68" name="Google Shape;68;p13"/>
          <p:cNvSpPr txBox="1"/>
          <p:nvPr/>
        </p:nvSpPr>
        <p:spPr>
          <a:xfrm>
            <a:off x="5656450" y="970099"/>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sp>
        <p:nvSpPr>
          <p:cNvPr id="69" name="Google Shape;69;p13"/>
          <p:cNvSpPr txBox="1"/>
          <p:nvPr/>
        </p:nvSpPr>
        <p:spPr>
          <a:xfrm>
            <a:off x="5656450" y="1304200"/>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sp>
        <p:nvSpPr>
          <p:cNvPr id="70" name="Google Shape;70;p13"/>
          <p:cNvSpPr txBox="1"/>
          <p:nvPr/>
        </p:nvSpPr>
        <p:spPr>
          <a:xfrm>
            <a:off x="5918050" y="34419"/>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I don't agree that this is a usability problem at all</a:t>
            </a:r>
            <a:endParaRPr sz="900">
              <a:latin typeface="Montserrat" pitchFamily="2" charset="77"/>
              <a:ea typeface="Verdana"/>
              <a:cs typeface="Verdana"/>
              <a:sym typeface="Verdana"/>
            </a:endParaRPr>
          </a:p>
        </p:txBody>
      </p:sp>
      <p:sp>
        <p:nvSpPr>
          <p:cNvPr id="71" name="Google Shape;71;p13"/>
          <p:cNvSpPr txBox="1"/>
          <p:nvPr/>
        </p:nvSpPr>
        <p:spPr>
          <a:xfrm>
            <a:off x="5918050" y="254888"/>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Cosmetic problem only: need not be fixed unless extra time is available on project</a:t>
            </a:r>
            <a:endParaRPr sz="500">
              <a:latin typeface="Montserrat" pitchFamily="2" charset="77"/>
              <a:ea typeface="Verdana"/>
              <a:cs typeface="Verdana"/>
              <a:sym typeface="Verdana"/>
            </a:endParaRPr>
          </a:p>
        </p:txBody>
      </p:sp>
      <p:sp>
        <p:nvSpPr>
          <p:cNvPr id="72" name="Google Shape;72;p13"/>
          <p:cNvSpPr txBox="1"/>
          <p:nvPr/>
        </p:nvSpPr>
        <p:spPr>
          <a:xfrm>
            <a:off x="5918050" y="581900"/>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Minor usability problem: fixing this should be given low priority</a:t>
            </a:r>
            <a:endParaRPr sz="900">
              <a:latin typeface="Montserrat" pitchFamily="2" charset="77"/>
              <a:ea typeface="Verdana"/>
              <a:cs typeface="Verdana"/>
              <a:sym typeface="Verdana"/>
            </a:endParaRPr>
          </a:p>
        </p:txBody>
      </p:sp>
      <p:sp>
        <p:nvSpPr>
          <p:cNvPr id="73" name="Google Shape;73;p13"/>
          <p:cNvSpPr txBox="1"/>
          <p:nvPr/>
        </p:nvSpPr>
        <p:spPr>
          <a:xfrm>
            <a:off x="5918050" y="9013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Major usability problem: important to fix, so should be given high priority</a:t>
            </a:r>
            <a:endParaRPr sz="900">
              <a:latin typeface="Montserrat" pitchFamily="2" charset="77"/>
              <a:ea typeface="Verdana"/>
              <a:cs typeface="Verdana"/>
              <a:sym typeface="Verdana"/>
            </a:endParaRPr>
          </a:p>
        </p:txBody>
      </p:sp>
      <p:sp>
        <p:nvSpPr>
          <p:cNvPr id="74" name="Google Shape;74;p13"/>
          <p:cNvSpPr txBox="1"/>
          <p:nvPr/>
        </p:nvSpPr>
        <p:spPr>
          <a:xfrm>
            <a:off x="5918050" y="12381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Usability Catastrophe: imperative to fix this before product can be released</a:t>
            </a:r>
            <a:endParaRPr sz="900">
              <a:latin typeface="Montserrat" pitchFamily="2" charset="77"/>
              <a:ea typeface="Verdana"/>
              <a:cs typeface="Verdana"/>
              <a:sym typeface="Verdana"/>
            </a:endParaRPr>
          </a:p>
        </p:txBody>
      </p:sp>
      <p:sp>
        <p:nvSpPr>
          <p:cNvPr id="75" name="Google Shape;75;p13"/>
          <p:cNvSpPr txBox="1"/>
          <p:nvPr/>
        </p:nvSpPr>
        <p:spPr>
          <a:xfrm>
            <a:off x="227495" y="61864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Evaluator:</a:t>
            </a:r>
            <a:endParaRPr sz="1100" b="1" dirty="0">
              <a:latin typeface="Montserrat" pitchFamily="2" charset="77"/>
              <a:ea typeface="Verdana"/>
              <a:cs typeface="Verdana"/>
              <a:sym typeface="Verdana"/>
            </a:endParaRPr>
          </a:p>
        </p:txBody>
      </p:sp>
      <p:sp>
        <p:nvSpPr>
          <p:cNvPr id="76" name="Google Shape;76;p13"/>
          <p:cNvSpPr txBox="1"/>
          <p:nvPr/>
        </p:nvSpPr>
        <p:spPr>
          <a:xfrm>
            <a:off x="227495" y="116570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Device:</a:t>
            </a:r>
            <a:endParaRPr sz="1100" b="1" dirty="0">
              <a:latin typeface="Montserrat" pitchFamily="2" charset="77"/>
              <a:ea typeface="Verdana"/>
              <a:cs typeface="Verdana"/>
              <a:sym typeface="Verdana"/>
            </a:endParaRPr>
          </a:p>
        </p:txBody>
      </p:sp>
      <p:sp>
        <p:nvSpPr>
          <p:cNvPr id="77" name="Google Shape;77;p13"/>
          <p:cNvSpPr/>
          <p:nvPr/>
        </p:nvSpPr>
        <p:spPr>
          <a:xfrm>
            <a:off x="3035575" y="234309"/>
            <a:ext cx="2590500" cy="236100"/>
          </a:xfrm>
          <a:prstGeom prst="roundRect">
            <a:avLst>
              <a:gd name="adj" fmla="val 441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78" name="Google Shape;78;p13"/>
          <p:cNvSpPr txBox="1"/>
          <p:nvPr/>
        </p:nvSpPr>
        <p:spPr>
          <a:xfrm>
            <a:off x="3116110" y="158106"/>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Device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79" name="Google Shape;79;p13"/>
          <p:cNvSpPr txBox="1"/>
          <p:nvPr/>
        </p:nvSpPr>
        <p:spPr>
          <a:xfrm>
            <a:off x="3116110" y="528562"/>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Task/Feature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80" name="Google Shape;80;p13"/>
          <p:cNvSpPr txBox="1"/>
          <p:nvPr/>
        </p:nvSpPr>
        <p:spPr>
          <a:xfrm>
            <a:off x="207580" y="1805900"/>
            <a:ext cx="3013245" cy="332900"/>
          </a:xfrm>
          <a:prstGeom prst="rect">
            <a:avLst/>
          </a:prstGeom>
          <a:noFill/>
          <a:ln>
            <a:noFill/>
          </a:ln>
        </p:spPr>
        <p:txBody>
          <a:bodyPr spcFirstLastPara="1" wrap="square" lIns="91425" tIns="91425" rIns="91425" bIns="91425" anchor="t" anchorCtr="0">
            <a:noAutofit/>
          </a:bodyPr>
          <a:lstStyle/>
          <a:p>
            <a:pPr marL="158750">
              <a:buSzPts val="1100"/>
            </a:pPr>
            <a:r>
              <a:rPr lang="en-US" altLang="ko-KR" sz="1100" b="1" dirty="0">
                <a:latin typeface="Montserrat" pitchFamily="2" charset="77"/>
                <a:ea typeface="Verdana"/>
                <a:cs typeface="Verdana"/>
                <a:sym typeface="Verdana"/>
              </a:rPr>
              <a:t>3.</a:t>
            </a:r>
            <a:r>
              <a:rPr lang="ko-KR" altLang="en-US" sz="1100" b="1" dirty="0">
                <a:latin typeface="Montserrat" pitchFamily="2" charset="77"/>
                <a:ea typeface="Verdana"/>
                <a:cs typeface="Verdana"/>
                <a:sym typeface="Verdana"/>
              </a:rPr>
              <a:t> </a:t>
            </a:r>
            <a:r>
              <a:rPr lang="en-CA" altLang="ko-KR" sz="1100" b="1" dirty="0">
                <a:latin typeface="Montserrat" pitchFamily="2" charset="77"/>
                <a:ea typeface="Verdana"/>
                <a:cs typeface="Verdana"/>
                <a:sym typeface="Verdana"/>
              </a:rPr>
              <a:t>User control and freedom</a:t>
            </a:r>
          </a:p>
          <a:p>
            <a:pPr marL="158750">
              <a:buSzPts val="1100"/>
            </a:pPr>
            <a:endParaRPr sz="1100" b="1" dirty="0">
              <a:latin typeface="Montserrat" pitchFamily="2" charset="77"/>
              <a:ea typeface="Verdana"/>
              <a:cs typeface="Verdana"/>
              <a:sym typeface="Verdana"/>
            </a:endParaRPr>
          </a:p>
        </p:txBody>
      </p:sp>
      <p:sp>
        <p:nvSpPr>
          <p:cNvPr id="81" name="Google Shape;81;p13"/>
          <p:cNvSpPr txBox="1"/>
          <p:nvPr/>
        </p:nvSpPr>
        <p:spPr>
          <a:xfrm>
            <a:off x="366450" y="2165743"/>
            <a:ext cx="2749660" cy="640200"/>
          </a:xfrm>
          <a:prstGeom prst="rect">
            <a:avLst/>
          </a:prstGeom>
          <a:noFill/>
          <a:ln>
            <a:noFill/>
          </a:ln>
        </p:spPr>
        <p:txBody>
          <a:bodyPr spcFirstLastPara="1" wrap="square" lIns="91425" tIns="91425" rIns="91425" bIns="91425" anchor="t" anchorCtr="0">
            <a:noAutofit/>
          </a:bodyPr>
          <a:lstStyle/>
          <a:p>
            <a:r>
              <a:rPr lang="en-CA" sz="1050" dirty="0">
                <a:latin typeface="Montserrat" pitchFamily="2" charset="77"/>
                <a:ea typeface="Verdana"/>
                <a:cs typeface="Verdana"/>
                <a:sym typeface="Verdana"/>
              </a:rPr>
              <a:t>Users often choose system functions by mistake and will need a clearly marked "emergency exit" to leave the unwanted state without having to go through an extended dialogue. Support undo and redo</a:t>
            </a:r>
            <a:endParaRPr sz="1050" dirty="0">
              <a:latin typeface="Montserrat" pitchFamily="2" charset="77"/>
              <a:ea typeface="Verdana"/>
              <a:cs typeface="Verdana"/>
              <a:sym typeface="Verdana"/>
            </a:endParaRPr>
          </a:p>
        </p:txBody>
      </p:sp>
      <p:cxnSp>
        <p:nvCxnSpPr>
          <p:cNvPr id="82" name="Google Shape;82;p13"/>
          <p:cNvCxnSpPr/>
          <p:nvPr/>
        </p:nvCxnSpPr>
        <p:spPr>
          <a:xfrm flipH="1">
            <a:off x="2304975" y="1628775"/>
            <a:ext cx="1190700" cy="3448200"/>
          </a:xfrm>
          <a:prstGeom prst="straightConnector1">
            <a:avLst/>
          </a:prstGeom>
          <a:noFill/>
          <a:ln w="38100" cap="flat" cmpd="sng">
            <a:solidFill>
              <a:srgbClr val="FFFFFF"/>
            </a:solidFill>
            <a:prstDash val="solid"/>
            <a:round/>
            <a:headEnd type="none" w="med" len="med"/>
            <a:tailEnd type="none" w="med" len="med"/>
          </a:ln>
        </p:spPr>
      </p:cxnSp>
      <p:cxnSp>
        <p:nvCxnSpPr>
          <p:cNvPr id="83" name="Google Shape;83;p13"/>
          <p:cNvCxnSpPr/>
          <p:nvPr/>
        </p:nvCxnSpPr>
        <p:spPr>
          <a:xfrm flipH="1">
            <a:off x="5458600" y="1620650"/>
            <a:ext cx="1190700" cy="3448200"/>
          </a:xfrm>
          <a:prstGeom prst="straightConnector1">
            <a:avLst/>
          </a:prstGeom>
          <a:noFill/>
          <a:ln w="38100" cap="flat" cmpd="sng">
            <a:solidFill>
              <a:srgbClr val="FFFFFF"/>
            </a:solidFill>
            <a:prstDash val="solid"/>
            <a:round/>
            <a:headEnd type="none" w="med" len="med"/>
            <a:tailEnd type="none" w="med" len="med"/>
          </a:ln>
        </p:spPr>
      </p:cxnSp>
      <p:sp>
        <p:nvSpPr>
          <p:cNvPr id="48" name="Google Shape;80;p13">
            <a:extLst>
              <a:ext uri="{FF2B5EF4-FFF2-40B4-BE49-F238E27FC236}">
                <a16:creationId xmlns:a16="http://schemas.microsoft.com/office/drawing/2014/main" id="{7A9097F3-1619-544D-A8F4-4B341923670D}"/>
              </a:ext>
            </a:extLst>
          </p:cNvPr>
          <p:cNvSpPr txBox="1"/>
          <p:nvPr/>
        </p:nvSpPr>
        <p:spPr>
          <a:xfrm>
            <a:off x="3379695" y="1807081"/>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Issues</a:t>
            </a:r>
            <a:endParaRPr sz="1100" b="1" dirty="0">
              <a:latin typeface="Montserrat" pitchFamily="2" charset="77"/>
              <a:ea typeface="Verdana"/>
              <a:cs typeface="Verdana"/>
              <a:sym typeface="Verdana"/>
            </a:endParaRPr>
          </a:p>
        </p:txBody>
      </p:sp>
      <p:sp>
        <p:nvSpPr>
          <p:cNvPr id="49" name="Google Shape;80;p13">
            <a:extLst>
              <a:ext uri="{FF2B5EF4-FFF2-40B4-BE49-F238E27FC236}">
                <a16:creationId xmlns:a16="http://schemas.microsoft.com/office/drawing/2014/main" id="{DDDBCE90-B12B-7C41-9432-399632E4E0EE}"/>
              </a:ext>
            </a:extLst>
          </p:cNvPr>
          <p:cNvSpPr txBox="1"/>
          <p:nvPr/>
        </p:nvSpPr>
        <p:spPr>
          <a:xfrm>
            <a:off x="6465437" y="1785721"/>
            <a:ext cx="1764163"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Recommendation</a:t>
            </a:r>
            <a:endParaRPr sz="1100" b="1" dirty="0">
              <a:latin typeface="Montserrat" pitchFamily="2" charset="77"/>
              <a:ea typeface="Verdana"/>
              <a:cs typeface="Verdana"/>
              <a:sym typeface="Verdana"/>
            </a:endParaRPr>
          </a:p>
        </p:txBody>
      </p:sp>
      <p:grpSp>
        <p:nvGrpSpPr>
          <p:cNvPr id="88" name="Group 87">
            <a:extLst>
              <a:ext uri="{FF2B5EF4-FFF2-40B4-BE49-F238E27FC236}">
                <a16:creationId xmlns:a16="http://schemas.microsoft.com/office/drawing/2014/main" id="{7B24C695-407A-7345-ADF9-6B2D87FAE524}"/>
              </a:ext>
            </a:extLst>
          </p:cNvPr>
          <p:cNvGrpSpPr/>
          <p:nvPr/>
        </p:nvGrpSpPr>
        <p:grpSpPr>
          <a:xfrm>
            <a:off x="386875" y="4141736"/>
            <a:ext cx="337800" cy="309650"/>
            <a:chOff x="403774" y="3136837"/>
            <a:chExt cx="337800" cy="309650"/>
          </a:xfrm>
        </p:grpSpPr>
        <p:sp>
          <p:nvSpPr>
            <p:cNvPr id="89" name="Google Shape;60;p13">
              <a:extLst>
                <a:ext uri="{FF2B5EF4-FFF2-40B4-BE49-F238E27FC236}">
                  <a16:creationId xmlns:a16="http://schemas.microsoft.com/office/drawing/2014/main" id="{CADE8724-D442-E740-AB90-7B622A74C621}"/>
                </a:ext>
              </a:extLst>
            </p:cNvPr>
            <p:cNvSpPr/>
            <p:nvPr/>
          </p:nvSpPr>
          <p:spPr>
            <a:xfrm>
              <a:off x="452524" y="3186087"/>
              <a:ext cx="240300" cy="260400"/>
            </a:xfrm>
            <a:prstGeom prst="ellipse">
              <a:avLst/>
            </a:prstGeom>
            <a:solidFill>
              <a:srgbClr val="3C78D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0" name="Google Shape;65;p13">
              <a:extLst>
                <a:ext uri="{FF2B5EF4-FFF2-40B4-BE49-F238E27FC236}">
                  <a16:creationId xmlns:a16="http://schemas.microsoft.com/office/drawing/2014/main" id="{F98C9146-4512-9E41-A004-DC3FD18B45F8}"/>
                </a:ext>
              </a:extLst>
            </p:cNvPr>
            <p:cNvSpPr txBox="1"/>
            <p:nvPr/>
          </p:nvSpPr>
          <p:spPr>
            <a:xfrm>
              <a:off x="403774" y="3136837"/>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grpSp>
      <p:grpSp>
        <p:nvGrpSpPr>
          <p:cNvPr id="91" name="Group 90">
            <a:extLst>
              <a:ext uri="{FF2B5EF4-FFF2-40B4-BE49-F238E27FC236}">
                <a16:creationId xmlns:a16="http://schemas.microsoft.com/office/drawing/2014/main" id="{317D2384-5DF0-1E41-8848-6CECA1633E84}"/>
              </a:ext>
            </a:extLst>
          </p:cNvPr>
          <p:cNvGrpSpPr/>
          <p:nvPr/>
        </p:nvGrpSpPr>
        <p:grpSpPr>
          <a:xfrm>
            <a:off x="765324" y="4141736"/>
            <a:ext cx="337800" cy="307750"/>
            <a:chOff x="403774" y="3455187"/>
            <a:chExt cx="337800" cy="307750"/>
          </a:xfrm>
        </p:grpSpPr>
        <p:sp>
          <p:nvSpPr>
            <p:cNvPr id="92" name="Google Shape;61;p13">
              <a:extLst>
                <a:ext uri="{FF2B5EF4-FFF2-40B4-BE49-F238E27FC236}">
                  <a16:creationId xmlns:a16="http://schemas.microsoft.com/office/drawing/2014/main" id="{F49AAD02-472A-324A-B864-21D652EFBC1C}"/>
                </a:ext>
              </a:extLst>
            </p:cNvPr>
            <p:cNvSpPr/>
            <p:nvPr/>
          </p:nvSpPr>
          <p:spPr>
            <a:xfrm>
              <a:off x="452524" y="3502537"/>
              <a:ext cx="240300" cy="260400"/>
            </a:xfrm>
            <a:prstGeom prst="ellipse">
              <a:avLst/>
            </a:prstGeom>
            <a:solidFill>
              <a:srgbClr val="B6D7A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93" name="Google Shape;66;p13">
              <a:extLst>
                <a:ext uri="{FF2B5EF4-FFF2-40B4-BE49-F238E27FC236}">
                  <a16:creationId xmlns:a16="http://schemas.microsoft.com/office/drawing/2014/main" id="{355C822D-0083-E647-8711-C8CA76BBE2CF}"/>
                </a:ext>
              </a:extLst>
            </p:cNvPr>
            <p:cNvSpPr txBox="1"/>
            <p:nvPr/>
          </p:nvSpPr>
          <p:spPr>
            <a:xfrm>
              <a:off x="403774" y="3455187"/>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grpSp>
      <p:grpSp>
        <p:nvGrpSpPr>
          <p:cNvPr id="94" name="Group 93">
            <a:extLst>
              <a:ext uri="{FF2B5EF4-FFF2-40B4-BE49-F238E27FC236}">
                <a16:creationId xmlns:a16="http://schemas.microsoft.com/office/drawing/2014/main" id="{4C81F9AC-DEDD-A94F-B41A-3BF0CE2F8C8A}"/>
              </a:ext>
            </a:extLst>
          </p:cNvPr>
          <p:cNvGrpSpPr/>
          <p:nvPr/>
        </p:nvGrpSpPr>
        <p:grpSpPr>
          <a:xfrm>
            <a:off x="1143774" y="4145498"/>
            <a:ext cx="337800" cy="305888"/>
            <a:chOff x="403774" y="3773499"/>
            <a:chExt cx="337800" cy="305888"/>
          </a:xfrm>
        </p:grpSpPr>
        <p:sp>
          <p:nvSpPr>
            <p:cNvPr id="95" name="Google Shape;62;p13">
              <a:extLst>
                <a:ext uri="{FF2B5EF4-FFF2-40B4-BE49-F238E27FC236}">
                  <a16:creationId xmlns:a16="http://schemas.microsoft.com/office/drawing/2014/main" id="{FD1DF7EB-6089-A742-9A64-559308ACA56F}"/>
                </a:ext>
              </a:extLst>
            </p:cNvPr>
            <p:cNvSpPr/>
            <p:nvPr/>
          </p:nvSpPr>
          <p:spPr>
            <a:xfrm>
              <a:off x="452524" y="3818987"/>
              <a:ext cx="240300" cy="260400"/>
            </a:xfrm>
            <a:prstGeom prst="ellipse">
              <a:avLst/>
            </a:prstGeom>
            <a:solidFill>
              <a:srgbClr val="6AA84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6" name="Google Shape;67;p13">
              <a:extLst>
                <a:ext uri="{FF2B5EF4-FFF2-40B4-BE49-F238E27FC236}">
                  <a16:creationId xmlns:a16="http://schemas.microsoft.com/office/drawing/2014/main" id="{BC6E459C-3E25-E04C-8B81-62EF70E74683}"/>
                </a:ext>
              </a:extLst>
            </p:cNvPr>
            <p:cNvSpPr txBox="1"/>
            <p:nvPr/>
          </p:nvSpPr>
          <p:spPr>
            <a:xfrm>
              <a:off x="403774" y="3773499"/>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grpSp>
      <p:grpSp>
        <p:nvGrpSpPr>
          <p:cNvPr id="97" name="Group 96">
            <a:extLst>
              <a:ext uri="{FF2B5EF4-FFF2-40B4-BE49-F238E27FC236}">
                <a16:creationId xmlns:a16="http://schemas.microsoft.com/office/drawing/2014/main" id="{C79C2459-8603-8F46-A97E-3E4FFDF49FFD}"/>
              </a:ext>
            </a:extLst>
          </p:cNvPr>
          <p:cNvGrpSpPr/>
          <p:nvPr/>
        </p:nvGrpSpPr>
        <p:grpSpPr>
          <a:xfrm>
            <a:off x="1535805" y="4138295"/>
            <a:ext cx="337800" cy="325025"/>
            <a:chOff x="403774" y="4106936"/>
            <a:chExt cx="337800" cy="325025"/>
          </a:xfrm>
        </p:grpSpPr>
        <p:sp>
          <p:nvSpPr>
            <p:cNvPr id="98" name="Google Shape;63;p13">
              <a:extLst>
                <a:ext uri="{FF2B5EF4-FFF2-40B4-BE49-F238E27FC236}">
                  <a16:creationId xmlns:a16="http://schemas.microsoft.com/office/drawing/2014/main" id="{4BBEFA7A-9624-384A-97F9-8559271907B1}"/>
                </a:ext>
              </a:extLst>
            </p:cNvPr>
            <p:cNvSpPr/>
            <p:nvPr/>
          </p:nvSpPr>
          <p:spPr>
            <a:xfrm>
              <a:off x="452524" y="4158787"/>
              <a:ext cx="240300" cy="260400"/>
            </a:xfrm>
            <a:prstGeom prst="ellipse">
              <a:avLst/>
            </a:prstGeom>
            <a:solidFill>
              <a:srgbClr val="F1C2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9" name="Google Shape;68;p13">
              <a:extLst>
                <a:ext uri="{FF2B5EF4-FFF2-40B4-BE49-F238E27FC236}">
                  <a16:creationId xmlns:a16="http://schemas.microsoft.com/office/drawing/2014/main" id="{2D7FB3A4-A8B7-794B-B565-2524AB8E6DCC}"/>
                </a:ext>
              </a:extLst>
            </p:cNvPr>
            <p:cNvSpPr txBox="1"/>
            <p:nvPr/>
          </p:nvSpPr>
          <p:spPr>
            <a:xfrm>
              <a:off x="403774" y="4106936"/>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grpSp>
      <p:grpSp>
        <p:nvGrpSpPr>
          <p:cNvPr id="100" name="Group 99">
            <a:extLst>
              <a:ext uri="{FF2B5EF4-FFF2-40B4-BE49-F238E27FC236}">
                <a16:creationId xmlns:a16="http://schemas.microsoft.com/office/drawing/2014/main" id="{B5A9A7BC-C9A2-CE45-9EDB-0A68A4E2C8CD}"/>
              </a:ext>
            </a:extLst>
          </p:cNvPr>
          <p:cNvGrpSpPr/>
          <p:nvPr/>
        </p:nvGrpSpPr>
        <p:grpSpPr>
          <a:xfrm>
            <a:off x="1918736" y="4138295"/>
            <a:ext cx="337800" cy="321650"/>
            <a:chOff x="403774" y="4441037"/>
            <a:chExt cx="337800" cy="321650"/>
          </a:xfrm>
        </p:grpSpPr>
        <p:sp>
          <p:nvSpPr>
            <p:cNvPr id="101" name="Google Shape;64;p13">
              <a:extLst>
                <a:ext uri="{FF2B5EF4-FFF2-40B4-BE49-F238E27FC236}">
                  <a16:creationId xmlns:a16="http://schemas.microsoft.com/office/drawing/2014/main" id="{C439941C-C907-A24A-9878-735C9C5032E9}"/>
                </a:ext>
              </a:extLst>
            </p:cNvPr>
            <p:cNvSpPr/>
            <p:nvPr/>
          </p:nvSpPr>
          <p:spPr>
            <a:xfrm>
              <a:off x="452524" y="4498587"/>
              <a:ext cx="240300" cy="260400"/>
            </a:xfrm>
            <a:prstGeom prst="ellipse">
              <a:avLst/>
            </a:prstGeom>
            <a:solidFill>
              <a:srgbClr val="A61C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102" name="Google Shape;69;p13">
              <a:extLst>
                <a:ext uri="{FF2B5EF4-FFF2-40B4-BE49-F238E27FC236}">
                  <a16:creationId xmlns:a16="http://schemas.microsoft.com/office/drawing/2014/main" id="{7D784A29-051B-774D-A3F7-4F9489152C20}"/>
                </a:ext>
              </a:extLst>
            </p:cNvPr>
            <p:cNvSpPr txBox="1"/>
            <p:nvPr/>
          </p:nvSpPr>
          <p:spPr>
            <a:xfrm>
              <a:off x="403774" y="4441037"/>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grpSp>
      <p:sp>
        <p:nvSpPr>
          <p:cNvPr id="103" name="Google Shape;80;p13">
            <a:extLst>
              <a:ext uri="{FF2B5EF4-FFF2-40B4-BE49-F238E27FC236}">
                <a16:creationId xmlns:a16="http://schemas.microsoft.com/office/drawing/2014/main" id="{548F82AE-D10A-9F42-9BC0-00AA1D91B8C6}"/>
              </a:ext>
            </a:extLst>
          </p:cNvPr>
          <p:cNvSpPr txBox="1"/>
          <p:nvPr/>
        </p:nvSpPr>
        <p:spPr>
          <a:xfrm>
            <a:off x="197789" y="3811773"/>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Severity</a:t>
            </a:r>
            <a:endParaRPr sz="1100" b="1" dirty="0">
              <a:latin typeface="Montserrat" pitchFamily="2" charset="77"/>
              <a:ea typeface="Verdana"/>
              <a:cs typeface="Verdana"/>
              <a:sym typeface="Verdana"/>
            </a:endParaRPr>
          </a:p>
        </p:txBody>
      </p:sp>
      <p:sp>
        <p:nvSpPr>
          <p:cNvPr id="104" name="Oval 103">
            <a:extLst>
              <a:ext uri="{FF2B5EF4-FFF2-40B4-BE49-F238E27FC236}">
                <a16:creationId xmlns:a16="http://schemas.microsoft.com/office/drawing/2014/main" id="{F9899E80-4029-D34C-B575-FB39382AC687}"/>
              </a:ext>
            </a:extLst>
          </p:cNvPr>
          <p:cNvSpPr/>
          <p:nvPr/>
        </p:nvSpPr>
        <p:spPr>
          <a:xfrm>
            <a:off x="50272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5" name="Oval 104">
            <a:extLst>
              <a:ext uri="{FF2B5EF4-FFF2-40B4-BE49-F238E27FC236}">
                <a16:creationId xmlns:a16="http://schemas.microsoft.com/office/drawing/2014/main" id="{88485483-95B5-5041-A67F-BACA8DC3741C}"/>
              </a:ext>
            </a:extLst>
          </p:cNvPr>
          <p:cNvSpPr/>
          <p:nvPr/>
        </p:nvSpPr>
        <p:spPr>
          <a:xfrm>
            <a:off x="88669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6" name="Oval 105">
            <a:extLst>
              <a:ext uri="{FF2B5EF4-FFF2-40B4-BE49-F238E27FC236}">
                <a16:creationId xmlns:a16="http://schemas.microsoft.com/office/drawing/2014/main" id="{9F19E91E-B6AE-4A46-871E-81CF6ED18E62}"/>
              </a:ext>
            </a:extLst>
          </p:cNvPr>
          <p:cNvSpPr/>
          <p:nvPr/>
        </p:nvSpPr>
        <p:spPr>
          <a:xfrm>
            <a:off x="1257265"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7" name="Oval 106">
            <a:extLst>
              <a:ext uri="{FF2B5EF4-FFF2-40B4-BE49-F238E27FC236}">
                <a16:creationId xmlns:a16="http://schemas.microsoft.com/office/drawing/2014/main" id="{92E2A30E-CAD2-5043-A664-2D9BACDB04DA}"/>
              </a:ext>
            </a:extLst>
          </p:cNvPr>
          <p:cNvSpPr/>
          <p:nvPr/>
        </p:nvSpPr>
        <p:spPr>
          <a:xfrm>
            <a:off x="165165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8" name="Oval 107">
            <a:extLst>
              <a:ext uri="{FF2B5EF4-FFF2-40B4-BE49-F238E27FC236}">
                <a16:creationId xmlns:a16="http://schemas.microsoft.com/office/drawing/2014/main" id="{CD765204-32EF-EE48-A950-BE478DBDA17A}"/>
              </a:ext>
            </a:extLst>
          </p:cNvPr>
          <p:cNvSpPr/>
          <p:nvPr/>
        </p:nvSpPr>
        <p:spPr>
          <a:xfrm>
            <a:off x="2036240"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Tree>
    <p:extLst>
      <p:ext uri="{BB962C8B-B14F-4D97-AF65-F5344CB8AC3E}">
        <p14:creationId xmlns:p14="http://schemas.microsoft.com/office/powerpoint/2010/main" val="144609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198180" y="125452"/>
            <a:ext cx="5558400" cy="6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itchFamily="2" charset="77"/>
                <a:ea typeface="Verdana"/>
                <a:cs typeface="Verdana"/>
                <a:sym typeface="Verdana"/>
              </a:rPr>
              <a:t>Heuristic Evaluation Sheet</a:t>
            </a:r>
            <a:endParaRPr b="1" dirty="0">
              <a:latin typeface="Montserrat" pitchFamily="2" charset="77"/>
              <a:ea typeface="Verdana"/>
              <a:cs typeface="Verdana"/>
              <a:sym typeface="Verdana"/>
            </a:endParaRPr>
          </a:p>
        </p:txBody>
      </p:sp>
      <p:sp>
        <p:nvSpPr>
          <p:cNvPr id="56" name="Google Shape;56;p13"/>
          <p:cNvSpPr/>
          <p:nvPr/>
        </p:nvSpPr>
        <p:spPr>
          <a:xfrm>
            <a:off x="207580" y="1745737"/>
            <a:ext cx="8774570" cy="3301537"/>
          </a:xfrm>
          <a:prstGeom prst="roundRect">
            <a:avLst>
              <a:gd name="adj" fmla="val 16667"/>
            </a:avLst>
          </a:prstGeom>
          <a:solidFill>
            <a:srgbClr val="E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ontserrat" pitchFamily="2" charset="77"/>
            </a:endParaRPr>
          </a:p>
        </p:txBody>
      </p:sp>
      <p:sp>
        <p:nvSpPr>
          <p:cNvPr id="57" name="Google Shape;57;p13"/>
          <p:cNvSpPr/>
          <p:nvPr/>
        </p:nvSpPr>
        <p:spPr>
          <a:xfrm>
            <a:off x="207580" y="572840"/>
            <a:ext cx="2687570" cy="486300"/>
          </a:xfrm>
          <a:prstGeom prst="roundRect">
            <a:avLst>
              <a:gd name="adj" fmla="val 306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8" name="Google Shape;58;p13"/>
          <p:cNvSpPr/>
          <p:nvPr/>
        </p:nvSpPr>
        <p:spPr>
          <a:xfrm>
            <a:off x="3035575" y="552365"/>
            <a:ext cx="2590500" cy="1097400"/>
          </a:xfrm>
          <a:prstGeom prst="roundRect">
            <a:avLst>
              <a:gd name="adj" fmla="val 1762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9" name="Google Shape;59;p13"/>
          <p:cNvSpPr/>
          <p:nvPr/>
        </p:nvSpPr>
        <p:spPr>
          <a:xfrm>
            <a:off x="207580" y="1163465"/>
            <a:ext cx="2687570" cy="486300"/>
          </a:xfrm>
          <a:prstGeom prst="roundRect">
            <a:avLst>
              <a:gd name="adj" fmla="val 345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60" name="Google Shape;60;p13"/>
          <p:cNvSpPr/>
          <p:nvPr/>
        </p:nvSpPr>
        <p:spPr>
          <a:xfrm>
            <a:off x="5705200" y="49250"/>
            <a:ext cx="240300" cy="260400"/>
          </a:xfrm>
          <a:prstGeom prst="ellipse">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1" name="Google Shape;61;p13"/>
          <p:cNvSpPr/>
          <p:nvPr/>
        </p:nvSpPr>
        <p:spPr>
          <a:xfrm>
            <a:off x="5705200" y="365700"/>
            <a:ext cx="240300" cy="260400"/>
          </a:xfrm>
          <a:prstGeom prst="ellipse">
            <a:avLst/>
          </a:prstGeom>
          <a:solidFill>
            <a:srgbClr val="B6D7A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62" name="Google Shape;62;p13"/>
          <p:cNvSpPr/>
          <p:nvPr/>
        </p:nvSpPr>
        <p:spPr>
          <a:xfrm>
            <a:off x="5705200" y="682150"/>
            <a:ext cx="240300" cy="260400"/>
          </a:xfrm>
          <a:prstGeom prst="ellipse">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3" name="Google Shape;63;p13"/>
          <p:cNvSpPr/>
          <p:nvPr/>
        </p:nvSpPr>
        <p:spPr>
          <a:xfrm>
            <a:off x="5705200" y="1021950"/>
            <a:ext cx="240300" cy="260400"/>
          </a:xfrm>
          <a:prstGeom prst="ellipse">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4" name="Google Shape;64;p13"/>
          <p:cNvSpPr/>
          <p:nvPr/>
        </p:nvSpPr>
        <p:spPr>
          <a:xfrm>
            <a:off x="5705200" y="1361750"/>
            <a:ext cx="240300" cy="260400"/>
          </a:xfrm>
          <a:prstGeom prst="ellipse">
            <a:avLst/>
          </a:prstGeom>
          <a:solidFill>
            <a:srgbClr val="A61C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5" name="Google Shape;65;p13"/>
          <p:cNvSpPr txBox="1"/>
          <p:nvPr/>
        </p:nvSpPr>
        <p:spPr>
          <a:xfrm>
            <a:off x="5656450" y="0"/>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sp>
        <p:nvSpPr>
          <p:cNvPr id="66" name="Google Shape;66;p13"/>
          <p:cNvSpPr txBox="1"/>
          <p:nvPr/>
        </p:nvSpPr>
        <p:spPr>
          <a:xfrm>
            <a:off x="5656450" y="318350"/>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sp>
        <p:nvSpPr>
          <p:cNvPr id="67" name="Google Shape;67;p13"/>
          <p:cNvSpPr txBox="1"/>
          <p:nvPr/>
        </p:nvSpPr>
        <p:spPr>
          <a:xfrm>
            <a:off x="5656450" y="636662"/>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sp>
        <p:nvSpPr>
          <p:cNvPr id="68" name="Google Shape;68;p13"/>
          <p:cNvSpPr txBox="1"/>
          <p:nvPr/>
        </p:nvSpPr>
        <p:spPr>
          <a:xfrm>
            <a:off x="5656450" y="970099"/>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sp>
        <p:nvSpPr>
          <p:cNvPr id="69" name="Google Shape;69;p13"/>
          <p:cNvSpPr txBox="1"/>
          <p:nvPr/>
        </p:nvSpPr>
        <p:spPr>
          <a:xfrm>
            <a:off x="5656450" y="1304200"/>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sp>
        <p:nvSpPr>
          <p:cNvPr id="70" name="Google Shape;70;p13"/>
          <p:cNvSpPr txBox="1"/>
          <p:nvPr/>
        </p:nvSpPr>
        <p:spPr>
          <a:xfrm>
            <a:off x="5918050" y="34419"/>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I don't agree that this is a usability problem at all</a:t>
            </a:r>
            <a:endParaRPr sz="900">
              <a:latin typeface="Montserrat" pitchFamily="2" charset="77"/>
              <a:ea typeface="Verdana"/>
              <a:cs typeface="Verdana"/>
              <a:sym typeface="Verdana"/>
            </a:endParaRPr>
          </a:p>
        </p:txBody>
      </p:sp>
      <p:sp>
        <p:nvSpPr>
          <p:cNvPr id="71" name="Google Shape;71;p13"/>
          <p:cNvSpPr txBox="1"/>
          <p:nvPr/>
        </p:nvSpPr>
        <p:spPr>
          <a:xfrm>
            <a:off x="5918050" y="254888"/>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Cosmetic problem only: need not be fixed unless extra time is available on project</a:t>
            </a:r>
            <a:endParaRPr sz="500">
              <a:latin typeface="Montserrat" pitchFamily="2" charset="77"/>
              <a:ea typeface="Verdana"/>
              <a:cs typeface="Verdana"/>
              <a:sym typeface="Verdana"/>
            </a:endParaRPr>
          </a:p>
        </p:txBody>
      </p:sp>
      <p:sp>
        <p:nvSpPr>
          <p:cNvPr id="72" name="Google Shape;72;p13"/>
          <p:cNvSpPr txBox="1"/>
          <p:nvPr/>
        </p:nvSpPr>
        <p:spPr>
          <a:xfrm>
            <a:off x="5918050" y="581900"/>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Minor usability problem: fixing this should be given low priority</a:t>
            </a:r>
            <a:endParaRPr sz="900">
              <a:latin typeface="Montserrat" pitchFamily="2" charset="77"/>
              <a:ea typeface="Verdana"/>
              <a:cs typeface="Verdana"/>
              <a:sym typeface="Verdana"/>
            </a:endParaRPr>
          </a:p>
        </p:txBody>
      </p:sp>
      <p:sp>
        <p:nvSpPr>
          <p:cNvPr id="73" name="Google Shape;73;p13"/>
          <p:cNvSpPr txBox="1"/>
          <p:nvPr/>
        </p:nvSpPr>
        <p:spPr>
          <a:xfrm>
            <a:off x="5918050" y="9013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Major usability problem: important to fix, so should be given high priority</a:t>
            </a:r>
            <a:endParaRPr sz="900">
              <a:latin typeface="Montserrat" pitchFamily="2" charset="77"/>
              <a:ea typeface="Verdana"/>
              <a:cs typeface="Verdana"/>
              <a:sym typeface="Verdana"/>
            </a:endParaRPr>
          </a:p>
        </p:txBody>
      </p:sp>
      <p:sp>
        <p:nvSpPr>
          <p:cNvPr id="74" name="Google Shape;74;p13"/>
          <p:cNvSpPr txBox="1"/>
          <p:nvPr/>
        </p:nvSpPr>
        <p:spPr>
          <a:xfrm>
            <a:off x="5918050" y="12381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Usability Catastrophe: imperative to fix this before product can be released</a:t>
            </a:r>
            <a:endParaRPr sz="900">
              <a:latin typeface="Montserrat" pitchFamily="2" charset="77"/>
              <a:ea typeface="Verdana"/>
              <a:cs typeface="Verdana"/>
              <a:sym typeface="Verdana"/>
            </a:endParaRPr>
          </a:p>
        </p:txBody>
      </p:sp>
      <p:sp>
        <p:nvSpPr>
          <p:cNvPr id="75" name="Google Shape;75;p13"/>
          <p:cNvSpPr txBox="1"/>
          <p:nvPr/>
        </p:nvSpPr>
        <p:spPr>
          <a:xfrm>
            <a:off x="227495" y="61864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Evaluator:</a:t>
            </a:r>
            <a:endParaRPr sz="1100" b="1" dirty="0">
              <a:latin typeface="Montserrat" pitchFamily="2" charset="77"/>
              <a:ea typeface="Verdana"/>
              <a:cs typeface="Verdana"/>
              <a:sym typeface="Verdana"/>
            </a:endParaRPr>
          </a:p>
        </p:txBody>
      </p:sp>
      <p:sp>
        <p:nvSpPr>
          <p:cNvPr id="76" name="Google Shape;76;p13"/>
          <p:cNvSpPr txBox="1"/>
          <p:nvPr/>
        </p:nvSpPr>
        <p:spPr>
          <a:xfrm>
            <a:off x="227495" y="116570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Device:</a:t>
            </a:r>
            <a:endParaRPr sz="1100" b="1" dirty="0">
              <a:latin typeface="Montserrat" pitchFamily="2" charset="77"/>
              <a:ea typeface="Verdana"/>
              <a:cs typeface="Verdana"/>
              <a:sym typeface="Verdana"/>
            </a:endParaRPr>
          </a:p>
        </p:txBody>
      </p:sp>
      <p:sp>
        <p:nvSpPr>
          <p:cNvPr id="77" name="Google Shape;77;p13"/>
          <p:cNvSpPr/>
          <p:nvPr/>
        </p:nvSpPr>
        <p:spPr>
          <a:xfrm>
            <a:off x="3035575" y="234309"/>
            <a:ext cx="2590500" cy="236100"/>
          </a:xfrm>
          <a:prstGeom prst="roundRect">
            <a:avLst>
              <a:gd name="adj" fmla="val 441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78" name="Google Shape;78;p13"/>
          <p:cNvSpPr txBox="1"/>
          <p:nvPr/>
        </p:nvSpPr>
        <p:spPr>
          <a:xfrm>
            <a:off x="3116110" y="158106"/>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Device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79" name="Google Shape;79;p13"/>
          <p:cNvSpPr txBox="1"/>
          <p:nvPr/>
        </p:nvSpPr>
        <p:spPr>
          <a:xfrm>
            <a:off x="3116110" y="528562"/>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Task/Feature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80" name="Google Shape;80;p13"/>
          <p:cNvSpPr txBox="1"/>
          <p:nvPr/>
        </p:nvSpPr>
        <p:spPr>
          <a:xfrm>
            <a:off x="207580" y="1805900"/>
            <a:ext cx="3013245" cy="332900"/>
          </a:xfrm>
          <a:prstGeom prst="rect">
            <a:avLst/>
          </a:prstGeom>
          <a:noFill/>
          <a:ln>
            <a:noFill/>
          </a:ln>
        </p:spPr>
        <p:txBody>
          <a:bodyPr spcFirstLastPara="1" wrap="square" lIns="91425" tIns="91425" rIns="91425" bIns="91425" anchor="t" anchorCtr="0">
            <a:noAutofit/>
          </a:bodyPr>
          <a:lstStyle/>
          <a:p>
            <a:pPr marL="158750">
              <a:buSzPts val="1100"/>
            </a:pPr>
            <a:r>
              <a:rPr lang="en-US" altLang="ko-KR" sz="1100" b="1" dirty="0">
                <a:latin typeface="Montserrat" pitchFamily="2" charset="77"/>
                <a:ea typeface="Verdana"/>
                <a:cs typeface="Verdana"/>
                <a:sym typeface="Verdana"/>
              </a:rPr>
              <a:t>4.</a:t>
            </a:r>
            <a:r>
              <a:rPr lang="ko-KR" altLang="en-US" sz="1100" b="1" dirty="0">
                <a:latin typeface="Montserrat" pitchFamily="2" charset="77"/>
                <a:ea typeface="Verdana"/>
                <a:cs typeface="Verdana"/>
                <a:sym typeface="Verdana"/>
              </a:rPr>
              <a:t> </a:t>
            </a:r>
            <a:r>
              <a:rPr lang="en-CA" altLang="ko-KR" sz="1100" b="1" dirty="0">
                <a:latin typeface="Montserrat" pitchFamily="2" charset="77"/>
                <a:ea typeface="Verdana"/>
                <a:cs typeface="Verdana"/>
                <a:sym typeface="Verdana"/>
              </a:rPr>
              <a:t>Consistency and standards</a:t>
            </a:r>
          </a:p>
          <a:p>
            <a:pPr marL="158750">
              <a:buSzPts val="1100"/>
            </a:pPr>
            <a:endParaRPr sz="1100" b="1" dirty="0">
              <a:latin typeface="Montserrat" pitchFamily="2" charset="77"/>
              <a:ea typeface="Verdana"/>
              <a:cs typeface="Verdana"/>
              <a:sym typeface="Verdana"/>
            </a:endParaRPr>
          </a:p>
        </p:txBody>
      </p:sp>
      <p:sp>
        <p:nvSpPr>
          <p:cNvPr id="81" name="Google Shape;81;p13"/>
          <p:cNvSpPr txBox="1"/>
          <p:nvPr/>
        </p:nvSpPr>
        <p:spPr>
          <a:xfrm>
            <a:off x="366450" y="2165743"/>
            <a:ext cx="2749660" cy="640200"/>
          </a:xfrm>
          <a:prstGeom prst="rect">
            <a:avLst/>
          </a:prstGeom>
          <a:noFill/>
          <a:ln>
            <a:noFill/>
          </a:ln>
        </p:spPr>
        <p:txBody>
          <a:bodyPr spcFirstLastPara="1" wrap="square" lIns="91425" tIns="91425" rIns="91425" bIns="91425" anchor="t" anchorCtr="0">
            <a:noAutofit/>
          </a:bodyPr>
          <a:lstStyle/>
          <a:p>
            <a:r>
              <a:rPr lang="en-CA" sz="1050" dirty="0">
                <a:latin typeface="Montserrat" pitchFamily="2" charset="77"/>
                <a:ea typeface="Verdana"/>
                <a:cs typeface="Verdana"/>
                <a:sym typeface="Verdana"/>
              </a:rPr>
              <a:t>Users should not have to wonder whether different words, situations, or actions mean the same thing</a:t>
            </a:r>
            <a:endParaRPr sz="1050" dirty="0">
              <a:latin typeface="Montserrat" pitchFamily="2" charset="77"/>
              <a:ea typeface="Verdana"/>
              <a:cs typeface="Verdana"/>
              <a:sym typeface="Verdana"/>
            </a:endParaRPr>
          </a:p>
        </p:txBody>
      </p:sp>
      <p:cxnSp>
        <p:nvCxnSpPr>
          <p:cNvPr id="82" name="Google Shape;82;p13"/>
          <p:cNvCxnSpPr/>
          <p:nvPr/>
        </p:nvCxnSpPr>
        <p:spPr>
          <a:xfrm flipH="1">
            <a:off x="2304975" y="1628775"/>
            <a:ext cx="1190700" cy="3448200"/>
          </a:xfrm>
          <a:prstGeom prst="straightConnector1">
            <a:avLst/>
          </a:prstGeom>
          <a:noFill/>
          <a:ln w="38100" cap="flat" cmpd="sng">
            <a:solidFill>
              <a:srgbClr val="FFFFFF"/>
            </a:solidFill>
            <a:prstDash val="solid"/>
            <a:round/>
            <a:headEnd type="none" w="med" len="med"/>
            <a:tailEnd type="none" w="med" len="med"/>
          </a:ln>
        </p:spPr>
      </p:cxnSp>
      <p:cxnSp>
        <p:nvCxnSpPr>
          <p:cNvPr id="83" name="Google Shape;83;p13"/>
          <p:cNvCxnSpPr/>
          <p:nvPr/>
        </p:nvCxnSpPr>
        <p:spPr>
          <a:xfrm flipH="1">
            <a:off x="5458600" y="1620650"/>
            <a:ext cx="1190700" cy="3448200"/>
          </a:xfrm>
          <a:prstGeom prst="straightConnector1">
            <a:avLst/>
          </a:prstGeom>
          <a:noFill/>
          <a:ln w="38100" cap="flat" cmpd="sng">
            <a:solidFill>
              <a:srgbClr val="FFFFFF"/>
            </a:solidFill>
            <a:prstDash val="solid"/>
            <a:round/>
            <a:headEnd type="none" w="med" len="med"/>
            <a:tailEnd type="none" w="med" len="med"/>
          </a:ln>
        </p:spPr>
      </p:cxnSp>
      <p:sp>
        <p:nvSpPr>
          <p:cNvPr id="48" name="Google Shape;80;p13">
            <a:extLst>
              <a:ext uri="{FF2B5EF4-FFF2-40B4-BE49-F238E27FC236}">
                <a16:creationId xmlns:a16="http://schemas.microsoft.com/office/drawing/2014/main" id="{7A9097F3-1619-544D-A8F4-4B341923670D}"/>
              </a:ext>
            </a:extLst>
          </p:cNvPr>
          <p:cNvSpPr txBox="1"/>
          <p:nvPr/>
        </p:nvSpPr>
        <p:spPr>
          <a:xfrm>
            <a:off x="3379695" y="1807081"/>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Issues</a:t>
            </a:r>
            <a:endParaRPr sz="1100" b="1" dirty="0">
              <a:latin typeface="Montserrat" pitchFamily="2" charset="77"/>
              <a:ea typeface="Verdana"/>
              <a:cs typeface="Verdana"/>
              <a:sym typeface="Verdana"/>
            </a:endParaRPr>
          </a:p>
        </p:txBody>
      </p:sp>
      <p:sp>
        <p:nvSpPr>
          <p:cNvPr id="49" name="Google Shape;80;p13">
            <a:extLst>
              <a:ext uri="{FF2B5EF4-FFF2-40B4-BE49-F238E27FC236}">
                <a16:creationId xmlns:a16="http://schemas.microsoft.com/office/drawing/2014/main" id="{DDDBCE90-B12B-7C41-9432-399632E4E0EE}"/>
              </a:ext>
            </a:extLst>
          </p:cNvPr>
          <p:cNvSpPr txBox="1"/>
          <p:nvPr/>
        </p:nvSpPr>
        <p:spPr>
          <a:xfrm>
            <a:off x="6465437" y="1785721"/>
            <a:ext cx="1764163"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Recommendation</a:t>
            </a:r>
            <a:endParaRPr sz="1100" b="1" dirty="0">
              <a:latin typeface="Montserrat" pitchFamily="2" charset="77"/>
              <a:ea typeface="Verdana"/>
              <a:cs typeface="Verdana"/>
              <a:sym typeface="Verdana"/>
            </a:endParaRPr>
          </a:p>
        </p:txBody>
      </p:sp>
      <p:grpSp>
        <p:nvGrpSpPr>
          <p:cNvPr id="88" name="Group 87">
            <a:extLst>
              <a:ext uri="{FF2B5EF4-FFF2-40B4-BE49-F238E27FC236}">
                <a16:creationId xmlns:a16="http://schemas.microsoft.com/office/drawing/2014/main" id="{7B24C695-407A-7345-ADF9-6B2D87FAE524}"/>
              </a:ext>
            </a:extLst>
          </p:cNvPr>
          <p:cNvGrpSpPr/>
          <p:nvPr/>
        </p:nvGrpSpPr>
        <p:grpSpPr>
          <a:xfrm>
            <a:off x="386875" y="4141736"/>
            <a:ext cx="337800" cy="309650"/>
            <a:chOff x="403774" y="3136837"/>
            <a:chExt cx="337800" cy="309650"/>
          </a:xfrm>
        </p:grpSpPr>
        <p:sp>
          <p:nvSpPr>
            <p:cNvPr id="89" name="Google Shape;60;p13">
              <a:extLst>
                <a:ext uri="{FF2B5EF4-FFF2-40B4-BE49-F238E27FC236}">
                  <a16:creationId xmlns:a16="http://schemas.microsoft.com/office/drawing/2014/main" id="{CADE8724-D442-E740-AB90-7B622A74C621}"/>
                </a:ext>
              </a:extLst>
            </p:cNvPr>
            <p:cNvSpPr/>
            <p:nvPr/>
          </p:nvSpPr>
          <p:spPr>
            <a:xfrm>
              <a:off x="452524" y="3186087"/>
              <a:ext cx="240300" cy="260400"/>
            </a:xfrm>
            <a:prstGeom prst="ellipse">
              <a:avLst/>
            </a:prstGeom>
            <a:solidFill>
              <a:srgbClr val="3C78D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0" name="Google Shape;65;p13">
              <a:extLst>
                <a:ext uri="{FF2B5EF4-FFF2-40B4-BE49-F238E27FC236}">
                  <a16:creationId xmlns:a16="http://schemas.microsoft.com/office/drawing/2014/main" id="{F98C9146-4512-9E41-A004-DC3FD18B45F8}"/>
                </a:ext>
              </a:extLst>
            </p:cNvPr>
            <p:cNvSpPr txBox="1"/>
            <p:nvPr/>
          </p:nvSpPr>
          <p:spPr>
            <a:xfrm>
              <a:off x="403774" y="3136837"/>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grpSp>
      <p:grpSp>
        <p:nvGrpSpPr>
          <p:cNvPr id="91" name="Group 90">
            <a:extLst>
              <a:ext uri="{FF2B5EF4-FFF2-40B4-BE49-F238E27FC236}">
                <a16:creationId xmlns:a16="http://schemas.microsoft.com/office/drawing/2014/main" id="{317D2384-5DF0-1E41-8848-6CECA1633E84}"/>
              </a:ext>
            </a:extLst>
          </p:cNvPr>
          <p:cNvGrpSpPr/>
          <p:nvPr/>
        </p:nvGrpSpPr>
        <p:grpSpPr>
          <a:xfrm>
            <a:off x="765324" y="4141736"/>
            <a:ext cx="337800" cy="307750"/>
            <a:chOff x="403774" y="3455187"/>
            <a:chExt cx="337800" cy="307750"/>
          </a:xfrm>
        </p:grpSpPr>
        <p:sp>
          <p:nvSpPr>
            <p:cNvPr id="92" name="Google Shape;61;p13">
              <a:extLst>
                <a:ext uri="{FF2B5EF4-FFF2-40B4-BE49-F238E27FC236}">
                  <a16:creationId xmlns:a16="http://schemas.microsoft.com/office/drawing/2014/main" id="{F49AAD02-472A-324A-B864-21D652EFBC1C}"/>
                </a:ext>
              </a:extLst>
            </p:cNvPr>
            <p:cNvSpPr/>
            <p:nvPr/>
          </p:nvSpPr>
          <p:spPr>
            <a:xfrm>
              <a:off x="452524" y="3502537"/>
              <a:ext cx="240300" cy="260400"/>
            </a:xfrm>
            <a:prstGeom prst="ellipse">
              <a:avLst/>
            </a:prstGeom>
            <a:solidFill>
              <a:srgbClr val="B6D7A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93" name="Google Shape;66;p13">
              <a:extLst>
                <a:ext uri="{FF2B5EF4-FFF2-40B4-BE49-F238E27FC236}">
                  <a16:creationId xmlns:a16="http://schemas.microsoft.com/office/drawing/2014/main" id="{355C822D-0083-E647-8711-C8CA76BBE2CF}"/>
                </a:ext>
              </a:extLst>
            </p:cNvPr>
            <p:cNvSpPr txBox="1"/>
            <p:nvPr/>
          </p:nvSpPr>
          <p:spPr>
            <a:xfrm>
              <a:off x="403774" y="3455187"/>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grpSp>
      <p:grpSp>
        <p:nvGrpSpPr>
          <p:cNvPr id="94" name="Group 93">
            <a:extLst>
              <a:ext uri="{FF2B5EF4-FFF2-40B4-BE49-F238E27FC236}">
                <a16:creationId xmlns:a16="http://schemas.microsoft.com/office/drawing/2014/main" id="{4C81F9AC-DEDD-A94F-B41A-3BF0CE2F8C8A}"/>
              </a:ext>
            </a:extLst>
          </p:cNvPr>
          <p:cNvGrpSpPr/>
          <p:nvPr/>
        </p:nvGrpSpPr>
        <p:grpSpPr>
          <a:xfrm>
            <a:off x="1143774" y="4145498"/>
            <a:ext cx="337800" cy="305888"/>
            <a:chOff x="403774" y="3773499"/>
            <a:chExt cx="337800" cy="305888"/>
          </a:xfrm>
        </p:grpSpPr>
        <p:sp>
          <p:nvSpPr>
            <p:cNvPr id="95" name="Google Shape;62;p13">
              <a:extLst>
                <a:ext uri="{FF2B5EF4-FFF2-40B4-BE49-F238E27FC236}">
                  <a16:creationId xmlns:a16="http://schemas.microsoft.com/office/drawing/2014/main" id="{FD1DF7EB-6089-A742-9A64-559308ACA56F}"/>
                </a:ext>
              </a:extLst>
            </p:cNvPr>
            <p:cNvSpPr/>
            <p:nvPr/>
          </p:nvSpPr>
          <p:spPr>
            <a:xfrm>
              <a:off x="452524" y="3818987"/>
              <a:ext cx="240300" cy="260400"/>
            </a:xfrm>
            <a:prstGeom prst="ellipse">
              <a:avLst/>
            </a:prstGeom>
            <a:solidFill>
              <a:srgbClr val="6AA84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6" name="Google Shape;67;p13">
              <a:extLst>
                <a:ext uri="{FF2B5EF4-FFF2-40B4-BE49-F238E27FC236}">
                  <a16:creationId xmlns:a16="http://schemas.microsoft.com/office/drawing/2014/main" id="{BC6E459C-3E25-E04C-8B81-62EF70E74683}"/>
                </a:ext>
              </a:extLst>
            </p:cNvPr>
            <p:cNvSpPr txBox="1"/>
            <p:nvPr/>
          </p:nvSpPr>
          <p:spPr>
            <a:xfrm>
              <a:off x="403774" y="3773499"/>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grpSp>
      <p:grpSp>
        <p:nvGrpSpPr>
          <p:cNvPr id="97" name="Group 96">
            <a:extLst>
              <a:ext uri="{FF2B5EF4-FFF2-40B4-BE49-F238E27FC236}">
                <a16:creationId xmlns:a16="http://schemas.microsoft.com/office/drawing/2014/main" id="{C79C2459-8603-8F46-A97E-3E4FFDF49FFD}"/>
              </a:ext>
            </a:extLst>
          </p:cNvPr>
          <p:cNvGrpSpPr/>
          <p:nvPr/>
        </p:nvGrpSpPr>
        <p:grpSpPr>
          <a:xfrm>
            <a:off x="1535805" y="4138295"/>
            <a:ext cx="337800" cy="325025"/>
            <a:chOff x="403774" y="4106936"/>
            <a:chExt cx="337800" cy="325025"/>
          </a:xfrm>
        </p:grpSpPr>
        <p:sp>
          <p:nvSpPr>
            <p:cNvPr id="98" name="Google Shape;63;p13">
              <a:extLst>
                <a:ext uri="{FF2B5EF4-FFF2-40B4-BE49-F238E27FC236}">
                  <a16:creationId xmlns:a16="http://schemas.microsoft.com/office/drawing/2014/main" id="{4BBEFA7A-9624-384A-97F9-8559271907B1}"/>
                </a:ext>
              </a:extLst>
            </p:cNvPr>
            <p:cNvSpPr/>
            <p:nvPr/>
          </p:nvSpPr>
          <p:spPr>
            <a:xfrm>
              <a:off x="452524" y="4158787"/>
              <a:ext cx="240300" cy="260400"/>
            </a:xfrm>
            <a:prstGeom prst="ellipse">
              <a:avLst/>
            </a:prstGeom>
            <a:solidFill>
              <a:srgbClr val="F1C2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9" name="Google Shape;68;p13">
              <a:extLst>
                <a:ext uri="{FF2B5EF4-FFF2-40B4-BE49-F238E27FC236}">
                  <a16:creationId xmlns:a16="http://schemas.microsoft.com/office/drawing/2014/main" id="{2D7FB3A4-A8B7-794B-B565-2524AB8E6DCC}"/>
                </a:ext>
              </a:extLst>
            </p:cNvPr>
            <p:cNvSpPr txBox="1"/>
            <p:nvPr/>
          </p:nvSpPr>
          <p:spPr>
            <a:xfrm>
              <a:off x="403774" y="4106936"/>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grpSp>
      <p:grpSp>
        <p:nvGrpSpPr>
          <p:cNvPr id="100" name="Group 99">
            <a:extLst>
              <a:ext uri="{FF2B5EF4-FFF2-40B4-BE49-F238E27FC236}">
                <a16:creationId xmlns:a16="http://schemas.microsoft.com/office/drawing/2014/main" id="{B5A9A7BC-C9A2-CE45-9EDB-0A68A4E2C8CD}"/>
              </a:ext>
            </a:extLst>
          </p:cNvPr>
          <p:cNvGrpSpPr/>
          <p:nvPr/>
        </p:nvGrpSpPr>
        <p:grpSpPr>
          <a:xfrm>
            <a:off x="1918736" y="4138295"/>
            <a:ext cx="337800" cy="321650"/>
            <a:chOff x="403774" y="4441037"/>
            <a:chExt cx="337800" cy="321650"/>
          </a:xfrm>
        </p:grpSpPr>
        <p:sp>
          <p:nvSpPr>
            <p:cNvPr id="101" name="Google Shape;64;p13">
              <a:extLst>
                <a:ext uri="{FF2B5EF4-FFF2-40B4-BE49-F238E27FC236}">
                  <a16:creationId xmlns:a16="http://schemas.microsoft.com/office/drawing/2014/main" id="{C439941C-C907-A24A-9878-735C9C5032E9}"/>
                </a:ext>
              </a:extLst>
            </p:cNvPr>
            <p:cNvSpPr/>
            <p:nvPr/>
          </p:nvSpPr>
          <p:spPr>
            <a:xfrm>
              <a:off x="452524" y="4498587"/>
              <a:ext cx="240300" cy="260400"/>
            </a:xfrm>
            <a:prstGeom prst="ellipse">
              <a:avLst/>
            </a:prstGeom>
            <a:solidFill>
              <a:srgbClr val="A61C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102" name="Google Shape;69;p13">
              <a:extLst>
                <a:ext uri="{FF2B5EF4-FFF2-40B4-BE49-F238E27FC236}">
                  <a16:creationId xmlns:a16="http://schemas.microsoft.com/office/drawing/2014/main" id="{7D784A29-051B-774D-A3F7-4F9489152C20}"/>
                </a:ext>
              </a:extLst>
            </p:cNvPr>
            <p:cNvSpPr txBox="1"/>
            <p:nvPr/>
          </p:nvSpPr>
          <p:spPr>
            <a:xfrm>
              <a:off x="403774" y="4441037"/>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grpSp>
      <p:sp>
        <p:nvSpPr>
          <p:cNvPr id="103" name="Google Shape;80;p13">
            <a:extLst>
              <a:ext uri="{FF2B5EF4-FFF2-40B4-BE49-F238E27FC236}">
                <a16:creationId xmlns:a16="http://schemas.microsoft.com/office/drawing/2014/main" id="{548F82AE-D10A-9F42-9BC0-00AA1D91B8C6}"/>
              </a:ext>
            </a:extLst>
          </p:cNvPr>
          <p:cNvSpPr txBox="1"/>
          <p:nvPr/>
        </p:nvSpPr>
        <p:spPr>
          <a:xfrm>
            <a:off x="197789" y="3811773"/>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Severity</a:t>
            </a:r>
            <a:endParaRPr sz="1100" b="1" dirty="0">
              <a:latin typeface="Montserrat" pitchFamily="2" charset="77"/>
              <a:ea typeface="Verdana"/>
              <a:cs typeface="Verdana"/>
              <a:sym typeface="Verdana"/>
            </a:endParaRPr>
          </a:p>
        </p:txBody>
      </p:sp>
      <p:sp>
        <p:nvSpPr>
          <p:cNvPr id="104" name="Oval 103">
            <a:extLst>
              <a:ext uri="{FF2B5EF4-FFF2-40B4-BE49-F238E27FC236}">
                <a16:creationId xmlns:a16="http://schemas.microsoft.com/office/drawing/2014/main" id="{F9899E80-4029-D34C-B575-FB39382AC687}"/>
              </a:ext>
            </a:extLst>
          </p:cNvPr>
          <p:cNvSpPr/>
          <p:nvPr/>
        </p:nvSpPr>
        <p:spPr>
          <a:xfrm>
            <a:off x="50272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5" name="Oval 104">
            <a:extLst>
              <a:ext uri="{FF2B5EF4-FFF2-40B4-BE49-F238E27FC236}">
                <a16:creationId xmlns:a16="http://schemas.microsoft.com/office/drawing/2014/main" id="{88485483-95B5-5041-A67F-BACA8DC3741C}"/>
              </a:ext>
            </a:extLst>
          </p:cNvPr>
          <p:cNvSpPr/>
          <p:nvPr/>
        </p:nvSpPr>
        <p:spPr>
          <a:xfrm>
            <a:off x="88669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6" name="Oval 105">
            <a:extLst>
              <a:ext uri="{FF2B5EF4-FFF2-40B4-BE49-F238E27FC236}">
                <a16:creationId xmlns:a16="http://schemas.microsoft.com/office/drawing/2014/main" id="{9F19E91E-B6AE-4A46-871E-81CF6ED18E62}"/>
              </a:ext>
            </a:extLst>
          </p:cNvPr>
          <p:cNvSpPr/>
          <p:nvPr/>
        </p:nvSpPr>
        <p:spPr>
          <a:xfrm>
            <a:off x="1257265"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7" name="Oval 106">
            <a:extLst>
              <a:ext uri="{FF2B5EF4-FFF2-40B4-BE49-F238E27FC236}">
                <a16:creationId xmlns:a16="http://schemas.microsoft.com/office/drawing/2014/main" id="{92E2A30E-CAD2-5043-A664-2D9BACDB04DA}"/>
              </a:ext>
            </a:extLst>
          </p:cNvPr>
          <p:cNvSpPr/>
          <p:nvPr/>
        </p:nvSpPr>
        <p:spPr>
          <a:xfrm>
            <a:off x="165165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8" name="Oval 107">
            <a:extLst>
              <a:ext uri="{FF2B5EF4-FFF2-40B4-BE49-F238E27FC236}">
                <a16:creationId xmlns:a16="http://schemas.microsoft.com/office/drawing/2014/main" id="{CD765204-32EF-EE48-A950-BE478DBDA17A}"/>
              </a:ext>
            </a:extLst>
          </p:cNvPr>
          <p:cNvSpPr/>
          <p:nvPr/>
        </p:nvSpPr>
        <p:spPr>
          <a:xfrm>
            <a:off x="2036240"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Tree>
    <p:extLst>
      <p:ext uri="{BB962C8B-B14F-4D97-AF65-F5344CB8AC3E}">
        <p14:creationId xmlns:p14="http://schemas.microsoft.com/office/powerpoint/2010/main" val="175039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198180" y="125452"/>
            <a:ext cx="5558400" cy="6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itchFamily="2" charset="77"/>
                <a:ea typeface="Verdana"/>
                <a:cs typeface="Verdana"/>
                <a:sym typeface="Verdana"/>
              </a:rPr>
              <a:t>Heuristic Evaluation Sheet</a:t>
            </a:r>
            <a:endParaRPr b="1" dirty="0">
              <a:latin typeface="Montserrat" pitchFamily="2" charset="77"/>
              <a:ea typeface="Verdana"/>
              <a:cs typeface="Verdana"/>
              <a:sym typeface="Verdana"/>
            </a:endParaRPr>
          </a:p>
        </p:txBody>
      </p:sp>
      <p:sp>
        <p:nvSpPr>
          <p:cNvPr id="56" name="Google Shape;56;p13"/>
          <p:cNvSpPr/>
          <p:nvPr/>
        </p:nvSpPr>
        <p:spPr>
          <a:xfrm>
            <a:off x="207580" y="1745737"/>
            <a:ext cx="8774570" cy="3301537"/>
          </a:xfrm>
          <a:prstGeom prst="roundRect">
            <a:avLst>
              <a:gd name="adj" fmla="val 16667"/>
            </a:avLst>
          </a:prstGeom>
          <a:solidFill>
            <a:srgbClr val="E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ontserrat" pitchFamily="2" charset="77"/>
            </a:endParaRPr>
          </a:p>
        </p:txBody>
      </p:sp>
      <p:sp>
        <p:nvSpPr>
          <p:cNvPr id="57" name="Google Shape;57;p13"/>
          <p:cNvSpPr/>
          <p:nvPr/>
        </p:nvSpPr>
        <p:spPr>
          <a:xfrm>
            <a:off x="207580" y="572840"/>
            <a:ext cx="2687570" cy="486300"/>
          </a:xfrm>
          <a:prstGeom prst="roundRect">
            <a:avLst>
              <a:gd name="adj" fmla="val 306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8" name="Google Shape;58;p13"/>
          <p:cNvSpPr/>
          <p:nvPr/>
        </p:nvSpPr>
        <p:spPr>
          <a:xfrm>
            <a:off x="3035575" y="552365"/>
            <a:ext cx="2590500" cy="1097400"/>
          </a:xfrm>
          <a:prstGeom prst="roundRect">
            <a:avLst>
              <a:gd name="adj" fmla="val 1762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9" name="Google Shape;59;p13"/>
          <p:cNvSpPr/>
          <p:nvPr/>
        </p:nvSpPr>
        <p:spPr>
          <a:xfrm>
            <a:off x="207580" y="1163465"/>
            <a:ext cx="2687570" cy="486300"/>
          </a:xfrm>
          <a:prstGeom prst="roundRect">
            <a:avLst>
              <a:gd name="adj" fmla="val 345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60" name="Google Shape;60;p13"/>
          <p:cNvSpPr/>
          <p:nvPr/>
        </p:nvSpPr>
        <p:spPr>
          <a:xfrm>
            <a:off x="5705200" y="49250"/>
            <a:ext cx="240300" cy="260400"/>
          </a:xfrm>
          <a:prstGeom prst="ellipse">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1" name="Google Shape;61;p13"/>
          <p:cNvSpPr/>
          <p:nvPr/>
        </p:nvSpPr>
        <p:spPr>
          <a:xfrm>
            <a:off x="5705200" y="365700"/>
            <a:ext cx="240300" cy="260400"/>
          </a:xfrm>
          <a:prstGeom prst="ellipse">
            <a:avLst/>
          </a:prstGeom>
          <a:solidFill>
            <a:srgbClr val="B6D7A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62" name="Google Shape;62;p13"/>
          <p:cNvSpPr/>
          <p:nvPr/>
        </p:nvSpPr>
        <p:spPr>
          <a:xfrm>
            <a:off x="5705200" y="682150"/>
            <a:ext cx="240300" cy="260400"/>
          </a:xfrm>
          <a:prstGeom prst="ellipse">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3" name="Google Shape;63;p13"/>
          <p:cNvSpPr/>
          <p:nvPr/>
        </p:nvSpPr>
        <p:spPr>
          <a:xfrm>
            <a:off x="5705200" y="1021950"/>
            <a:ext cx="240300" cy="260400"/>
          </a:xfrm>
          <a:prstGeom prst="ellipse">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4" name="Google Shape;64;p13"/>
          <p:cNvSpPr/>
          <p:nvPr/>
        </p:nvSpPr>
        <p:spPr>
          <a:xfrm>
            <a:off x="5705200" y="1361750"/>
            <a:ext cx="240300" cy="260400"/>
          </a:xfrm>
          <a:prstGeom prst="ellipse">
            <a:avLst/>
          </a:prstGeom>
          <a:solidFill>
            <a:srgbClr val="A61C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5" name="Google Shape;65;p13"/>
          <p:cNvSpPr txBox="1"/>
          <p:nvPr/>
        </p:nvSpPr>
        <p:spPr>
          <a:xfrm>
            <a:off x="5656450" y="0"/>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sp>
        <p:nvSpPr>
          <p:cNvPr id="66" name="Google Shape;66;p13"/>
          <p:cNvSpPr txBox="1"/>
          <p:nvPr/>
        </p:nvSpPr>
        <p:spPr>
          <a:xfrm>
            <a:off x="5656450" y="318350"/>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sp>
        <p:nvSpPr>
          <p:cNvPr id="67" name="Google Shape;67;p13"/>
          <p:cNvSpPr txBox="1"/>
          <p:nvPr/>
        </p:nvSpPr>
        <p:spPr>
          <a:xfrm>
            <a:off x="5656450" y="636662"/>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sp>
        <p:nvSpPr>
          <p:cNvPr id="68" name="Google Shape;68;p13"/>
          <p:cNvSpPr txBox="1"/>
          <p:nvPr/>
        </p:nvSpPr>
        <p:spPr>
          <a:xfrm>
            <a:off x="5656450" y="970099"/>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sp>
        <p:nvSpPr>
          <p:cNvPr id="69" name="Google Shape;69;p13"/>
          <p:cNvSpPr txBox="1"/>
          <p:nvPr/>
        </p:nvSpPr>
        <p:spPr>
          <a:xfrm>
            <a:off x="5656450" y="1304200"/>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sp>
        <p:nvSpPr>
          <p:cNvPr id="70" name="Google Shape;70;p13"/>
          <p:cNvSpPr txBox="1"/>
          <p:nvPr/>
        </p:nvSpPr>
        <p:spPr>
          <a:xfrm>
            <a:off x="5918050" y="34419"/>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I don't agree that this is a usability problem at all</a:t>
            </a:r>
            <a:endParaRPr sz="900">
              <a:latin typeface="Montserrat" pitchFamily="2" charset="77"/>
              <a:ea typeface="Verdana"/>
              <a:cs typeface="Verdana"/>
              <a:sym typeface="Verdana"/>
            </a:endParaRPr>
          </a:p>
        </p:txBody>
      </p:sp>
      <p:sp>
        <p:nvSpPr>
          <p:cNvPr id="71" name="Google Shape;71;p13"/>
          <p:cNvSpPr txBox="1"/>
          <p:nvPr/>
        </p:nvSpPr>
        <p:spPr>
          <a:xfrm>
            <a:off x="5918050" y="254888"/>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Cosmetic problem only: need not be fixed unless extra time is available on project</a:t>
            </a:r>
            <a:endParaRPr sz="500">
              <a:latin typeface="Montserrat" pitchFamily="2" charset="77"/>
              <a:ea typeface="Verdana"/>
              <a:cs typeface="Verdana"/>
              <a:sym typeface="Verdana"/>
            </a:endParaRPr>
          </a:p>
        </p:txBody>
      </p:sp>
      <p:sp>
        <p:nvSpPr>
          <p:cNvPr id="72" name="Google Shape;72;p13"/>
          <p:cNvSpPr txBox="1"/>
          <p:nvPr/>
        </p:nvSpPr>
        <p:spPr>
          <a:xfrm>
            <a:off x="5918050" y="581900"/>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Minor usability problem: fixing this should be given low priority</a:t>
            </a:r>
            <a:endParaRPr sz="900">
              <a:latin typeface="Montserrat" pitchFamily="2" charset="77"/>
              <a:ea typeface="Verdana"/>
              <a:cs typeface="Verdana"/>
              <a:sym typeface="Verdana"/>
            </a:endParaRPr>
          </a:p>
        </p:txBody>
      </p:sp>
      <p:sp>
        <p:nvSpPr>
          <p:cNvPr id="73" name="Google Shape;73;p13"/>
          <p:cNvSpPr txBox="1"/>
          <p:nvPr/>
        </p:nvSpPr>
        <p:spPr>
          <a:xfrm>
            <a:off x="5918050" y="9013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Major usability problem: important to fix, so should be given high priority</a:t>
            </a:r>
            <a:endParaRPr sz="900">
              <a:latin typeface="Montserrat" pitchFamily="2" charset="77"/>
              <a:ea typeface="Verdana"/>
              <a:cs typeface="Verdana"/>
              <a:sym typeface="Verdana"/>
            </a:endParaRPr>
          </a:p>
        </p:txBody>
      </p:sp>
      <p:sp>
        <p:nvSpPr>
          <p:cNvPr id="74" name="Google Shape;74;p13"/>
          <p:cNvSpPr txBox="1"/>
          <p:nvPr/>
        </p:nvSpPr>
        <p:spPr>
          <a:xfrm>
            <a:off x="5918050" y="12381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Usability Catastrophe: imperative to fix this before product can be released</a:t>
            </a:r>
            <a:endParaRPr sz="900">
              <a:latin typeface="Montserrat" pitchFamily="2" charset="77"/>
              <a:ea typeface="Verdana"/>
              <a:cs typeface="Verdana"/>
              <a:sym typeface="Verdana"/>
            </a:endParaRPr>
          </a:p>
        </p:txBody>
      </p:sp>
      <p:sp>
        <p:nvSpPr>
          <p:cNvPr id="75" name="Google Shape;75;p13"/>
          <p:cNvSpPr txBox="1"/>
          <p:nvPr/>
        </p:nvSpPr>
        <p:spPr>
          <a:xfrm>
            <a:off x="227495" y="61864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Evaluator:</a:t>
            </a:r>
            <a:endParaRPr sz="1100" b="1" dirty="0">
              <a:latin typeface="Montserrat" pitchFamily="2" charset="77"/>
              <a:ea typeface="Verdana"/>
              <a:cs typeface="Verdana"/>
              <a:sym typeface="Verdana"/>
            </a:endParaRPr>
          </a:p>
        </p:txBody>
      </p:sp>
      <p:sp>
        <p:nvSpPr>
          <p:cNvPr id="76" name="Google Shape;76;p13"/>
          <p:cNvSpPr txBox="1"/>
          <p:nvPr/>
        </p:nvSpPr>
        <p:spPr>
          <a:xfrm>
            <a:off x="227495" y="116570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Device:</a:t>
            </a:r>
            <a:endParaRPr sz="1100" b="1" dirty="0">
              <a:latin typeface="Montserrat" pitchFamily="2" charset="77"/>
              <a:ea typeface="Verdana"/>
              <a:cs typeface="Verdana"/>
              <a:sym typeface="Verdana"/>
            </a:endParaRPr>
          </a:p>
        </p:txBody>
      </p:sp>
      <p:sp>
        <p:nvSpPr>
          <p:cNvPr id="77" name="Google Shape;77;p13"/>
          <p:cNvSpPr/>
          <p:nvPr/>
        </p:nvSpPr>
        <p:spPr>
          <a:xfrm>
            <a:off x="3035575" y="234309"/>
            <a:ext cx="2590500" cy="236100"/>
          </a:xfrm>
          <a:prstGeom prst="roundRect">
            <a:avLst>
              <a:gd name="adj" fmla="val 441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78" name="Google Shape;78;p13"/>
          <p:cNvSpPr txBox="1"/>
          <p:nvPr/>
        </p:nvSpPr>
        <p:spPr>
          <a:xfrm>
            <a:off x="3116110" y="158106"/>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Device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79" name="Google Shape;79;p13"/>
          <p:cNvSpPr txBox="1"/>
          <p:nvPr/>
        </p:nvSpPr>
        <p:spPr>
          <a:xfrm>
            <a:off x="3116110" y="528562"/>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Task/Feature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80" name="Google Shape;80;p13"/>
          <p:cNvSpPr txBox="1"/>
          <p:nvPr/>
        </p:nvSpPr>
        <p:spPr>
          <a:xfrm>
            <a:off x="207580" y="1805900"/>
            <a:ext cx="3013245" cy="332900"/>
          </a:xfrm>
          <a:prstGeom prst="rect">
            <a:avLst/>
          </a:prstGeom>
          <a:noFill/>
          <a:ln>
            <a:noFill/>
          </a:ln>
        </p:spPr>
        <p:txBody>
          <a:bodyPr spcFirstLastPara="1" wrap="square" lIns="91425" tIns="91425" rIns="91425" bIns="91425" anchor="t" anchorCtr="0">
            <a:noAutofit/>
          </a:bodyPr>
          <a:lstStyle/>
          <a:p>
            <a:pPr marL="158750">
              <a:buSzPts val="1100"/>
            </a:pPr>
            <a:r>
              <a:rPr lang="en-US" altLang="ko-KR" sz="1100" b="1" dirty="0">
                <a:latin typeface="Montserrat" pitchFamily="2" charset="77"/>
                <a:ea typeface="Verdana"/>
                <a:cs typeface="Verdana"/>
                <a:sym typeface="Verdana"/>
              </a:rPr>
              <a:t>5.</a:t>
            </a:r>
            <a:r>
              <a:rPr lang="ko-KR" altLang="en-US" sz="1100" b="1" dirty="0">
                <a:latin typeface="Montserrat" pitchFamily="2" charset="77"/>
                <a:ea typeface="Verdana"/>
                <a:cs typeface="Verdana"/>
                <a:sym typeface="Verdana"/>
              </a:rPr>
              <a:t> </a:t>
            </a:r>
            <a:r>
              <a:rPr lang="en-CA" altLang="ko-KR" sz="1100" b="1" dirty="0">
                <a:latin typeface="Montserrat" pitchFamily="2" charset="77"/>
                <a:ea typeface="Verdana"/>
                <a:cs typeface="Verdana"/>
                <a:sym typeface="Verdana"/>
              </a:rPr>
              <a:t>Recognition rather than recall</a:t>
            </a:r>
          </a:p>
          <a:p>
            <a:pPr marL="158750">
              <a:buSzPts val="1100"/>
            </a:pPr>
            <a:endParaRPr lang="en-CA" altLang="ko-KR" sz="1100" b="1" dirty="0">
              <a:latin typeface="Montserrat" pitchFamily="2" charset="77"/>
              <a:ea typeface="Verdana"/>
              <a:cs typeface="Verdana"/>
              <a:sym typeface="Verdana"/>
            </a:endParaRPr>
          </a:p>
          <a:p>
            <a:pPr marL="158750">
              <a:buSzPts val="1100"/>
            </a:pPr>
            <a:endParaRPr sz="1100" b="1" dirty="0">
              <a:latin typeface="Montserrat" pitchFamily="2" charset="77"/>
              <a:ea typeface="Verdana"/>
              <a:cs typeface="Verdana"/>
              <a:sym typeface="Verdana"/>
            </a:endParaRPr>
          </a:p>
        </p:txBody>
      </p:sp>
      <p:sp>
        <p:nvSpPr>
          <p:cNvPr id="81" name="Google Shape;81;p13"/>
          <p:cNvSpPr txBox="1"/>
          <p:nvPr/>
        </p:nvSpPr>
        <p:spPr>
          <a:xfrm>
            <a:off x="366450" y="1899043"/>
            <a:ext cx="2749660" cy="640200"/>
          </a:xfrm>
          <a:prstGeom prst="rect">
            <a:avLst/>
          </a:prstGeom>
          <a:noFill/>
          <a:ln>
            <a:noFill/>
          </a:ln>
        </p:spPr>
        <p:txBody>
          <a:bodyPr spcFirstLastPara="1" wrap="square" lIns="91425" tIns="91425" rIns="91425" bIns="91425" anchor="t" anchorCtr="0">
            <a:noAutofit/>
          </a:bodyPr>
          <a:lstStyle/>
          <a:p>
            <a:br>
              <a:rPr lang="en-CA" sz="1050" dirty="0">
                <a:latin typeface="Montserrat" pitchFamily="2" charset="77"/>
                <a:ea typeface="Verdana"/>
                <a:cs typeface="Verdana"/>
                <a:sym typeface="Verdana"/>
              </a:rPr>
            </a:br>
            <a:r>
              <a:rPr lang="en-CA" sz="1050" dirty="0">
                <a:latin typeface="Montserrat" pitchFamily="2" charset="77"/>
                <a:ea typeface="Verdana"/>
                <a:cs typeface="Verdana"/>
                <a:sym typeface="Verdana"/>
              </a:rPr>
              <a:t>Minimize the user's memory load by making objects, actions, and options visible. The user should not have to remember information from one part of the dialogue to another. Instructions for use of the system should be visible or easily retrievable whenever appropriate.</a:t>
            </a:r>
            <a:endParaRPr sz="1050" dirty="0">
              <a:latin typeface="Montserrat" pitchFamily="2" charset="77"/>
              <a:ea typeface="Verdana"/>
              <a:cs typeface="Verdana"/>
              <a:sym typeface="Verdana"/>
            </a:endParaRPr>
          </a:p>
        </p:txBody>
      </p:sp>
      <p:cxnSp>
        <p:nvCxnSpPr>
          <p:cNvPr id="82" name="Google Shape;82;p13"/>
          <p:cNvCxnSpPr/>
          <p:nvPr/>
        </p:nvCxnSpPr>
        <p:spPr>
          <a:xfrm flipH="1">
            <a:off x="2304975" y="1628775"/>
            <a:ext cx="1190700" cy="3448200"/>
          </a:xfrm>
          <a:prstGeom prst="straightConnector1">
            <a:avLst/>
          </a:prstGeom>
          <a:noFill/>
          <a:ln w="38100" cap="flat" cmpd="sng">
            <a:solidFill>
              <a:srgbClr val="FFFFFF"/>
            </a:solidFill>
            <a:prstDash val="solid"/>
            <a:round/>
            <a:headEnd type="none" w="med" len="med"/>
            <a:tailEnd type="none" w="med" len="med"/>
          </a:ln>
        </p:spPr>
      </p:cxnSp>
      <p:cxnSp>
        <p:nvCxnSpPr>
          <p:cNvPr id="83" name="Google Shape;83;p13"/>
          <p:cNvCxnSpPr/>
          <p:nvPr/>
        </p:nvCxnSpPr>
        <p:spPr>
          <a:xfrm flipH="1">
            <a:off x="5458600" y="1620650"/>
            <a:ext cx="1190700" cy="3448200"/>
          </a:xfrm>
          <a:prstGeom prst="straightConnector1">
            <a:avLst/>
          </a:prstGeom>
          <a:noFill/>
          <a:ln w="38100" cap="flat" cmpd="sng">
            <a:solidFill>
              <a:srgbClr val="FFFFFF"/>
            </a:solidFill>
            <a:prstDash val="solid"/>
            <a:round/>
            <a:headEnd type="none" w="med" len="med"/>
            <a:tailEnd type="none" w="med" len="med"/>
          </a:ln>
        </p:spPr>
      </p:cxnSp>
      <p:sp>
        <p:nvSpPr>
          <p:cNvPr id="48" name="Google Shape;80;p13">
            <a:extLst>
              <a:ext uri="{FF2B5EF4-FFF2-40B4-BE49-F238E27FC236}">
                <a16:creationId xmlns:a16="http://schemas.microsoft.com/office/drawing/2014/main" id="{7A9097F3-1619-544D-A8F4-4B341923670D}"/>
              </a:ext>
            </a:extLst>
          </p:cNvPr>
          <p:cNvSpPr txBox="1"/>
          <p:nvPr/>
        </p:nvSpPr>
        <p:spPr>
          <a:xfrm>
            <a:off x="3379695" y="1807081"/>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Issues</a:t>
            </a:r>
            <a:endParaRPr sz="1100" b="1" dirty="0">
              <a:latin typeface="Montserrat" pitchFamily="2" charset="77"/>
              <a:ea typeface="Verdana"/>
              <a:cs typeface="Verdana"/>
              <a:sym typeface="Verdana"/>
            </a:endParaRPr>
          </a:p>
        </p:txBody>
      </p:sp>
      <p:sp>
        <p:nvSpPr>
          <p:cNvPr id="49" name="Google Shape;80;p13">
            <a:extLst>
              <a:ext uri="{FF2B5EF4-FFF2-40B4-BE49-F238E27FC236}">
                <a16:creationId xmlns:a16="http://schemas.microsoft.com/office/drawing/2014/main" id="{DDDBCE90-B12B-7C41-9432-399632E4E0EE}"/>
              </a:ext>
            </a:extLst>
          </p:cNvPr>
          <p:cNvSpPr txBox="1"/>
          <p:nvPr/>
        </p:nvSpPr>
        <p:spPr>
          <a:xfrm>
            <a:off x="6465437" y="1785721"/>
            <a:ext cx="1764163"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Recommendation</a:t>
            </a:r>
            <a:endParaRPr sz="1100" b="1" dirty="0">
              <a:latin typeface="Montserrat" pitchFamily="2" charset="77"/>
              <a:ea typeface="Verdana"/>
              <a:cs typeface="Verdana"/>
              <a:sym typeface="Verdana"/>
            </a:endParaRPr>
          </a:p>
        </p:txBody>
      </p:sp>
      <p:grpSp>
        <p:nvGrpSpPr>
          <p:cNvPr id="88" name="Group 87">
            <a:extLst>
              <a:ext uri="{FF2B5EF4-FFF2-40B4-BE49-F238E27FC236}">
                <a16:creationId xmlns:a16="http://schemas.microsoft.com/office/drawing/2014/main" id="{7B24C695-407A-7345-ADF9-6B2D87FAE524}"/>
              </a:ext>
            </a:extLst>
          </p:cNvPr>
          <p:cNvGrpSpPr/>
          <p:nvPr/>
        </p:nvGrpSpPr>
        <p:grpSpPr>
          <a:xfrm>
            <a:off x="386875" y="4141736"/>
            <a:ext cx="337800" cy="309650"/>
            <a:chOff x="403774" y="3136837"/>
            <a:chExt cx="337800" cy="309650"/>
          </a:xfrm>
        </p:grpSpPr>
        <p:sp>
          <p:nvSpPr>
            <p:cNvPr id="89" name="Google Shape;60;p13">
              <a:extLst>
                <a:ext uri="{FF2B5EF4-FFF2-40B4-BE49-F238E27FC236}">
                  <a16:creationId xmlns:a16="http://schemas.microsoft.com/office/drawing/2014/main" id="{CADE8724-D442-E740-AB90-7B622A74C621}"/>
                </a:ext>
              </a:extLst>
            </p:cNvPr>
            <p:cNvSpPr/>
            <p:nvPr/>
          </p:nvSpPr>
          <p:spPr>
            <a:xfrm>
              <a:off x="452524" y="3186087"/>
              <a:ext cx="240300" cy="260400"/>
            </a:xfrm>
            <a:prstGeom prst="ellipse">
              <a:avLst/>
            </a:prstGeom>
            <a:solidFill>
              <a:srgbClr val="3C78D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0" name="Google Shape;65;p13">
              <a:extLst>
                <a:ext uri="{FF2B5EF4-FFF2-40B4-BE49-F238E27FC236}">
                  <a16:creationId xmlns:a16="http://schemas.microsoft.com/office/drawing/2014/main" id="{F98C9146-4512-9E41-A004-DC3FD18B45F8}"/>
                </a:ext>
              </a:extLst>
            </p:cNvPr>
            <p:cNvSpPr txBox="1"/>
            <p:nvPr/>
          </p:nvSpPr>
          <p:spPr>
            <a:xfrm>
              <a:off x="403774" y="3136837"/>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grpSp>
      <p:grpSp>
        <p:nvGrpSpPr>
          <p:cNvPr id="91" name="Group 90">
            <a:extLst>
              <a:ext uri="{FF2B5EF4-FFF2-40B4-BE49-F238E27FC236}">
                <a16:creationId xmlns:a16="http://schemas.microsoft.com/office/drawing/2014/main" id="{317D2384-5DF0-1E41-8848-6CECA1633E84}"/>
              </a:ext>
            </a:extLst>
          </p:cNvPr>
          <p:cNvGrpSpPr/>
          <p:nvPr/>
        </p:nvGrpSpPr>
        <p:grpSpPr>
          <a:xfrm>
            <a:off x="765324" y="4141736"/>
            <a:ext cx="337800" cy="307750"/>
            <a:chOff x="403774" y="3455187"/>
            <a:chExt cx="337800" cy="307750"/>
          </a:xfrm>
        </p:grpSpPr>
        <p:sp>
          <p:nvSpPr>
            <p:cNvPr id="92" name="Google Shape;61;p13">
              <a:extLst>
                <a:ext uri="{FF2B5EF4-FFF2-40B4-BE49-F238E27FC236}">
                  <a16:creationId xmlns:a16="http://schemas.microsoft.com/office/drawing/2014/main" id="{F49AAD02-472A-324A-B864-21D652EFBC1C}"/>
                </a:ext>
              </a:extLst>
            </p:cNvPr>
            <p:cNvSpPr/>
            <p:nvPr/>
          </p:nvSpPr>
          <p:spPr>
            <a:xfrm>
              <a:off x="452524" y="3502537"/>
              <a:ext cx="240300" cy="260400"/>
            </a:xfrm>
            <a:prstGeom prst="ellipse">
              <a:avLst/>
            </a:prstGeom>
            <a:solidFill>
              <a:srgbClr val="B6D7A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93" name="Google Shape;66;p13">
              <a:extLst>
                <a:ext uri="{FF2B5EF4-FFF2-40B4-BE49-F238E27FC236}">
                  <a16:creationId xmlns:a16="http://schemas.microsoft.com/office/drawing/2014/main" id="{355C822D-0083-E647-8711-C8CA76BBE2CF}"/>
                </a:ext>
              </a:extLst>
            </p:cNvPr>
            <p:cNvSpPr txBox="1"/>
            <p:nvPr/>
          </p:nvSpPr>
          <p:spPr>
            <a:xfrm>
              <a:off x="403774" y="3455187"/>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grpSp>
      <p:grpSp>
        <p:nvGrpSpPr>
          <p:cNvPr id="94" name="Group 93">
            <a:extLst>
              <a:ext uri="{FF2B5EF4-FFF2-40B4-BE49-F238E27FC236}">
                <a16:creationId xmlns:a16="http://schemas.microsoft.com/office/drawing/2014/main" id="{4C81F9AC-DEDD-A94F-B41A-3BF0CE2F8C8A}"/>
              </a:ext>
            </a:extLst>
          </p:cNvPr>
          <p:cNvGrpSpPr/>
          <p:nvPr/>
        </p:nvGrpSpPr>
        <p:grpSpPr>
          <a:xfrm>
            <a:off x="1143774" y="4145498"/>
            <a:ext cx="337800" cy="305888"/>
            <a:chOff x="403774" y="3773499"/>
            <a:chExt cx="337800" cy="305888"/>
          </a:xfrm>
        </p:grpSpPr>
        <p:sp>
          <p:nvSpPr>
            <p:cNvPr id="95" name="Google Shape;62;p13">
              <a:extLst>
                <a:ext uri="{FF2B5EF4-FFF2-40B4-BE49-F238E27FC236}">
                  <a16:creationId xmlns:a16="http://schemas.microsoft.com/office/drawing/2014/main" id="{FD1DF7EB-6089-A742-9A64-559308ACA56F}"/>
                </a:ext>
              </a:extLst>
            </p:cNvPr>
            <p:cNvSpPr/>
            <p:nvPr/>
          </p:nvSpPr>
          <p:spPr>
            <a:xfrm>
              <a:off x="452524" y="3818987"/>
              <a:ext cx="240300" cy="260400"/>
            </a:xfrm>
            <a:prstGeom prst="ellipse">
              <a:avLst/>
            </a:prstGeom>
            <a:solidFill>
              <a:srgbClr val="6AA84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6" name="Google Shape;67;p13">
              <a:extLst>
                <a:ext uri="{FF2B5EF4-FFF2-40B4-BE49-F238E27FC236}">
                  <a16:creationId xmlns:a16="http://schemas.microsoft.com/office/drawing/2014/main" id="{BC6E459C-3E25-E04C-8B81-62EF70E74683}"/>
                </a:ext>
              </a:extLst>
            </p:cNvPr>
            <p:cNvSpPr txBox="1"/>
            <p:nvPr/>
          </p:nvSpPr>
          <p:spPr>
            <a:xfrm>
              <a:off x="403774" y="3773499"/>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grpSp>
      <p:grpSp>
        <p:nvGrpSpPr>
          <p:cNvPr id="97" name="Group 96">
            <a:extLst>
              <a:ext uri="{FF2B5EF4-FFF2-40B4-BE49-F238E27FC236}">
                <a16:creationId xmlns:a16="http://schemas.microsoft.com/office/drawing/2014/main" id="{C79C2459-8603-8F46-A97E-3E4FFDF49FFD}"/>
              </a:ext>
            </a:extLst>
          </p:cNvPr>
          <p:cNvGrpSpPr/>
          <p:nvPr/>
        </p:nvGrpSpPr>
        <p:grpSpPr>
          <a:xfrm>
            <a:off x="1535805" y="4138295"/>
            <a:ext cx="337800" cy="325025"/>
            <a:chOff x="403774" y="4106936"/>
            <a:chExt cx="337800" cy="325025"/>
          </a:xfrm>
        </p:grpSpPr>
        <p:sp>
          <p:nvSpPr>
            <p:cNvPr id="98" name="Google Shape;63;p13">
              <a:extLst>
                <a:ext uri="{FF2B5EF4-FFF2-40B4-BE49-F238E27FC236}">
                  <a16:creationId xmlns:a16="http://schemas.microsoft.com/office/drawing/2014/main" id="{4BBEFA7A-9624-384A-97F9-8559271907B1}"/>
                </a:ext>
              </a:extLst>
            </p:cNvPr>
            <p:cNvSpPr/>
            <p:nvPr/>
          </p:nvSpPr>
          <p:spPr>
            <a:xfrm>
              <a:off x="452524" y="4158787"/>
              <a:ext cx="240300" cy="260400"/>
            </a:xfrm>
            <a:prstGeom prst="ellipse">
              <a:avLst/>
            </a:prstGeom>
            <a:solidFill>
              <a:srgbClr val="F1C2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9" name="Google Shape;68;p13">
              <a:extLst>
                <a:ext uri="{FF2B5EF4-FFF2-40B4-BE49-F238E27FC236}">
                  <a16:creationId xmlns:a16="http://schemas.microsoft.com/office/drawing/2014/main" id="{2D7FB3A4-A8B7-794B-B565-2524AB8E6DCC}"/>
                </a:ext>
              </a:extLst>
            </p:cNvPr>
            <p:cNvSpPr txBox="1"/>
            <p:nvPr/>
          </p:nvSpPr>
          <p:spPr>
            <a:xfrm>
              <a:off x="403774" y="4106936"/>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grpSp>
      <p:grpSp>
        <p:nvGrpSpPr>
          <p:cNvPr id="100" name="Group 99">
            <a:extLst>
              <a:ext uri="{FF2B5EF4-FFF2-40B4-BE49-F238E27FC236}">
                <a16:creationId xmlns:a16="http://schemas.microsoft.com/office/drawing/2014/main" id="{B5A9A7BC-C9A2-CE45-9EDB-0A68A4E2C8CD}"/>
              </a:ext>
            </a:extLst>
          </p:cNvPr>
          <p:cNvGrpSpPr/>
          <p:nvPr/>
        </p:nvGrpSpPr>
        <p:grpSpPr>
          <a:xfrm>
            <a:off x="1918736" y="4138295"/>
            <a:ext cx="337800" cy="321650"/>
            <a:chOff x="403774" y="4441037"/>
            <a:chExt cx="337800" cy="321650"/>
          </a:xfrm>
        </p:grpSpPr>
        <p:sp>
          <p:nvSpPr>
            <p:cNvPr id="101" name="Google Shape;64;p13">
              <a:extLst>
                <a:ext uri="{FF2B5EF4-FFF2-40B4-BE49-F238E27FC236}">
                  <a16:creationId xmlns:a16="http://schemas.microsoft.com/office/drawing/2014/main" id="{C439941C-C907-A24A-9878-735C9C5032E9}"/>
                </a:ext>
              </a:extLst>
            </p:cNvPr>
            <p:cNvSpPr/>
            <p:nvPr/>
          </p:nvSpPr>
          <p:spPr>
            <a:xfrm>
              <a:off x="452524" y="4498587"/>
              <a:ext cx="240300" cy="260400"/>
            </a:xfrm>
            <a:prstGeom prst="ellipse">
              <a:avLst/>
            </a:prstGeom>
            <a:solidFill>
              <a:srgbClr val="A61C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102" name="Google Shape;69;p13">
              <a:extLst>
                <a:ext uri="{FF2B5EF4-FFF2-40B4-BE49-F238E27FC236}">
                  <a16:creationId xmlns:a16="http://schemas.microsoft.com/office/drawing/2014/main" id="{7D784A29-051B-774D-A3F7-4F9489152C20}"/>
                </a:ext>
              </a:extLst>
            </p:cNvPr>
            <p:cNvSpPr txBox="1"/>
            <p:nvPr/>
          </p:nvSpPr>
          <p:spPr>
            <a:xfrm>
              <a:off x="403774" y="4441037"/>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grpSp>
      <p:sp>
        <p:nvSpPr>
          <p:cNvPr id="103" name="Google Shape;80;p13">
            <a:extLst>
              <a:ext uri="{FF2B5EF4-FFF2-40B4-BE49-F238E27FC236}">
                <a16:creationId xmlns:a16="http://schemas.microsoft.com/office/drawing/2014/main" id="{548F82AE-D10A-9F42-9BC0-00AA1D91B8C6}"/>
              </a:ext>
            </a:extLst>
          </p:cNvPr>
          <p:cNvSpPr txBox="1"/>
          <p:nvPr/>
        </p:nvSpPr>
        <p:spPr>
          <a:xfrm>
            <a:off x="197789" y="3811773"/>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Severity</a:t>
            </a:r>
            <a:endParaRPr sz="1100" b="1" dirty="0">
              <a:latin typeface="Montserrat" pitchFamily="2" charset="77"/>
              <a:ea typeface="Verdana"/>
              <a:cs typeface="Verdana"/>
              <a:sym typeface="Verdana"/>
            </a:endParaRPr>
          </a:p>
        </p:txBody>
      </p:sp>
      <p:sp>
        <p:nvSpPr>
          <p:cNvPr id="104" name="Oval 103">
            <a:extLst>
              <a:ext uri="{FF2B5EF4-FFF2-40B4-BE49-F238E27FC236}">
                <a16:creationId xmlns:a16="http://schemas.microsoft.com/office/drawing/2014/main" id="{F9899E80-4029-D34C-B575-FB39382AC687}"/>
              </a:ext>
            </a:extLst>
          </p:cNvPr>
          <p:cNvSpPr/>
          <p:nvPr/>
        </p:nvSpPr>
        <p:spPr>
          <a:xfrm>
            <a:off x="50272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5" name="Oval 104">
            <a:extLst>
              <a:ext uri="{FF2B5EF4-FFF2-40B4-BE49-F238E27FC236}">
                <a16:creationId xmlns:a16="http://schemas.microsoft.com/office/drawing/2014/main" id="{88485483-95B5-5041-A67F-BACA8DC3741C}"/>
              </a:ext>
            </a:extLst>
          </p:cNvPr>
          <p:cNvSpPr/>
          <p:nvPr/>
        </p:nvSpPr>
        <p:spPr>
          <a:xfrm>
            <a:off x="88669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6" name="Oval 105">
            <a:extLst>
              <a:ext uri="{FF2B5EF4-FFF2-40B4-BE49-F238E27FC236}">
                <a16:creationId xmlns:a16="http://schemas.microsoft.com/office/drawing/2014/main" id="{9F19E91E-B6AE-4A46-871E-81CF6ED18E62}"/>
              </a:ext>
            </a:extLst>
          </p:cNvPr>
          <p:cNvSpPr/>
          <p:nvPr/>
        </p:nvSpPr>
        <p:spPr>
          <a:xfrm>
            <a:off x="1257265"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7" name="Oval 106">
            <a:extLst>
              <a:ext uri="{FF2B5EF4-FFF2-40B4-BE49-F238E27FC236}">
                <a16:creationId xmlns:a16="http://schemas.microsoft.com/office/drawing/2014/main" id="{92E2A30E-CAD2-5043-A664-2D9BACDB04DA}"/>
              </a:ext>
            </a:extLst>
          </p:cNvPr>
          <p:cNvSpPr/>
          <p:nvPr/>
        </p:nvSpPr>
        <p:spPr>
          <a:xfrm>
            <a:off x="165165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8" name="Oval 107">
            <a:extLst>
              <a:ext uri="{FF2B5EF4-FFF2-40B4-BE49-F238E27FC236}">
                <a16:creationId xmlns:a16="http://schemas.microsoft.com/office/drawing/2014/main" id="{CD765204-32EF-EE48-A950-BE478DBDA17A}"/>
              </a:ext>
            </a:extLst>
          </p:cNvPr>
          <p:cNvSpPr/>
          <p:nvPr/>
        </p:nvSpPr>
        <p:spPr>
          <a:xfrm>
            <a:off x="2036240"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Tree>
    <p:extLst>
      <p:ext uri="{BB962C8B-B14F-4D97-AF65-F5344CB8AC3E}">
        <p14:creationId xmlns:p14="http://schemas.microsoft.com/office/powerpoint/2010/main" val="310689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198180" y="125452"/>
            <a:ext cx="5558400" cy="6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itchFamily="2" charset="77"/>
                <a:ea typeface="Verdana"/>
                <a:cs typeface="Verdana"/>
                <a:sym typeface="Verdana"/>
              </a:rPr>
              <a:t>Heuristic Evaluation Sheet</a:t>
            </a:r>
            <a:endParaRPr b="1" dirty="0">
              <a:latin typeface="Montserrat" pitchFamily="2" charset="77"/>
              <a:ea typeface="Verdana"/>
              <a:cs typeface="Verdana"/>
              <a:sym typeface="Verdana"/>
            </a:endParaRPr>
          </a:p>
        </p:txBody>
      </p:sp>
      <p:sp>
        <p:nvSpPr>
          <p:cNvPr id="56" name="Google Shape;56;p13"/>
          <p:cNvSpPr/>
          <p:nvPr/>
        </p:nvSpPr>
        <p:spPr>
          <a:xfrm>
            <a:off x="207580" y="1745737"/>
            <a:ext cx="8774570" cy="3301537"/>
          </a:xfrm>
          <a:prstGeom prst="roundRect">
            <a:avLst>
              <a:gd name="adj" fmla="val 16667"/>
            </a:avLst>
          </a:prstGeom>
          <a:solidFill>
            <a:srgbClr val="E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ontserrat" pitchFamily="2" charset="77"/>
            </a:endParaRPr>
          </a:p>
        </p:txBody>
      </p:sp>
      <p:sp>
        <p:nvSpPr>
          <p:cNvPr id="57" name="Google Shape;57;p13"/>
          <p:cNvSpPr/>
          <p:nvPr/>
        </p:nvSpPr>
        <p:spPr>
          <a:xfrm>
            <a:off x="207580" y="572840"/>
            <a:ext cx="2687570" cy="486300"/>
          </a:xfrm>
          <a:prstGeom prst="roundRect">
            <a:avLst>
              <a:gd name="adj" fmla="val 306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8" name="Google Shape;58;p13"/>
          <p:cNvSpPr/>
          <p:nvPr/>
        </p:nvSpPr>
        <p:spPr>
          <a:xfrm>
            <a:off x="3035575" y="552365"/>
            <a:ext cx="2590500" cy="1097400"/>
          </a:xfrm>
          <a:prstGeom prst="roundRect">
            <a:avLst>
              <a:gd name="adj" fmla="val 1762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9" name="Google Shape;59;p13"/>
          <p:cNvSpPr/>
          <p:nvPr/>
        </p:nvSpPr>
        <p:spPr>
          <a:xfrm>
            <a:off x="207580" y="1163465"/>
            <a:ext cx="2687570" cy="486300"/>
          </a:xfrm>
          <a:prstGeom prst="roundRect">
            <a:avLst>
              <a:gd name="adj" fmla="val 345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60" name="Google Shape;60;p13"/>
          <p:cNvSpPr/>
          <p:nvPr/>
        </p:nvSpPr>
        <p:spPr>
          <a:xfrm>
            <a:off x="5705200" y="49250"/>
            <a:ext cx="240300" cy="260400"/>
          </a:xfrm>
          <a:prstGeom prst="ellipse">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1" name="Google Shape;61;p13"/>
          <p:cNvSpPr/>
          <p:nvPr/>
        </p:nvSpPr>
        <p:spPr>
          <a:xfrm>
            <a:off x="5705200" y="365700"/>
            <a:ext cx="240300" cy="260400"/>
          </a:xfrm>
          <a:prstGeom prst="ellipse">
            <a:avLst/>
          </a:prstGeom>
          <a:solidFill>
            <a:srgbClr val="B6D7A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62" name="Google Shape;62;p13"/>
          <p:cNvSpPr/>
          <p:nvPr/>
        </p:nvSpPr>
        <p:spPr>
          <a:xfrm>
            <a:off x="5705200" y="682150"/>
            <a:ext cx="240300" cy="260400"/>
          </a:xfrm>
          <a:prstGeom prst="ellipse">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3" name="Google Shape;63;p13"/>
          <p:cNvSpPr/>
          <p:nvPr/>
        </p:nvSpPr>
        <p:spPr>
          <a:xfrm>
            <a:off x="5705200" y="1021950"/>
            <a:ext cx="240300" cy="260400"/>
          </a:xfrm>
          <a:prstGeom prst="ellipse">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4" name="Google Shape;64;p13"/>
          <p:cNvSpPr/>
          <p:nvPr/>
        </p:nvSpPr>
        <p:spPr>
          <a:xfrm>
            <a:off x="5705200" y="1361750"/>
            <a:ext cx="240300" cy="260400"/>
          </a:xfrm>
          <a:prstGeom prst="ellipse">
            <a:avLst/>
          </a:prstGeom>
          <a:solidFill>
            <a:srgbClr val="A61C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5" name="Google Shape;65;p13"/>
          <p:cNvSpPr txBox="1"/>
          <p:nvPr/>
        </p:nvSpPr>
        <p:spPr>
          <a:xfrm>
            <a:off x="5656450" y="0"/>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sp>
        <p:nvSpPr>
          <p:cNvPr id="66" name="Google Shape;66;p13"/>
          <p:cNvSpPr txBox="1"/>
          <p:nvPr/>
        </p:nvSpPr>
        <p:spPr>
          <a:xfrm>
            <a:off x="5656450" y="318350"/>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sp>
        <p:nvSpPr>
          <p:cNvPr id="67" name="Google Shape;67;p13"/>
          <p:cNvSpPr txBox="1"/>
          <p:nvPr/>
        </p:nvSpPr>
        <p:spPr>
          <a:xfrm>
            <a:off x="5656450" y="636662"/>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sp>
        <p:nvSpPr>
          <p:cNvPr id="68" name="Google Shape;68;p13"/>
          <p:cNvSpPr txBox="1"/>
          <p:nvPr/>
        </p:nvSpPr>
        <p:spPr>
          <a:xfrm>
            <a:off x="5656450" y="970099"/>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sp>
        <p:nvSpPr>
          <p:cNvPr id="69" name="Google Shape;69;p13"/>
          <p:cNvSpPr txBox="1"/>
          <p:nvPr/>
        </p:nvSpPr>
        <p:spPr>
          <a:xfrm>
            <a:off x="5656450" y="1304200"/>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sp>
        <p:nvSpPr>
          <p:cNvPr id="70" name="Google Shape;70;p13"/>
          <p:cNvSpPr txBox="1"/>
          <p:nvPr/>
        </p:nvSpPr>
        <p:spPr>
          <a:xfrm>
            <a:off x="5918050" y="34419"/>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I don't agree that this is a usability problem at all</a:t>
            </a:r>
            <a:endParaRPr sz="900">
              <a:latin typeface="Montserrat" pitchFamily="2" charset="77"/>
              <a:ea typeface="Verdana"/>
              <a:cs typeface="Verdana"/>
              <a:sym typeface="Verdana"/>
            </a:endParaRPr>
          </a:p>
        </p:txBody>
      </p:sp>
      <p:sp>
        <p:nvSpPr>
          <p:cNvPr id="71" name="Google Shape;71;p13"/>
          <p:cNvSpPr txBox="1"/>
          <p:nvPr/>
        </p:nvSpPr>
        <p:spPr>
          <a:xfrm>
            <a:off x="5918050" y="254888"/>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Cosmetic problem only: need not be fixed unless extra time is available on project</a:t>
            </a:r>
            <a:endParaRPr sz="500">
              <a:latin typeface="Montserrat" pitchFamily="2" charset="77"/>
              <a:ea typeface="Verdana"/>
              <a:cs typeface="Verdana"/>
              <a:sym typeface="Verdana"/>
            </a:endParaRPr>
          </a:p>
        </p:txBody>
      </p:sp>
      <p:sp>
        <p:nvSpPr>
          <p:cNvPr id="72" name="Google Shape;72;p13"/>
          <p:cNvSpPr txBox="1"/>
          <p:nvPr/>
        </p:nvSpPr>
        <p:spPr>
          <a:xfrm>
            <a:off x="5918050" y="581900"/>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Minor usability problem: fixing this should be given low priority</a:t>
            </a:r>
            <a:endParaRPr sz="900">
              <a:latin typeface="Montserrat" pitchFamily="2" charset="77"/>
              <a:ea typeface="Verdana"/>
              <a:cs typeface="Verdana"/>
              <a:sym typeface="Verdana"/>
            </a:endParaRPr>
          </a:p>
        </p:txBody>
      </p:sp>
      <p:sp>
        <p:nvSpPr>
          <p:cNvPr id="73" name="Google Shape;73;p13"/>
          <p:cNvSpPr txBox="1"/>
          <p:nvPr/>
        </p:nvSpPr>
        <p:spPr>
          <a:xfrm>
            <a:off x="5918050" y="9013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Major usability problem: important to fix, so should be given high priority</a:t>
            </a:r>
            <a:endParaRPr sz="900">
              <a:latin typeface="Montserrat" pitchFamily="2" charset="77"/>
              <a:ea typeface="Verdana"/>
              <a:cs typeface="Verdana"/>
              <a:sym typeface="Verdana"/>
            </a:endParaRPr>
          </a:p>
        </p:txBody>
      </p:sp>
      <p:sp>
        <p:nvSpPr>
          <p:cNvPr id="74" name="Google Shape;74;p13"/>
          <p:cNvSpPr txBox="1"/>
          <p:nvPr/>
        </p:nvSpPr>
        <p:spPr>
          <a:xfrm>
            <a:off x="5918050" y="12381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Usability Catastrophe: imperative to fix this before product can be released</a:t>
            </a:r>
            <a:endParaRPr sz="900">
              <a:latin typeface="Montserrat" pitchFamily="2" charset="77"/>
              <a:ea typeface="Verdana"/>
              <a:cs typeface="Verdana"/>
              <a:sym typeface="Verdana"/>
            </a:endParaRPr>
          </a:p>
        </p:txBody>
      </p:sp>
      <p:sp>
        <p:nvSpPr>
          <p:cNvPr id="75" name="Google Shape;75;p13"/>
          <p:cNvSpPr txBox="1"/>
          <p:nvPr/>
        </p:nvSpPr>
        <p:spPr>
          <a:xfrm>
            <a:off x="227495" y="61864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Evaluator:</a:t>
            </a:r>
            <a:endParaRPr sz="1100" b="1" dirty="0">
              <a:latin typeface="Montserrat" pitchFamily="2" charset="77"/>
              <a:ea typeface="Verdana"/>
              <a:cs typeface="Verdana"/>
              <a:sym typeface="Verdana"/>
            </a:endParaRPr>
          </a:p>
        </p:txBody>
      </p:sp>
      <p:sp>
        <p:nvSpPr>
          <p:cNvPr id="76" name="Google Shape;76;p13"/>
          <p:cNvSpPr txBox="1"/>
          <p:nvPr/>
        </p:nvSpPr>
        <p:spPr>
          <a:xfrm>
            <a:off x="227495" y="116570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Device:</a:t>
            </a:r>
            <a:endParaRPr sz="1100" b="1" dirty="0">
              <a:latin typeface="Montserrat" pitchFamily="2" charset="77"/>
              <a:ea typeface="Verdana"/>
              <a:cs typeface="Verdana"/>
              <a:sym typeface="Verdana"/>
            </a:endParaRPr>
          </a:p>
        </p:txBody>
      </p:sp>
      <p:sp>
        <p:nvSpPr>
          <p:cNvPr id="77" name="Google Shape;77;p13"/>
          <p:cNvSpPr/>
          <p:nvPr/>
        </p:nvSpPr>
        <p:spPr>
          <a:xfrm>
            <a:off x="3035575" y="234309"/>
            <a:ext cx="2590500" cy="236100"/>
          </a:xfrm>
          <a:prstGeom prst="roundRect">
            <a:avLst>
              <a:gd name="adj" fmla="val 441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78" name="Google Shape;78;p13"/>
          <p:cNvSpPr txBox="1"/>
          <p:nvPr/>
        </p:nvSpPr>
        <p:spPr>
          <a:xfrm>
            <a:off x="3116110" y="158106"/>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Device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79" name="Google Shape;79;p13"/>
          <p:cNvSpPr txBox="1"/>
          <p:nvPr/>
        </p:nvSpPr>
        <p:spPr>
          <a:xfrm>
            <a:off x="3116110" y="528562"/>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Task/Feature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80" name="Google Shape;80;p13"/>
          <p:cNvSpPr txBox="1"/>
          <p:nvPr/>
        </p:nvSpPr>
        <p:spPr>
          <a:xfrm>
            <a:off x="207580" y="1805900"/>
            <a:ext cx="3013245" cy="332900"/>
          </a:xfrm>
          <a:prstGeom prst="rect">
            <a:avLst/>
          </a:prstGeom>
          <a:noFill/>
          <a:ln>
            <a:noFill/>
          </a:ln>
        </p:spPr>
        <p:txBody>
          <a:bodyPr spcFirstLastPara="1" wrap="square" lIns="91425" tIns="91425" rIns="91425" bIns="91425" anchor="t" anchorCtr="0">
            <a:noAutofit/>
          </a:bodyPr>
          <a:lstStyle/>
          <a:p>
            <a:pPr marL="158750">
              <a:buSzPts val="1100"/>
            </a:pPr>
            <a:r>
              <a:rPr lang="en-US" altLang="ko-KR" sz="1100" b="1" dirty="0">
                <a:latin typeface="Montserrat" pitchFamily="2" charset="77"/>
                <a:ea typeface="Verdana"/>
                <a:cs typeface="Verdana"/>
                <a:sym typeface="Verdana"/>
              </a:rPr>
              <a:t>6.</a:t>
            </a:r>
            <a:r>
              <a:rPr lang="ko-KR" altLang="en-US" sz="1100" b="1" dirty="0">
                <a:latin typeface="Montserrat" pitchFamily="2" charset="77"/>
                <a:ea typeface="Verdana"/>
                <a:cs typeface="Verdana"/>
                <a:sym typeface="Verdana"/>
              </a:rPr>
              <a:t> </a:t>
            </a:r>
            <a:r>
              <a:rPr lang="en-CA" altLang="ko-KR" sz="1100" b="1" dirty="0">
                <a:latin typeface="Montserrat" pitchFamily="2" charset="77"/>
                <a:ea typeface="Verdana"/>
                <a:cs typeface="Verdana"/>
                <a:sym typeface="Verdana"/>
              </a:rPr>
              <a:t>Flexibility and efficiency of use</a:t>
            </a:r>
          </a:p>
          <a:p>
            <a:pPr marL="158750">
              <a:buSzPts val="1100"/>
            </a:pPr>
            <a:endParaRPr lang="en-CA" altLang="ko-KR" sz="1100" b="1" dirty="0">
              <a:latin typeface="Montserrat" pitchFamily="2" charset="77"/>
              <a:ea typeface="Verdana"/>
              <a:cs typeface="Verdana"/>
              <a:sym typeface="Verdana"/>
            </a:endParaRPr>
          </a:p>
          <a:p>
            <a:pPr marL="158750">
              <a:buSzPts val="1100"/>
            </a:pPr>
            <a:endParaRPr lang="en-CA" altLang="ko-KR" sz="1100" b="1" dirty="0">
              <a:latin typeface="Montserrat" pitchFamily="2" charset="77"/>
              <a:ea typeface="Verdana"/>
              <a:cs typeface="Verdana"/>
              <a:sym typeface="Verdana"/>
            </a:endParaRPr>
          </a:p>
          <a:p>
            <a:pPr marL="158750">
              <a:buSzPts val="1100"/>
            </a:pPr>
            <a:endParaRPr sz="1100" b="1" dirty="0">
              <a:latin typeface="Montserrat" pitchFamily="2" charset="77"/>
              <a:ea typeface="Verdana"/>
              <a:cs typeface="Verdana"/>
              <a:sym typeface="Verdana"/>
            </a:endParaRPr>
          </a:p>
        </p:txBody>
      </p:sp>
      <p:sp>
        <p:nvSpPr>
          <p:cNvPr id="81" name="Google Shape;81;p13"/>
          <p:cNvSpPr txBox="1"/>
          <p:nvPr/>
        </p:nvSpPr>
        <p:spPr>
          <a:xfrm>
            <a:off x="339372" y="2042855"/>
            <a:ext cx="2749660" cy="640200"/>
          </a:xfrm>
          <a:prstGeom prst="rect">
            <a:avLst/>
          </a:prstGeom>
          <a:noFill/>
          <a:ln>
            <a:noFill/>
          </a:ln>
        </p:spPr>
        <p:txBody>
          <a:bodyPr spcFirstLastPara="1" wrap="square" lIns="91425" tIns="91425" rIns="91425" bIns="91425" anchor="t" anchorCtr="0">
            <a:noAutofit/>
          </a:bodyPr>
          <a:lstStyle/>
          <a:p>
            <a:r>
              <a:rPr lang="en-CA" sz="1050" dirty="0">
                <a:latin typeface="Montserrat" pitchFamily="2" charset="77"/>
                <a:ea typeface="Verdana"/>
                <a:cs typeface="Verdana"/>
                <a:sym typeface="Verdana"/>
              </a:rPr>
              <a:t>Accelerators — unseen by the novice user — may often speed up the interaction for the expert user such that the system can cater to both inexperienced and experienced users. Allow users to tailor frequent actions.</a:t>
            </a:r>
            <a:endParaRPr sz="1050" dirty="0">
              <a:latin typeface="Montserrat" pitchFamily="2" charset="77"/>
              <a:ea typeface="Verdana"/>
              <a:cs typeface="Verdana"/>
              <a:sym typeface="Verdana"/>
            </a:endParaRPr>
          </a:p>
        </p:txBody>
      </p:sp>
      <p:cxnSp>
        <p:nvCxnSpPr>
          <p:cNvPr id="82" name="Google Shape;82;p13"/>
          <p:cNvCxnSpPr/>
          <p:nvPr/>
        </p:nvCxnSpPr>
        <p:spPr>
          <a:xfrm flipH="1">
            <a:off x="2304975" y="1628775"/>
            <a:ext cx="1190700" cy="3448200"/>
          </a:xfrm>
          <a:prstGeom prst="straightConnector1">
            <a:avLst/>
          </a:prstGeom>
          <a:noFill/>
          <a:ln w="38100" cap="flat" cmpd="sng">
            <a:solidFill>
              <a:srgbClr val="FFFFFF"/>
            </a:solidFill>
            <a:prstDash val="solid"/>
            <a:round/>
            <a:headEnd type="none" w="med" len="med"/>
            <a:tailEnd type="none" w="med" len="med"/>
          </a:ln>
        </p:spPr>
      </p:cxnSp>
      <p:cxnSp>
        <p:nvCxnSpPr>
          <p:cNvPr id="83" name="Google Shape;83;p13"/>
          <p:cNvCxnSpPr/>
          <p:nvPr/>
        </p:nvCxnSpPr>
        <p:spPr>
          <a:xfrm flipH="1">
            <a:off x="5458600" y="1620650"/>
            <a:ext cx="1190700" cy="3448200"/>
          </a:xfrm>
          <a:prstGeom prst="straightConnector1">
            <a:avLst/>
          </a:prstGeom>
          <a:noFill/>
          <a:ln w="38100" cap="flat" cmpd="sng">
            <a:solidFill>
              <a:srgbClr val="FFFFFF"/>
            </a:solidFill>
            <a:prstDash val="solid"/>
            <a:round/>
            <a:headEnd type="none" w="med" len="med"/>
            <a:tailEnd type="none" w="med" len="med"/>
          </a:ln>
        </p:spPr>
      </p:cxnSp>
      <p:sp>
        <p:nvSpPr>
          <p:cNvPr id="48" name="Google Shape;80;p13">
            <a:extLst>
              <a:ext uri="{FF2B5EF4-FFF2-40B4-BE49-F238E27FC236}">
                <a16:creationId xmlns:a16="http://schemas.microsoft.com/office/drawing/2014/main" id="{7A9097F3-1619-544D-A8F4-4B341923670D}"/>
              </a:ext>
            </a:extLst>
          </p:cNvPr>
          <p:cNvSpPr txBox="1"/>
          <p:nvPr/>
        </p:nvSpPr>
        <p:spPr>
          <a:xfrm>
            <a:off x="3379695" y="1807081"/>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Issues</a:t>
            </a:r>
            <a:endParaRPr sz="1100" b="1" dirty="0">
              <a:latin typeface="Montserrat" pitchFamily="2" charset="77"/>
              <a:ea typeface="Verdana"/>
              <a:cs typeface="Verdana"/>
              <a:sym typeface="Verdana"/>
            </a:endParaRPr>
          </a:p>
        </p:txBody>
      </p:sp>
      <p:sp>
        <p:nvSpPr>
          <p:cNvPr id="49" name="Google Shape;80;p13">
            <a:extLst>
              <a:ext uri="{FF2B5EF4-FFF2-40B4-BE49-F238E27FC236}">
                <a16:creationId xmlns:a16="http://schemas.microsoft.com/office/drawing/2014/main" id="{DDDBCE90-B12B-7C41-9432-399632E4E0EE}"/>
              </a:ext>
            </a:extLst>
          </p:cNvPr>
          <p:cNvSpPr txBox="1"/>
          <p:nvPr/>
        </p:nvSpPr>
        <p:spPr>
          <a:xfrm>
            <a:off x="6465437" y="1785721"/>
            <a:ext cx="1764163"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Recommendation</a:t>
            </a:r>
            <a:endParaRPr sz="1100" b="1" dirty="0">
              <a:latin typeface="Montserrat" pitchFamily="2" charset="77"/>
              <a:ea typeface="Verdana"/>
              <a:cs typeface="Verdana"/>
              <a:sym typeface="Verdana"/>
            </a:endParaRPr>
          </a:p>
        </p:txBody>
      </p:sp>
      <p:grpSp>
        <p:nvGrpSpPr>
          <p:cNvPr id="88" name="Group 87">
            <a:extLst>
              <a:ext uri="{FF2B5EF4-FFF2-40B4-BE49-F238E27FC236}">
                <a16:creationId xmlns:a16="http://schemas.microsoft.com/office/drawing/2014/main" id="{7B24C695-407A-7345-ADF9-6B2D87FAE524}"/>
              </a:ext>
            </a:extLst>
          </p:cNvPr>
          <p:cNvGrpSpPr/>
          <p:nvPr/>
        </p:nvGrpSpPr>
        <p:grpSpPr>
          <a:xfrm>
            <a:off x="386875" y="4141736"/>
            <a:ext cx="337800" cy="309650"/>
            <a:chOff x="403774" y="3136837"/>
            <a:chExt cx="337800" cy="309650"/>
          </a:xfrm>
        </p:grpSpPr>
        <p:sp>
          <p:nvSpPr>
            <p:cNvPr id="89" name="Google Shape;60;p13">
              <a:extLst>
                <a:ext uri="{FF2B5EF4-FFF2-40B4-BE49-F238E27FC236}">
                  <a16:creationId xmlns:a16="http://schemas.microsoft.com/office/drawing/2014/main" id="{CADE8724-D442-E740-AB90-7B622A74C621}"/>
                </a:ext>
              </a:extLst>
            </p:cNvPr>
            <p:cNvSpPr/>
            <p:nvPr/>
          </p:nvSpPr>
          <p:spPr>
            <a:xfrm>
              <a:off x="452524" y="3186087"/>
              <a:ext cx="240300" cy="260400"/>
            </a:xfrm>
            <a:prstGeom prst="ellipse">
              <a:avLst/>
            </a:prstGeom>
            <a:solidFill>
              <a:srgbClr val="3C78D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0" name="Google Shape;65;p13">
              <a:extLst>
                <a:ext uri="{FF2B5EF4-FFF2-40B4-BE49-F238E27FC236}">
                  <a16:creationId xmlns:a16="http://schemas.microsoft.com/office/drawing/2014/main" id="{F98C9146-4512-9E41-A004-DC3FD18B45F8}"/>
                </a:ext>
              </a:extLst>
            </p:cNvPr>
            <p:cNvSpPr txBox="1"/>
            <p:nvPr/>
          </p:nvSpPr>
          <p:spPr>
            <a:xfrm>
              <a:off x="403774" y="3136837"/>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grpSp>
      <p:grpSp>
        <p:nvGrpSpPr>
          <p:cNvPr id="91" name="Group 90">
            <a:extLst>
              <a:ext uri="{FF2B5EF4-FFF2-40B4-BE49-F238E27FC236}">
                <a16:creationId xmlns:a16="http://schemas.microsoft.com/office/drawing/2014/main" id="{317D2384-5DF0-1E41-8848-6CECA1633E84}"/>
              </a:ext>
            </a:extLst>
          </p:cNvPr>
          <p:cNvGrpSpPr/>
          <p:nvPr/>
        </p:nvGrpSpPr>
        <p:grpSpPr>
          <a:xfrm>
            <a:off x="765324" y="4141736"/>
            <a:ext cx="337800" cy="307750"/>
            <a:chOff x="403774" y="3455187"/>
            <a:chExt cx="337800" cy="307750"/>
          </a:xfrm>
        </p:grpSpPr>
        <p:sp>
          <p:nvSpPr>
            <p:cNvPr id="92" name="Google Shape;61;p13">
              <a:extLst>
                <a:ext uri="{FF2B5EF4-FFF2-40B4-BE49-F238E27FC236}">
                  <a16:creationId xmlns:a16="http://schemas.microsoft.com/office/drawing/2014/main" id="{F49AAD02-472A-324A-B864-21D652EFBC1C}"/>
                </a:ext>
              </a:extLst>
            </p:cNvPr>
            <p:cNvSpPr/>
            <p:nvPr/>
          </p:nvSpPr>
          <p:spPr>
            <a:xfrm>
              <a:off x="452524" y="3502537"/>
              <a:ext cx="240300" cy="260400"/>
            </a:xfrm>
            <a:prstGeom prst="ellipse">
              <a:avLst/>
            </a:prstGeom>
            <a:solidFill>
              <a:srgbClr val="B6D7A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93" name="Google Shape;66;p13">
              <a:extLst>
                <a:ext uri="{FF2B5EF4-FFF2-40B4-BE49-F238E27FC236}">
                  <a16:creationId xmlns:a16="http://schemas.microsoft.com/office/drawing/2014/main" id="{355C822D-0083-E647-8711-C8CA76BBE2CF}"/>
                </a:ext>
              </a:extLst>
            </p:cNvPr>
            <p:cNvSpPr txBox="1"/>
            <p:nvPr/>
          </p:nvSpPr>
          <p:spPr>
            <a:xfrm>
              <a:off x="403774" y="3455187"/>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grpSp>
      <p:grpSp>
        <p:nvGrpSpPr>
          <p:cNvPr id="94" name="Group 93">
            <a:extLst>
              <a:ext uri="{FF2B5EF4-FFF2-40B4-BE49-F238E27FC236}">
                <a16:creationId xmlns:a16="http://schemas.microsoft.com/office/drawing/2014/main" id="{4C81F9AC-DEDD-A94F-B41A-3BF0CE2F8C8A}"/>
              </a:ext>
            </a:extLst>
          </p:cNvPr>
          <p:cNvGrpSpPr/>
          <p:nvPr/>
        </p:nvGrpSpPr>
        <p:grpSpPr>
          <a:xfrm>
            <a:off x="1143774" y="4145498"/>
            <a:ext cx="337800" cy="305888"/>
            <a:chOff x="403774" y="3773499"/>
            <a:chExt cx="337800" cy="305888"/>
          </a:xfrm>
        </p:grpSpPr>
        <p:sp>
          <p:nvSpPr>
            <p:cNvPr id="95" name="Google Shape;62;p13">
              <a:extLst>
                <a:ext uri="{FF2B5EF4-FFF2-40B4-BE49-F238E27FC236}">
                  <a16:creationId xmlns:a16="http://schemas.microsoft.com/office/drawing/2014/main" id="{FD1DF7EB-6089-A742-9A64-559308ACA56F}"/>
                </a:ext>
              </a:extLst>
            </p:cNvPr>
            <p:cNvSpPr/>
            <p:nvPr/>
          </p:nvSpPr>
          <p:spPr>
            <a:xfrm>
              <a:off x="452524" y="3818987"/>
              <a:ext cx="240300" cy="260400"/>
            </a:xfrm>
            <a:prstGeom prst="ellipse">
              <a:avLst/>
            </a:prstGeom>
            <a:solidFill>
              <a:srgbClr val="6AA84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6" name="Google Shape;67;p13">
              <a:extLst>
                <a:ext uri="{FF2B5EF4-FFF2-40B4-BE49-F238E27FC236}">
                  <a16:creationId xmlns:a16="http://schemas.microsoft.com/office/drawing/2014/main" id="{BC6E459C-3E25-E04C-8B81-62EF70E74683}"/>
                </a:ext>
              </a:extLst>
            </p:cNvPr>
            <p:cNvSpPr txBox="1"/>
            <p:nvPr/>
          </p:nvSpPr>
          <p:spPr>
            <a:xfrm>
              <a:off x="403774" y="3773499"/>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grpSp>
      <p:grpSp>
        <p:nvGrpSpPr>
          <p:cNvPr id="97" name="Group 96">
            <a:extLst>
              <a:ext uri="{FF2B5EF4-FFF2-40B4-BE49-F238E27FC236}">
                <a16:creationId xmlns:a16="http://schemas.microsoft.com/office/drawing/2014/main" id="{C79C2459-8603-8F46-A97E-3E4FFDF49FFD}"/>
              </a:ext>
            </a:extLst>
          </p:cNvPr>
          <p:cNvGrpSpPr/>
          <p:nvPr/>
        </p:nvGrpSpPr>
        <p:grpSpPr>
          <a:xfrm>
            <a:off x="1535805" y="4138295"/>
            <a:ext cx="337800" cy="325025"/>
            <a:chOff x="403774" y="4106936"/>
            <a:chExt cx="337800" cy="325025"/>
          </a:xfrm>
        </p:grpSpPr>
        <p:sp>
          <p:nvSpPr>
            <p:cNvPr id="98" name="Google Shape;63;p13">
              <a:extLst>
                <a:ext uri="{FF2B5EF4-FFF2-40B4-BE49-F238E27FC236}">
                  <a16:creationId xmlns:a16="http://schemas.microsoft.com/office/drawing/2014/main" id="{4BBEFA7A-9624-384A-97F9-8559271907B1}"/>
                </a:ext>
              </a:extLst>
            </p:cNvPr>
            <p:cNvSpPr/>
            <p:nvPr/>
          </p:nvSpPr>
          <p:spPr>
            <a:xfrm>
              <a:off x="452524" y="4158787"/>
              <a:ext cx="240300" cy="260400"/>
            </a:xfrm>
            <a:prstGeom prst="ellipse">
              <a:avLst/>
            </a:prstGeom>
            <a:solidFill>
              <a:srgbClr val="F1C2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9" name="Google Shape;68;p13">
              <a:extLst>
                <a:ext uri="{FF2B5EF4-FFF2-40B4-BE49-F238E27FC236}">
                  <a16:creationId xmlns:a16="http://schemas.microsoft.com/office/drawing/2014/main" id="{2D7FB3A4-A8B7-794B-B565-2524AB8E6DCC}"/>
                </a:ext>
              </a:extLst>
            </p:cNvPr>
            <p:cNvSpPr txBox="1"/>
            <p:nvPr/>
          </p:nvSpPr>
          <p:spPr>
            <a:xfrm>
              <a:off x="403774" y="4106936"/>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grpSp>
      <p:grpSp>
        <p:nvGrpSpPr>
          <p:cNvPr id="100" name="Group 99">
            <a:extLst>
              <a:ext uri="{FF2B5EF4-FFF2-40B4-BE49-F238E27FC236}">
                <a16:creationId xmlns:a16="http://schemas.microsoft.com/office/drawing/2014/main" id="{B5A9A7BC-C9A2-CE45-9EDB-0A68A4E2C8CD}"/>
              </a:ext>
            </a:extLst>
          </p:cNvPr>
          <p:cNvGrpSpPr/>
          <p:nvPr/>
        </p:nvGrpSpPr>
        <p:grpSpPr>
          <a:xfrm>
            <a:off x="1918736" y="4138295"/>
            <a:ext cx="337800" cy="321650"/>
            <a:chOff x="403774" y="4441037"/>
            <a:chExt cx="337800" cy="321650"/>
          </a:xfrm>
        </p:grpSpPr>
        <p:sp>
          <p:nvSpPr>
            <p:cNvPr id="101" name="Google Shape;64;p13">
              <a:extLst>
                <a:ext uri="{FF2B5EF4-FFF2-40B4-BE49-F238E27FC236}">
                  <a16:creationId xmlns:a16="http://schemas.microsoft.com/office/drawing/2014/main" id="{C439941C-C907-A24A-9878-735C9C5032E9}"/>
                </a:ext>
              </a:extLst>
            </p:cNvPr>
            <p:cNvSpPr/>
            <p:nvPr/>
          </p:nvSpPr>
          <p:spPr>
            <a:xfrm>
              <a:off x="452524" y="4498587"/>
              <a:ext cx="240300" cy="260400"/>
            </a:xfrm>
            <a:prstGeom prst="ellipse">
              <a:avLst/>
            </a:prstGeom>
            <a:solidFill>
              <a:srgbClr val="A61C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102" name="Google Shape;69;p13">
              <a:extLst>
                <a:ext uri="{FF2B5EF4-FFF2-40B4-BE49-F238E27FC236}">
                  <a16:creationId xmlns:a16="http://schemas.microsoft.com/office/drawing/2014/main" id="{7D784A29-051B-774D-A3F7-4F9489152C20}"/>
                </a:ext>
              </a:extLst>
            </p:cNvPr>
            <p:cNvSpPr txBox="1"/>
            <p:nvPr/>
          </p:nvSpPr>
          <p:spPr>
            <a:xfrm>
              <a:off x="403774" y="4441037"/>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grpSp>
      <p:sp>
        <p:nvSpPr>
          <p:cNvPr id="103" name="Google Shape;80;p13">
            <a:extLst>
              <a:ext uri="{FF2B5EF4-FFF2-40B4-BE49-F238E27FC236}">
                <a16:creationId xmlns:a16="http://schemas.microsoft.com/office/drawing/2014/main" id="{548F82AE-D10A-9F42-9BC0-00AA1D91B8C6}"/>
              </a:ext>
            </a:extLst>
          </p:cNvPr>
          <p:cNvSpPr txBox="1"/>
          <p:nvPr/>
        </p:nvSpPr>
        <p:spPr>
          <a:xfrm>
            <a:off x="197789" y="3811773"/>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Severity</a:t>
            </a:r>
            <a:endParaRPr sz="1100" b="1" dirty="0">
              <a:latin typeface="Montserrat" pitchFamily="2" charset="77"/>
              <a:ea typeface="Verdana"/>
              <a:cs typeface="Verdana"/>
              <a:sym typeface="Verdana"/>
            </a:endParaRPr>
          </a:p>
        </p:txBody>
      </p:sp>
      <p:sp>
        <p:nvSpPr>
          <p:cNvPr id="104" name="Oval 103">
            <a:extLst>
              <a:ext uri="{FF2B5EF4-FFF2-40B4-BE49-F238E27FC236}">
                <a16:creationId xmlns:a16="http://schemas.microsoft.com/office/drawing/2014/main" id="{F9899E80-4029-D34C-B575-FB39382AC687}"/>
              </a:ext>
            </a:extLst>
          </p:cNvPr>
          <p:cNvSpPr/>
          <p:nvPr/>
        </p:nvSpPr>
        <p:spPr>
          <a:xfrm>
            <a:off x="50272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5" name="Oval 104">
            <a:extLst>
              <a:ext uri="{FF2B5EF4-FFF2-40B4-BE49-F238E27FC236}">
                <a16:creationId xmlns:a16="http://schemas.microsoft.com/office/drawing/2014/main" id="{88485483-95B5-5041-A67F-BACA8DC3741C}"/>
              </a:ext>
            </a:extLst>
          </p:cNvPr>
          <p:cNvSpPr/>
          <p:nvPr/>
        </p:nvSpPr>
        <p:spPr>
          <a:xfrm>
            <a:off x="88669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6" name="Oval 105">
            <a:extLst>
              <a:ext uri="{FF2B5EF4-FFF2-40B4-BE49-F238E27FC236}">
                <a16:creationId xmlns:a16="http://schemas.microsoft.com/office/drawing/2014/main" id="{9F19E91E-B6AE-4A46-871E-81CF6ED18E62}"/>
              </a:ext>
            </a:extLst>
          </p:cNvPr>
          <p:cNvSpPr/>
          <p:nvPr/>
        </p:nvSpPr>
        <p:spPr>
          <a:xfrm>
            <a:off x="1257265"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7" name="Oval 106">
            <a:extLst>
              <a:ext uri="{FF2B5EF4-FFF2-40B4-BE49-F238E27FC236}">
                <a16:creationId xmlns:a16="http://schemas.microsoft.com/office/drawing/2014/main" id="{92E2A30E-CAD2-5043-A664-2D9BACDB04DA}"/>
              </a:ext>
            </a:extLst>
          </p:cNvPr>
          <p:cNvSpPr/>
          <p:nvPr/>
        </p:nvSpPr>
        <p:spPr>
          <a:xfrm>
            <a:off x="165165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8" name="Oval 107">
            <a:extLst>
              <a:ext uri="{FF2B5EF4-FFF2-40B4-BE49-F238E27FC236}">
                <a16:creationId xmlns:a16="http://schemas.microsoft.com/office/drawing/2014/main" id="{CD765204-32EF-EE48-A950-BE478DBDA17A}"/>
              </a:ext>
            </a:extLst>
          </p:cNvPr>
          <p:cNvSpPr/>
          <p:nvPr/>
        </p:nvSpPr>
        <p:spPr>
          <a:xfrm>
            <a:off x="2036240"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Tree>
    <p:extLst>
      <p:ext uri="{BB962C8B-B14F-4D97-AF65-F5344CB8AC3E}">
        <p14:creationId xmlns:p14="http://schemas.microsoft.com/office/powerpoint/2010/main" val="320852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198180" y="125452"/>
            <a:ext cx="5558400" cy="6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itchFamily="2" charset="77"/>
                <a:ea typeface="Verdana"/>
                <a:cs typeface="Verdana"/>
                <a:sym typeface="Verdana"/>
              </a:rPr>
              <a:t>Heuristic Evaluation Sheet</a:t>
            </a:r>
            <a:endParaRPr b="1" dirty="0">
              <a:latin typeface="Montserrat" pitchFamily="2" charset="77"/>
              <a:ea typeface="Verdana"/>
              <a:cs typeface="Verdana"/>
              <a:sym typeface="Verdana"/>
            </a:endParaRPr>
          </a:p>
        </p:txBody>
      </p:sp>
      <p:sp>
        <p:nvSpPr>
          <p:cNvPr id="56" name="Google Shape;56;p13"/>
          <p:cNvSpPr/>
          <p:nvPr/>
        </p:nvSpPr>
        <p:spPr>
          <a:xfrm>
            <a:off x="207580" y="1745737"/>
            <a:ext cx="8774570" cy="3301537"/>
          </a:xfrm>
          <a:prstGeom prst="roundRect">
            <a:avLst>
              <a:gd name="adj" fmla="val 16667"/>
            </a:avLst>
          </a:prstGeom>
          <a:solidFill>
            <a:srgbClr val="E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ontserrat" pitchFamily="2" charset="77"/>
            </a:endParaRPr>
          </a:p>
        </p:txBody>
      </p:sp>
      <p:sp>
        <p:nvSpPr>
          <p:cNvPr id="57" name="Google Shape;57;p13"/>
          <p:cNvSpPr/>
          <p:nvPr/>
        </p:nvSpPr>
        <p:spPr>
          <a:xfrm>
            <a:off x="207580" y="572840"/>
            <a:ext cx="2687570" cy="486300"/>
          </a:xfrm>
          <a:prstGeom prst="roundRect">
            <a:avLst>
              <a:gd name="adj" fmla="val 306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8" name="Google Shape;58;p13"/>
          <p:cNvSpPr/>
          <p:nvPr/>
        </p:nvSpPr>
        <p:spPr>
          <a:xfrm>
            <a:off x="3035575" y="552365"/>
            <a:ext cx="2590500" cy="1097400"/>
          </a:xfrm>
          <a:prstGeom prst="roundRect">
            <a:avLst>
              <a:gd name="adj" fmla="val 1762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59" name="Google Shape;59;p13"/>
          <p:cNvSpPr/>
          <p:nvPr/>
        </p:nvSpPr>
        <p:spPr>
          <a:xfrm>
            <a:off x="207580" y="1163465"/>
            <a:ext cx="2687570" cy="486300"/>
          </a:xfrm>
          <a:prstGeom prst="roundRect">
            <a:avLst>
              <a:gd name="adj" fmla="val 345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60" name="Google Shape;60;p13"/>
          <p:cNvSpPr/>
          <p:nvPr/>
        </p:nvSpPr>
        <p:spPr>
          <a:xfrm>
            <a:off x="5705200" y="49250"/>
            <a:ext cx="240300" cy="260400"/>
          </a:xfrm>
          <a:prstGeom prst="ellipse">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1" name="Google Shape;61;p13"/>
          <p:cNvSpPr/>
          <p:nvPr/>
        </p:nvSpPr>
        <p:spPr>
          <a:xfrm>
            <a:off x="5705200" y="365700"/>
            <a:ext cx="240300" cy="260400"/>
          </a:xfrm>
          <a:prstGeom prst="ellipse">
            <a:avLst/>
          </a:prstGeom>
          <a:solidFill>
            <a:srgbClr val="B6D7A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62" name="Google Shape;62;p13"/>
          <p:cNvSpPr/>
          <p:nvPr/>
        </p:nvSpPr>
        <p:spPr>
          <a:xfrm>
            <a:off x="5705200" y="682150"/>
            <a:ext cx="240300" cy="260400"/>
          </a:xfrm>
          <a:prstGeom prst="ellipse">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3" name="Google Shape;63;p13"/>
          <p:cNvSpPr/>
          <p:nvPr/>
        </p:nvSpPr>
        <p:spPr>
          <a:xfrm>
            <a:off x="5705200" y="1021950"/>
            <a:ext cx="240300" cy="260400"/>
          </a:xfrm>
          <a:prstGeom prst="ellipse">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4" name="Google Shape;64;p13"/>
          <p:cNvSpPr/>
          <p:nvPr/>
        </p:nvSpPr>
        <p:spPr>
          <a:xfrm>
            <a:off x="5705200" y="1361750"/>
            <a:ext cx="240300" cy="260400"/>
          </a:xfrm>
          <a:prstGeom prst="ellipse">
            <a:avLst/>
          </a:prstGeom>
          <a:solidFill>
            <a:srgbClr val="A61C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65" name="Google Shape;65;p13"/>
          <p:cNvSpPr txBox="1"/>
          <p:nvPr/>
        </p:nvSpPr>
        <p:spPr>
          <a:xfrm>
            <a:off x="5656450" y="0"/>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sp>
        <p:nvSpPr>
          <p:cNvPr id="66" name="Google Shape;66;p13"/>
          <p:cNvSpPr txBox="1"/>
          <p:nvPr/>
        </p:nvSpPr>
        <p:spPr>
          <a:xfrm>
            <a:off x="5656450" y="318350"/>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sp>
        <p:nvSpPr>
          <p:cNvPr id="67" name="Google Shape;67;p13"/>
          <p:cNvSpPr txBox="1"/>
          <p:nvPr/>
        </p:nvSpPr>
        <p:spPr>
          <a:xfrm>
            <a:off x="5656450" y="636662"/>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sp>
        <p:nvSpPr>
          <p:cNvPr id="68" name="Google Shape;68;p13"/>
          <p:cNvSpPr txBox="1"/>
          <p:nvPr/>
        </p:nvSpPr>
        <p:spPr>
          <a:xfrm>
            <a:off x="5656450" y="970099"/>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sp>
        <p:nvSpPr>
          <p:cNvPr id="69" name="Google Shape;69;p13"/>
          <p:cNvSpPr txBox="1"/>
          <p:nvPr/>
        </p:nvSpPr>
        <p:spPr>
          <a:xfrm>
            <a:off x="5656450" y="1304200"/>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sp>
        <p:nvSpPr>
          <p:cNvPr id="70" name="Google Shape;70;p13"/>
          <p:cNvSpPr txBox="1"/>
          <p:nvPr/>
        </p:nvSpPr>
        <p:spPr>
          <a:xfrm>
            <a:off x="5918050" y="34419"/>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I don't agree that this is a usability problem at all</a:t>
            </a:r>
            <a:endParaRPr sz="900">
              <a:latin typeface="Montserrat" pitchFamily="2" charset="77"/>
              <a:ea typeface="Verdana"/>
              <a:cs typeface="Verdana"/>
              <a:sym typeface="Verdana"/>
            </a:endParaRPr>
          </a:p>
        </p:txBody>
      </p:sp>
      <p:sp>
        <p:nvSpPr>
          <p:cNvPr id="71" name="Google Shape;71;p13"/>
          <p:cNvSpPr txBox="1"/>
          <p:nvPr/>
        </p:nvSpPr>
        <p:spPr>
          <a:xfrm>
            <a:off x="5918050" y="254888"/>
            <a:ext cx="32070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Cosmetic problem only: need not be fixed unless extra time is available on project</a:t>
            </a:r>
            <a:endParaRPr sz="500">
              <a:latin typeface="Montserrat" pitchFamily="2" charset="77"/>
              <a:ea typeface="Verdana"/>
              <a:cs typeface="Verdana"/>
              <a:sym typeface="Verdana"/>
            </a:endParaRPr>
          </a:p>
        </p:txBody>
      </p:sp>
      <p:sp>
        <p:nvSpPr>
          <p:cNvPr id="72" name="Google Shape;72;p13"/>
          <p:cNvSpPr txBox="1"/>
          <p:nvPr/>
        </p:nvSpPr>
        <p:spPr>
          <a:xfrm>
            <a:off x="5918050" y="581900"/>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Minor usability problem: fixing this should be given low priority</a:t>
            </a:r>
            <a:endParaRPr sz="900">
              <a:latin typeface="Montserrat" pitchFamily="2" charset="77"/>
              <a:ea typeface="Verdana"/>
              <a:cs typeface="Verdana"/>
              <a:sym typeface="Verdana"/>
            </a:endParaRPr>
          </a:p>
        </p:txBody>
      </p:sp>
      <p:sp>
        <p:nvSpPr>
          <p:cNvPr id="73" name="Google Shape;73;p13"/>
          <p:cNvSpPr txBox="1"/>
          <p:nvPr/>
        </p:nvSpPr>
        <p:spPr>
          <a:xfrm>
            <a:off x="5918050" y="9013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Major usability problem: important to fix, so should be given high priority</a:t>
            </a:r>
            <a:endParaRPr sz="900">
              <a:latin typeface="Montserrat" pitchFamily="2" charset="77"/>
              <a:ea typeface="Verdana"/>
              <a:cs typeface="Verdana"/>
              <a:sym typeface="Verdana"/>
            </a:endParaRPr>
          </a:p>
        </p:txBody>
      </p:sp>
      <p:sp>
        <p:nvSpPr>
          <p:cNvPr id="74" name="Google Shape;74;p13"/>
          <p:cNvSpPr txBox="1"/>
          <p:nvPr/>
        </p:nvSpPr>
        <p:spPr>
          <a:xfrm>
            <a:off x="5918050" y="1238138"/>
            <a:ext cx="3000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33333"/>
                </a:solidFill>
                <a:highlight>
                  <a:srgbClr val="FFFFFF"/>
                </a:highlight>
                <a:latin typeface="Montserrat" pitchFamily="2" charset="77"/>
                <a:ea typeface="Verdana"/>
                <a:cs typeface="Verdana"/>
                <a:sym typeface="Verdana"/>
              </a:rPr>
              <a:t>Usability Catastrophe: imperative to fix this before product can be released</a:t>
            </a:r>
            <a:endParaRPr sz="900">
              <a:latin typeface="Montserrat" pitchFamily="2" charset="77"/>
              <a:ea typeface="Verdana"/>
              <a:cs typeface="Verdana"/>
              <a:sym typeface="Verdana"/>
            </a:endParaRPr>
          </a:p>
        </p:txBody>
      </p:sp>
      <p:sp>
        <p:nvSpPr>
          <p:cNvPr id="75" name="Google Shape;75;p13"/>
          <p:cNvSpPr txBox="1"/>
          <p:nvPr/>
        </p:nvSpPr>
        <p:spPr>
          <a:xfrm>
            <a:off x="227495" y="61864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Evaluator:</a:t>
            </a:r>
            <a:endParaRPr sz="1100" b="1" dirty="0">
              <a:latin typeface="Montserrat" pitchFamily="2" charset="77"/>
              <a:ea typeface="Verdana"/>
              <a:cs typeface="Verdana"/>
              <a:sym typeface="Verdana"/>
            </a:endParaRPr>
          </a:p>
        </p:txBody>
      </p:sp>
      <p:sp>
        <p:nvSpPr>
          <p:cNvPr id="76" name="Google Shape;76;p13"/>
          <p:cNvSpPr txBox="1"/>
          <p:nvPr/>
        </p:nvSpPr>
        <p:spPr>
          <a:xfrm>
            <a:off x="227495" y="1165700"/>
            <a:ext cx="23241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Montserrat" pitchFamily="2" charset="77"/>
                <a:ea typeface="Verdana"/>
                <a:cs typeface="Verdana"/>
                <a:sym typeface="Verdana"/>
              </a:rPr>
              <a:t>Device:</a:t>
            </a:r>
            <a:endParaRPr sz="1100" b="1" dirty="0">
              <a:latin typeface="Montserrat" pitchFamily="2" charset="77"/>
              <a:ea typeface="Verdana"/>
              <a:cs typeface="Verdana"/>
              <a:sym typeface="Verdana"/>
            </a:endParaRPr>
          </a:p>
        </p:txBody>
      </p:sp>
      <p:sp>
        <p:nvSpPr>
          <p:cNvPr id="77" name="Google Shape;77;p13"/>
          <p:cNvSpPr/>
          <p:nvPr/>
        </p:nvSpPr>
        <p:spPr>
          <a:xfrm>
            <a:off x="3035575" y="234309"/>
            <a:ext cx="2590500" cy="236100"/>
          </a:xfrm>
          <a:prstGeom prst="roundRect">
            <a:avLst>
              <a:gd name="adj" fmla="val 441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77"/>
            </a:endParaRPr>
          </a:p>
        </p:txBody>
      </p:sp>
      <p:sp>
        <p:nvSpPr>
          <p:cNvPr id="78" name="Google Shape;78;p13"/>
          <p:cNvSpPr txBox="1"/>
          <p:nvPr/>
        </p:nvSpPr>
        <p:spPr>
          <a:xfrm>
            <a:off x="3116110" y="158106"/>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Device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79" name="Google Shape;79;p13"/>
          <p:cNvSpPr txBox="1"/>
          <p:nvPr/>
        </p:nvSpPr>
        <p:spPr>
          <a:xfrm>
            <a:off x="3116110" y="528562"/>
            <a:ext cx="2176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Montserrat" pitchFamily="2" charset="77"/>
                <a:ea typeface="Verdana"/>
                <a:cs typeface="Verdana"/>
                <a:sym typeface="Verdana"/>
              </a:rPr>
              <a:t>Task/Feature</a:t>
            </a:r>
            <a:r>
              <a:rPr lang="en" sz="1200" b="1" dirty="0">
                <a:latin typeface="Montserrat" pitchFamily="2" charset="77"/>
                <a:ea typeface="Verdana"/>
                <a:cs typeface="Verdana"/>
                <a:sym typeface="Verdana"/>
              </a:rPr>
              <a:t>:</a:t>
            </a:r>
            <a:endParaRPr sz="1200" b="1" dirty="0">
              <a:latin typeface="Montserrat" pitchFamily="2" charset="77"/>
              <a:ea typeface="Verdana"/>
              <a:cs typeface="Verdana"/>
              <a:sym typeface="Verdana"/>
            </a:endParaRPr>
          </a:p>
        </p:txBody>
      </p:sp>
      <p:sp>
        <p:nvSpPr>
          <p:cNvPr id="80" name="Google Shape;80;p13"/>
          <p:cNvSpPr txBox="1"/>
          <p:nvPr/>
        </p:nvSpPr>
        <p:spPr>
          <a:xfrm>
            <a:off x="207580" y="1805900"/>
            <a:ext cx="3013245" cy="332900"/>
          </a:xfrm>
          <a:prstGeom prst="rect">
            <a:avLst/>
          </a:prstGeom>
          <a:noFill/>
          <a:ln>
            <a:noFill/>
          </a:ln>
        </p:spPr>
        <p:txBody>
          <a:bodyPr spcFirstLastPara="1" wrap="square" lIns="91425" tIns="91425" rIns="91425" bIns="91425" anchor="t" anchorCtr="0">
            <a:noAutofit/>
          </a:bodyPr>
          <a:lstStyle/>
          <a:p>
            <a:pPr marL="158750">
              <a:buSzPts val="1100"/>
            </a:pPr>
            <a:r>
              <a:rPr lang="en-US" altLang="ko-KR" sz="1100" b="1" dirty="0">
                <a:latin typeface="Montserrat" pitchFamily="2" charset="77"/>
                <a:ea typeface="Verdana"/>
                <a:cs typeface="Verdana"/>
                <a:sym typeface="Verdana"/>
              </a:rPr>
              <a:t>7.</a:t>
            </a:r>
            <a:r>
              <a:rPr lang="ko-KR" altLang="en-US" sz="1100" b="1" dirty="0">
                <a:latin typeface="Montserrat" pitchFamily="2" charset="77"/>
                <a:ea typeface="Verdana"/>
                <a:cs typeface="Verdana"/>
                <a:sym typeface="Verdana"/>
              </a:rPr>
              <a:t> </a:t>
            </a:r>
            <a:r>
              <a:rPr lang="en-CA" altLang="ko-KR" sz="1100" b="1" dirty="0">
                <a:latin typeface="Montserrat" pitchFamily="2" charset="77"/>
                <a:ea typeface="Verdana"/>
                <a:cs typeface="Verdana"/>
                <a:sym typeface="Verdana"/>
              </a:rPr>
              <a:t>Aesthetic and minimalist design</a:t>
            </a:r>
          </a:p>
          <a:p>
            <a:pPr marL="158750">
              <a:buSzPts val="1100"/>
            </a:pPr>
            <a:endParaRPr lang="en-CA" altLang="ko-KR" sz="1100" b="1" dirty="0">
              <a:latin typeface="Montserrat" pitchFamily="2" charset="77"/>
              <a:ea typeface="Verdana"/>
              <a:cs typeface="Verdana"/>
              <a:sym typeface="Verdana"/>
            </a:endParaRPr>
          </a:p>
          <a:p>
            <a:pPr marL="158750">
              <a:buSzPts val="1100"/>
            </a:pPr>
            <a:endParaRPr lang="en-CA" altLang="ko-KR" sz="1100" b="1" dirty="0">
              <a:latin typeface="Montserrat" pitchFamily="2" charset="77"/>
              <a:ea typeface="Verdana"/>
              <a:cs typeface="Verdana"/>
              <a:sym typeface="Verdana"/>
            </a:endParaRPr>
          </a:p>
          <a:p>
            <a:pPr marL="158750">
              <a:buSzPts val="1100"/>
            </a:pPr>
            <a:endParaRPr sz="1100" b="1" dirty="0">
              <a:latin typeface="Montserrat" pitchFamily="2" charset="77"/>
              <a:ea typeface="Verdana"/>
              <a:cs typeface="Verdana"/>
              <a:sym typeface="Verdana"/>
            </a:endParaRPr>
          </a:p>
        </p:txBody>
      </p:sp>
      <p:sp>
        <p:nvSpPr>
          <p:cNvPr id="81" name="Google Shape;81;p13"/>
          <p:cNvSpPr txBox="1"/>
          <p:nvPr/>
        </p:nvSpPr>
        <p:spPr>
          <a:xfrm>
            <a:off x="339372" y="2004755"/>
            <a:ext cx="2749660" cy="640200"/>
          </a:xfrm>
          <a:prstGeom prst="rect">
            <a:avLst/>
          </a:prstGeom>
          <a:noFill/>
          <a:ln>
            <a:noFill/>
          </a:ln>
        </p:spPr>
        <p:txBody>
          <a:bodyPr spcFirstLastPara="1" wrap="square" lIns="91425" tIns="91425" rIns="91425" bIns="91425" anchor="t" anchorCtr="0">
            <a:noAutofit/>
          </a:bodyPr>
          <a:lstStyle/>
          <a:p>
            <a:r>
              <a:rPr lang="en-CA" sz="1050" dirty="0">
                <a:latin typeface="Montserrat" pitchFamily="2" charset="77"/>
                <a:ea typeface="Verdana"/>
                <a:cs typeface="Verdana"/>
                <a:sym typeface="Verdana"/>
              </a:rPr>
              <a:t>Dialogues should not contain information which is irrelevant or rarely needed. Every extra unit of information in a dialogue competes with the relevant units of information and diminishes their relative visibility.</a:t>
            </a:r>
            <a:endParaRPr sz="1050" dirty="0">
              <a:latin typeface="Montserrat" pitchFamily="2" charset="77"/>
              <a:ea typeface="Verdana"/>
              <a:cs typeface="Verdana"/>
              <a:sym typeface="Verdana"/>
            </a:endParaRPr>
          </a:p>
        </p:txBody>
      </p:sp>
      <p:cxnSp>
        <p:nvCxnSpPr>
          <p:cNvPr id="82" name="Google Shape;82;p13"/>
          <p:cNvCxnSpPr/>
          <p:nvPr/>
        </p:nvCxnSpPr>
        <p:spPr>
          <a:xfrm flipH="1">
            <a:off x="2304975" y="1628775"/>
            <a:ext cx="1190700" cy="3448200"/>
          </a:xfrm>
          <a:prstGeom prst="straightConnector1">
            <a:avLst/>
          </a:prstGeom>
          <a:noFill/>
          <a:ln w="38100" cap="flat" cmpd="sng">
            <a:solidFill>
              <a:srgbClr val="FFFFFF"/>
            </a:solidFill>
            <a:prstDash val="solid"/>
            <a:round/>
            <a:headEnd type="none" w="med" len="med"/>
            <a:tailEnd type="none" w="med" len="med"/>
          </a:ln>
        </p:spPr>
      </p:cxnSp>
      <p:cxnSp>
        <p:nvCxnSpPr>
          <p:cNvPr id="83" name="Google Shape;83;p13"/>
          <p:cNvCxnSpPr/>
          <p:nvPr/>
        </p:nvCxnSpPr>
        <p:spPr>
          <a:xfrm flipH="1">
            <a:off x="5458600" y="1620650"/>
            <a:ext cx="1190700" cy="3448200"/>
          </a:xfrm>
          <a:prstGeom prst="straightConnector1">
            <a:avLst/>
          </a:prstGeom>
          <a:noFill/>
          <a:ln w="38100" cap="flat" cmpd="sng">
            <a:solidFill>
              <a:srgbClr val="FFFFFF"/>
            </a:solidFill>
            <a:prstDash val="solid"/>
            <a:round/>
            <a:headEnd type="none" w="med" len="med"/>
            <a:tailEnd type="none" w="med" len="med"/>
          </a:ln>
        </p:spPr>
      </p:cxnSp>
      <p:sp>
        <p:nvSpPr>
          <p:cNvPr id="48" name="Google Shape;80;p13">
            <a:extLst>
              <a:ext uri="{FF2B5EF4-FFF2-40B4-BE49-F238E27FC236}">
                <a16:creationId xmlns:a16="http://schemas.microsoft.com/office/drawing/2014/main" id="{7A9097F3-1619-544D-A8F4-4B341923670D}"/>
              </a:ext>
            </a:extLst>
          </p:cNvPr>
          <p:cNvSpPr txBox="1"/>
          <p:nvPr/>
        </p:nvSpPr>
        <p:spPr>
          <a:xfrm>
            <a:off x="3379695" y="1807081"/>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Issues</a:t>
            </a:r>
            <a:endParaRPr sz="1100" b="1" dirty="0">
              <a:latin typeface="Montserrat" pitchFamily="2" charset="77"/>
              <a:ea typeface="Verdana"/>
              <a:cs typeface="Verdana"/>
              <a:sym typeface="Verdana"/>
            </a:endParaRPr>
          </a:p>
        </p:txBody>
      </p:sp>
      <p:sp>
        <p:nvSpPr>
          <p:cNvPr id="49" name="Google Shape;80;p13">
            <a:extLst>
              <a:ext uri="{FF2B5EF4-FFF2-40B4-BE49-F238E27FC236}">
                <a16:creationId xmlns:a16="http://schemas.microsoft.com/office/drawing/2014/main" id="{DDDBCE90-B12B-7C41-9432-399632E4E0EE}"/>
              </a:ext>
            </a:extLst>
          </p:cNvPr>
          <p:cNvSpPr txBox="1"/>
          <p:nvPr/>
        </p:nvSpPr>
        <p:spPr>
          <a:xfrm>
            <a:off x="6465437" y="1785721"/>
            <a:ext cx="1764163"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Recommendation</a:t>
            </a:r>
            <a:endParaRPr sz="1100" b="1" dirty="0">
              <a:latin typeface="Montserrat" pitchFamily="2" charset="77"/>
              <a:ea typeface="Verdana"/>
              <a:cs typeface="Verdana"/>
              <a:sym typeface="Verdana"/>
            </a:endParaRPr>
          </a:p>
        </p:txBody>
      </p:sp>
      <p:grpSp>
        <p:nvGrpSpPr>
          <p:cNvPr id="88" name="Group 87">
            <a:extLst>
              <a:ext uri="{FF2B5EF4-FFF2-40B4-BE49-F238E27FC236}">
                <a16:creationId xmlns:a16="http://schemas.microsoft.com/office/drawing/2014/main" id="{7B24C695-407A-7345-ADF9-6B2D87FAE524}"/>
              </a:ext>
            </a:extLst>
          </p:cNvPr>
          <p:cNvGrpSpPr/>
          <p:nvPr/>
        </p:nvGrpSpPr>
        <p:grpSpPr>
          <a:xfrm>
            <a:off x="386875" y="4141736"/>
            <a:ext cx="337800" cy="309650"/>
            <a:chOff x="403774" y="3136837"/>
            <a:chExt cx="337800" cy="309650"/>
          </a:xfrm>
        </p:grpSpPr>
        <p:sp>
          <p:nvSpPr>
            <p:cNvPr id="89" name="Google Shape;60;p13">
              <a:extLst>
                <a:ext uri="{FF2B5EF4-FFF2-40B4-BE49-F238E27FC236}">
                  <a16:creationId xmlns:a16="http://schemas.microsoft.com/office/drawing/2014/main" id="{CADE8724-D442-E740-AB90-7B622A74C621}"/>
                </a:ext>
              </a:extLst>
            </p:cNvPr>
            <p:cNvSpPr/>
            <p:nvPr/>
          </p:nvSpPr>
          <p:spPr>
            <a:xfrm>
              <a:off x="452524" y="3186087"/>
              <a:ext cx="240300" cy="260400"/>
            </a:xfrm>
            <a:prstGeom prst="ellipse">
              <a:avLst/>
            </a:prstGeom>
            <a:solidFill>
              <a:srgbClr val="3C78D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0" name="Google Shape;65;p13">
              <a:extLst>
                <a:ext uri="{FF2B5EF4-FFF2-40B4-BE49-F238E27FC236}">
                  <a16:creationId xmlns:a16="http://schemas.microsoft.com/office/drawing/2014/main" id="{F98C9146-4512-9E41-A004-DC3FD18B45F8}"/>
                </a:ext>
              </a:extLst>
            </p:cNvPr>
            <p:cNvSpPr txBox="1"/>
            <p:nvPr/>
          </p:nvSpPr>
          <p:spPr>
            <a:xfrm>
              <a:off x="403774" y="3136837"/>
              <a:ext cx="337800" cy="309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0</a:t>
              </a:r>
              <a:endParaRPr sz="1200" dirty="0">
                <a:solidFill>
                  <a:srgbClr val="FFFFFF"/>
                </a:solidFill>
                <a:latin typeface="Montserrat" pitchFamily="2" charset="77"/>
              </a:endParaRPr>
            </a:p>
          </p:txBody>
        </p:sp>
      </p:grpSp>
      <p:grpSp>
        <p:nvGrpSpPr>
          <p:cNvPr id="91" name="Group 90">
            <a:extLst>
              <a:ext uri="{FF2B5EF4-FFF2-40B4-BE49-F238E27FC236}">
                <a16:creationId xmlns:a16="http://schemas.microsoft.com/office/drawing/2014/main" id="{317D2384-5DF0-1E41-8848-6CECA1633E84}"/>
              </a:ext>
            </a:extLst>
          </p:cNvPr>
          <p:cNvGrpSpPr/>
          <p:nvPr/>
        </p:nvGrpSpPr>
        <p:grpSpPr>
          <a:xfrm>
            <a:off x="765324" y="4141736"/>
            <a:ext cx="337800" cy="307750"/>
            <a:chOff x="403774" y="3455187"/>
            <a:chExt cx="337800" cy="307750"/>
          </a:xfrm>
        </p:grpSpPr>
        <p:sp>
          <p:nvSpPr>
            <p:cNvPr id="92" name="Google Shape;61;p13">
              <a:extLst>
                <a:ext uri="{FF2B5EF4-FFF2-40B4-BE49-F238E27FC236}">
                  <a16:creationId xmlns:a16="http://schemas.microsoft.com/office/drawing/2014/main" id="{F49AAD02-472A-324A-B864-21D652EFBC1C}"/>
                </a:ext>
              </a:extLst>
            </p:cNvPr>
            <p:cNvSpPr/>
            <p:nvPr/>
          </p:nvSpPr>
          <p:spPr>
            <a:xfrm>
              <a:off x="452524" y="3502537"/>
              <a:ext cx="240300" cy="260400"/>
            </a:xfrm>
            <a:prstGeom prst="ellipse">
              <a:avLst/>
            </a:prstGeom>
            <a:solidFill>
              <a:srgbClr val="B6D7A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latin typeface="Montserrat" pitchFamily="2" charset="77"/>
              </a:endParaRPr>
            </a:p>
          </p:txBody>
        </p:sp>
        <p:sp>
          <p:nvSpPr>
            <p:cNvPr id="93" name="Google Shape;66;p13">
              <a:extLst>
                <a:ext uri="{FF2B5EF4-FFF2-40B4-BE49-F238E27FC236}">
                  <a16:creationId xmlns:a16="http://schemas.microsoft.com/office/drawing/2014/main" id="{355C822D-0083-E647-8711-C8CA76BBE2CF}"/>
                </a:ext>
              </a:extLst>
            </p:cNvPr>
            <p:cNvSpPr txBox="1"/>
            <p:nvPr/>
          </p:nvSpPr>
          <p:spPr>
            <a:xfrm>
              <a:off x="403774" y="3455187"/>
              <a:ext cx="337800" cy="30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1</a:t>
              </a:r>
              <a:endParaRPr sz="1200" dirty="0">
                <a:solidFill>
                  <a:srgbClr val="FFFFFF"/>
                </a:solidFill>
                <a:latin typeface="Montserrat" pitchFamily="2" charset="77"/>
              </a:endParaRPr>
            </a:p>
          </p:txBody>
        </p:sp>
      </p:grpSp>
      <p:grpSp>
        <p:nvGrpSpPr>
          <p:cNvPr id="94" name="Group 93">
            <a:extLst>
              <a:ext uri="{FF2B5EF4-FFF2-40B4-BE49-F238E27FC236}">
                <a16:creationId xmlns:a16="http://schemas.microsoft.com/office/drawing/2014/main" id="{4C81F9AC-DEDD-A94F-B41A-3BF0CE2F8C8A}"/>
              </a:ext>
            </a:extLst>
          </p:cNvPr>
          <p:cNvGrpSpPr/>
          <p:nvPr/>
        </p:nvGrpSpPr>
        <p:grpSpPr>
          <a:xfrm>
            <a:off x="1143774" y="4145498"/>
            <a:ext cx="337800" cy="305888"/>
            <a:chOff x="403774" y="3773499"/>
            <a:chExt cx="337800" cy="305888"/>
          </a:xfrm>
        </p:grpSpPr>
        <p:sp>
          <p:nvSpPr>
            <p:cNvPr id="95" name="Google Shape;62;p13">
              <a:extLst>
                <a:ext uri="{FF2B5EF4-FFF2-40B4-BE49-F238E27FC236}">
                  <a16:creationId xmlns:a16="http://schemas.microsoft.com/office/drawing/2014/main" id="{FD1DF7EB-6089-A742-9A64-559308ACA56F}"/>
                </a:ext>
              </a:extLst>
            </p:cNvPr>
            <p:cNvSpPr/>
            <p:nvPr/>
          </p:nvSpPr>
          <p:spPr>
            <a:xfrm>
              <a:off x="452524" y="3818987"/>
              <a:ext cx="240300" cy="260400"/>
            </a:xfrm>
            <a:prstGeom prst="ellipse">
              <a:avLst/>
            </a:prstGeom>
            <a:solidFill>
              <a:srgbClr val="6AA84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6" name="Google Shape;67;p13">
              <a:extLst>
                <a:ext uri="{FF2B5EF4-FFF2-40B4-BE49-F238E27FC236}">
                  <a16:creationId xmlns:a16="http://schemas.microsoft.com/office/drawing/2014/main" id="{BC6E459C-3E25-E04C-8B81-62EF70E74683}"/>
                </a:ext>
              </a:extLst>
            </p:cNvPr>
            <p:cNvSpPr txBox="1"/>
            <p:nvPr/>
          </p:nvSpPr>
          <p:spPr>
            <a:xfrm>
              <a:off x="403774" y="3773499"/>
              <a:ext cx="337800" cy="3058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Montserrat" pitchFamily="2" charset="77"/>
                </a:rPr>
                <a:t>2</a:t>
              </a:r>
              <a:endParaRPr sz="1200" dirty="0">
                <a:solidFill>
                  <a:srgbClr val="FFFFFF"/>
                </a:solidFill>
                <a:latin typeface="Montserrat" pitchFamily="2" charset="77"/>
              </a:endParaRPr>
            </a:p>
          </p:txBody>
        </p:sp>
      </p:grpSp>
      <p:grpSp>
        <p:nvGrpSpPr>
          <p:cNvPr id="97" name="Group 96">
            <a:extLst>
              <a:ext uri="{FF2B5EF4-FFF2-40B4-BE49-F238E27FC236}">
                <a16:creationId xmlns:a16="http://schemas.microsoft.com/office/drawing/2014/main" id="{C79C2459-8603-8F46-A97E-3E4FFDF49FFD}"/>
              </a:ext>
            </a:extLst>
          </p:cNvPr>
          <p:cNvGrpSpPr/>
          <p:nvPr/>
        </p:nvGrpSpPr>
        <p:grpSpPr>
          <a:xfrm>
            <a:off x="1535805" y="4138295"/>
            <a:ext cx="337800" cy="325025"/>
            <a:chOff x="403774" y="4106936"/>
            <a:chExt cx="337800" cy="325025"/>
          </a:xfrm>
        </p:grpSpPr>
        <p:sp>
          <p:nvSpPr>
            <p:cNvPr id="98" name="Google Shape;63;p13">
              <a:extLst>
                <a:ext uri="{FF2B5EF4-FFF2-40B4-BE49-F238E27FC236}">
                  <a16:creationId xmlns:a16="http://schemas.microsoft.com/office/drawing/2014/main" id="{4BBEFA7A-9624-384A-97F9-8559271907B1}"/>
                </a:ext>
              </a:extLst>
            </p:cNvPr>
            <p:cNvSpPr/>
            <p:nvPr/>
          </p:nvSpPr>
          <p:spPr>
            <a:xfrm>
              <a:off x="452524" y="4158787"/>
              <a:ext cx="240300" cy="260400"/>
            </a:xfrm>
            <a:prstGeom prst="ellipse">
              <a:avLst/>
            </a:prstGeom>
            <a:solidFill>
              <a:srgbClr val="F1C23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99" name="Google Shape;68;p13">
              <a:extLst>
                <a:ext uri="{FF2B5EF4-FFF2-40B4-BE49-F238E27FC236}">
                  <a16:creationId xmlns:a16="http://schemas.microsoft.com/office/drawing/2014/main" id="{2D7FB3A4-A8B7-794B-B565-2524AB8E6DCC}"/>
                </a:ext>
              </a:extLst>
            </p:cNvPr>
            <p:cNvSpPr txBox="1"/>
            <p:nvPr/>
          </p:nvSpPr>
          <p:spPr>
            <a:xfrm>
              <a:off x="403774" y="4106936"/>
              <a:ext cx="337800" cy="325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3</a:t>
              </a:r>
              <a:endParaRPr sz="1200" dirty="0">
                <a:solidFill>
                  <a:srgbClr val="FFFFFF"/>
                </a:solidFill>
                <a:latin typeface="Montserrat" pitchFamily="2" charset="77"/>
              </a:endParaRPr>
            </a:p>
          </p:txBody>
        </p:sp>
      </p:grpSp>
      <p:grpSp>
        <p:nvGrpSpPr>
          <p:cNvPr id="100" name="Group 99">
            <a:extLst>
              <a:ext uri="{FF2B5EF4-FFF2-40B4-BE49-F238E27FC236}">
                <a16:creationId xmlns:a16="http://schemas.microsoft.com/office/drawing/2014/main" id="{B5A9A7BC-C9A2-CE45-9EDB-0A68A4E2C8CD}"/>
              </a:ext>
            </a:extLst>
          </p:cNvPr>
          <p:cNvGrpSpPr/>
          <p:nvPr/>
        </p:nvGrpSpPr>
        <p:grpSpPr>
          <a:xfrm>
            <a:off x="1918736" y="4138295"/>
            <a:ext cx="337800" cy="321650"/>
            <a:chOff x="403774" y="4441037"/>
            <a:chExt cx="337800" cy="321650"/>
          </a:xfrm>
        </p:grpSpPr>
        <p:sp>
          <p:nvSpPr>
            <p:cNvPr id="101" name="Google Shape;64;p13">
              <a:extLst>
                <a:ext uri="{FF2B5EF4-FFF2-40B4-BE49-F238E27FC236}">
                  <a16:creationId xmlns:a16="http://schemas.microsoft.com/office/drawing/2014/main" id="{C439941C-C907-A24A-9878-735C9C5032E9}"/>
                </a:ext>
              </a:extLst>
            </p:cNvPr>
            <p:cNvSpPr/>
            <p:nvPr/>
          </p:nvSpPr>
          <p:spPr>
            <a:xfrm>
              <a:off x="452524" y="4498587"/>
              <a:ext cx="240300" cy="260400"/>
            </a:xfrm>
            <a:prstGeom prst="ellipse">
              <a:avLst/>
            </a:prstGeom>
            <a:solidFill>
              <a:srgbClr val="A61C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latin typeface="Montserrat" pitchFamily="2" charset="77"/>
              </a:endParaRPr>
            </a:p>
          </p:txBody>
        </p:sp>
        <p:sp>
          <p:nvSpPr>
            <p:cNvPr id="102" name="Google Shape;69;p13">
              <a:extLst>
                <a:ext uri="{FF2B5EF4-FFF2-40B4-BE49-F238E27FC236}">
                  <a16:creationId xmlns:a16="http://schemas.microsoft.com/office/drawing/2014/main" id="{7D784A29-051B-774D-A3F7-4F9489152C20}"/>
                </a:ext>
              </a:extLst>
            </p:cNvPr>
            <p:cNvSpPr txBox="1"/>
            <p:nvPr/>
          </p:nvSpPr>
          <p:spPr>
            <a:xfrm>
              <a:off x="403774" y="4441037"/>
              <a:ext cx="337800" cy="32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Montserrat" pitchFamily="2" charset="77"/>
                </a:rPr>
                <a:t>4</a:t>
              </a:r>
              <a:endParaRPr sz="1200" dirty="0">
                <a:solidFill>
                  <a:srgbClr val="FFFFFF"/>
                </a:solidFill>
                <a:latin typeface="Montserrat" pitchFamily="2" charset="77"/>
              </a:endParaRPr>
            </a:p>
          </p:txBody>
        </p:sp>
      </p:grpSp>
      <p:sp>
        <p:nvSpPr>
          <p:cNvPr id="103" name="Google Shape;80;p13">
            <a:extLst>
              <a:ext uri="{FF2B5EF4-FFF2-40B4-BE49-F238E27FC236}">
                <a16:creationId xmlns:a16="http://schemas.microsoft.com/office/drawing/2014/main" id="{548F82AE-D10A-9F42-9BC0-00AA1D91B8C6}"/>
              </a:ext>
            </a:extLst>
          </p:cNvPr>
          <p:cNvSpPr txBox="1"/>
          <p:nvPr/>
        </p:nvSpPr>
        <p:spPr>
          <a:xfrm>
            <a:off x="197789" y="3811773"/>
            <a:ext cx="1350287" cy="332900"/>
          </a:xfrm>
          <a:prstGeom prst="rect">
            <a:avLst/>
          </a:prstGeom>
          <a:noFill/>
          <a:ln>
            <a:noFill/>
          </a:ln>
        </p:spPr>
        <p:txBody>
          <a:bodyPr spcFirstLastPara="1" wrap="square" lIns="91425" tIns="91425" rIns="91425" bIns="91425" anchor="t" anchorCtr="0">
            <a:noAutofit/>
          </a:bodyPr>
          <a:lstStyle/>
          <a:p>
            <a:pPr marL="158750" lvl="0" algn="l" rtl="0">
              <a:spcBef>
                <a:spcPts val="0"/>
              </a:spcBef>
              <a:spcAft>
                <a:spcPts val="0"/>
              </a:spcAft>
              <a:buSzPts val="1100"/>
            </a:pPr>
            <a:r>
              <a:rPr lang="en" sz="1100" b="1" dirty="0">
                <a:latin typeface="Montserrat" pitchFamily="2" charset="77"/>
                <a:ea typeface="Verdana"/>
                <a:cs typeface="Verdana"/>
                <a:sym typeface="Verdana"/>
              </a:rPr>
              <a:t>Severity</a:t>
            </a:r>
            <a:endParaRPr sz="1100" b="1" dirty="0">
              <a:latin typeface="Montserrat" pitchFamily="2" charset="77"/>
              <a:ea typeface="Verdana"/>
              <a:cs typeface="Verdana"/>
              <a:sym typeface="Verdana"/>
            </a:endParaRPr>
          </a:p>
        </p:txBody>
      </p:sp>
      <p:sp>
        <p:nvSpPr>
          <p:cNvPr id="104" name="Oval 103">
            <a:extLst>
              <a:ext uri="{FF2B5EF4-FFF2-40B4-BE49-F238E27FC236}">
                <a16:creationId xmlns:a16="http://schemas.microsoft.com/office/drawing/2014/main" id="{F9899E80-4029-D34C-B575-FB39382AC687}"/>
              </a:ext>
            </a:extLst>
          </p:cNvPr>
          <p:cNvSpPr/>
          <p:nvPr/>
        </p:nvSpPr>
        <p:spPr>
          <a:xfrm>
            <a:off x="50272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5" name="Oval 104">
            <a:extLst>
              <a:ext uri="{FF2B5EF4-FFF2-40B4-BE49-F238E27FC236}">
                <a16:creationId xmlns:a16="http://schemas.microsoft.com/office/drawing/2014/main" id="{88485483-95B5-5041-A67F-BACA8DC3741C}"/>
              </a:ext>
            </a:extLst>
          </p:cNvPr>
          <p:cNvSpPr/>
          <p:nvPr/>
        </p:nvSpPr>
        <p:spPr>
          <a:xfrm>
            <a:off x="88669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6" name="Oval 105">
            <a:extLst>
              <a:ext uri="{FF2B5EF4-FFF2-40B4-BE49-F238E27FC236}">
                <a16:creationId xmlns:a16="http://schemas.microsoft.com/office/drawing/2014/main" id="{9F19E91E-B6AE-4A46-871E-81CF6ED18E62}"/>
              </a:ext>
            </a:extLst>
          </p:cNvPr>
          <p:cNvSpPr/>
          <p:nvPr/>
        </p:nvSpPr>
        <p:spPr>
          <a:xfrm>
            <a:off x="1257265"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7" name="Oval 106">
            <a:extLst>
              <a:ext uri="{FF2B5EF4-FFF2-40B4-BE49-F238E27FC236}">
                <a16:creationId xmlns:a16="http://schemas.microsoft.com/office/drawing/2014/main" id="{92E2A30E-CAD2-5043-A664-2D9BACDB04DA}"/>
              </a:ext>
            </a:extLst>
          </p:cNvPr>
          <p:cNvSpPr/>
          <p:nvPr/>
        </p:nvSpPr>
        <p:spPr>
          <a:xfrm>
            <a:off x="1651654"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108" name="Oval 107">
            <a:extLst>
              <a:ext uri="{FF2B5EF4-FFF2-40B4-BE49-F238E27FC236}">
                <a16:creationId xmlns:a16="http://schemas.microsoft.com/office/drawing/2014/main" id="{CD765204-32EF-EE48-A950-BE478DBDA17A}"/>
              </a:ext>
            </a:extLst>
          </p:cNvPr>
          <p:cNvSpPr/>
          <p:nvPr/>
        </p:nvSpPr>
        <p:spPr>
          <a:xfrm>
            <a:off x="2036240" y="4558533"/>
            <a:ext cx="106101" cy="106101"/>
          </a:xfrm>
          <a:prstGeom prst="ellipse">
            <a:avLst/>
          </a:prstGeom>
          <a:noFill/>
          <a:ln>
            <a:solidFill>
              <a:srgbClr val="BEB8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Tree>
    <p:extLst>
      <p:ext uri="{BB962C8B-B14F-4D97-AF65-F5344CB8AC3E}">
        <p14:creationId xmlns:p14="http://schemas.microsoft.com/office/powerpoint/2010/main" val="39849733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900</Words>
  <Application>Microsoft Macintosh PowerPoint</Application>
  <PresentationFormat>On-screen Show (16:9)</PresentationFormat>
  <Paragraphs>177</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Montserrat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Park hyejin</cp:lastModifiedBy>
  <cp:revision>4</cp:revision>
  <dcterms:modified xsi:type="dcterms:W3CDTF">2020-10-18T21:46:36Z</dcterms:modified>
</cp:coreProperties>
</file>