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2436AC-F9D1-471F-A94C-72EDE5D0874E}">
  <a:tblStyle styleId="{6F2436AC-F9D1-471F-A94C-72EDE5D0874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9c5e1d7f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d9c5e1d7ff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9c5e1d7f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d9c5e1d7ff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9c5e1d7f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d9c5e1d7ff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9c5e1d7f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d9c5e1d7ff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9c5e1d7f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d9c5e1d7ff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9c5e1d7f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d9c5e1d7ff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9c5e1d7f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d9c5e1d7ff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3fd555f0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d3fd555f02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3fd555f0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d3fd555f02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3fd555f0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d3fd555f02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3fd555f0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d3fd555f02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3fd555f0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d3fd555f02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3fd555f0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d3fd555f02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3fd555f0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d3fd555f02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3"/>
          <p:cNvSpPr txBox="1"/>
          <p:nvPr/>
        </p:nvSpPr>
        <p:spPr>
          <a:xfrm>
            <a:off x="870857" y="2380343"/>
            <a:ext cx="8873700" cy="40635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rgbClr val="FF6600"/>
                </a:solidFill>
                <a:latin typeface="Calibri"/>
                <a:ea typeface="Calibri"/>
                <a:cs typeface="Calibri"/>
                <a:sym typeface="Calibri"/>
              </a:rPr>
              <a:t>Exploratory Data Analysis</a:t>
            </a:r>
            <a:endParaRPr/>
          </a:p>
          <a:p>
            <a:pPr indent="0" lvl="0" marL="0" marR="0" rtl="0" algn="l">
              <a:spcBef>
                <a:spcPts val="0"/>
              </a:spcBef>
              <a:spcAft>
                <a:spcPts val="0"/>
              </a:spcAft>
              <a:buNone/>
            </a:pPr>
            <a:r>
              <a:rPr lang="en-US" sz="4000">
                <a:solidFill>
                  <a:schemeClr val="dk1"/>
                </a:solidFill>
                <a:latin typeface="Calibri"/>
                <a:ea typeface="Calibri"/>
                <a:cs typeface="Calibri"/>
                <a:sym typeface="Calibri"/>
              </a:rPr>
              <a:t>G2M insight for Cab Investment firm</a:t>
            </a:r>
            <a:endParaRPr sz="4150">
              <a:solidFill>
                <a:srgbClr val="2D3B45"/>
              </a:solidFill>
              <a:highlight>
                <a:srgbClr val="FFFFFF"/>
              </a:highlight>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rtl="0" algn="l">
              <a:spcBef>
                <a:spcPts val="0"/>
              </a:spcBef>
              <a:spcAft>
                <a:spcPts val="0"/>
              </a:spcAft>
              <a:buNone/>
            </a:pPr>
            <a:r>
              <a:rPr b="1" lang="en-US" sz="2800">
                <a:solidFill>
                  <a:schemeClr val="dk1"/>
                </a:solidFill>
                <a:latin typeface="Calibri"/>
                <a:ea typeface="Calibri"/>
                <a:cs typeface="Calibri"/>
                <a:sym typeface="Calibri"/>
              </a:rPr>
              <a:t>Name: Ines Perko</a:t>
            </a:r>
            <a:endParaRPr b="1" sz="2800">
              <a:solidFill>
                <a:schemeClr val="dk1"/>
              </a:solidFill>
              <a:latin typeface="Calibri"/>
              <a:ea typeface="Calibri"/>
              <a:cs typeface="Calibri"/>
              <a:sym typeface="Calibri"/>
            </a:endParaRPr>
          </a:p>
          <a:p>
            <a:pPr indent="0" lvl="0" marL="0" rtl="0" algn="l">
              <a:spcBef>
                <a:spcPts val="0"/>
              </a:spcBef>
              <a:spcAft>
                <a:spcPts val="0"/>
              </a:spcAft>
              <a:buNone/>
            </a:pPr>
            <a:r>
              <a:rPr b="1" lang="en-US" sz="2800">
                <a:solidFill>
                  <a:schemeClr val="dk1"/>
                </a:solidFill>
                <a:latin typeface="Calibri"/>
                <a:ea typeface="Calibri"/>
                <a:cs typeface="Calibri"/>
                <a:sym typeface="Calibri"/>
              </a:rPr>
              <a:t>Location: Germany</a:t>
            </a:r>
            <a:endParaRPr b="1" sz="28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b="1" lang="en-US" sz="2800">
                <a:solidFill>
                  <a:schemeClr val="dk1"/>
                </a:solidFill>
                <a:latin typeface="Calibri"/>
                <a:ea typeface="Calibri"/>
                <a:cs typeface="Calibri"/>
                <a:sym typeface="Calibri"/>
              </a:rPr>
              <a:t>Team: LISP01</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14.5.2021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ctrTitle"/>
          </p:nvPr>
        </p:nvSpPr>
        <p:spPr>
          <a:xfrm>
            <a:off x="1" y="-6470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endParaRPr/>
          </a:p>
        </p:txBody>
      </p:sp>
      <p:sp>
        <p:nvSpPr>
          <p:cNvPr id="155" name="Google Shape;155;p22"/>
          <p:cNvSpPr txBox="1"/>
          <p:nvPr>
            <p:ph idx="1" type="subTitle"/>
          </p:nvPr>
        </p:nvSpPr>
        <p:spPr>
          <a:xfrm>
            <a:off x="790800" y="389175"/>
            <a:ext cx="10610400" cy="17955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rgbClr val="FF6600"/>
              </a:buClr>
              <a:buSzPts val="2800"/>
              <a:buNone/>
            </a:pPr>
            <a:r>
              <a:rPr lang="en-US" sz="2800">
                <a:solidFill>
                  <a:srgbClr val="FF6600"/>
                </a:solidFill>
              </a:rPr>
              <a:t>There are more users, both male and female, in the Yellow Cab Company. </a:t>
            </a:r>
            <a:r>
              <a:rPr lang="en-US" sz="2800">
                <a:solidFill>
                  <a:srgbClr val="FF6600"/>
                </a:solidFill>
              </a:rPr>
              <a:t>Particularly users aged </a:t>
            </a:r>
            <a:r>
              <a:rPr b="1" lang="en-US" sz="2800">
                <a:solidFill>
                  <a:srgbClr val="FF6600"/>
                </a:solidFill>
              </a:rPr>
              <a:t>between 30 and 60</a:t>
            </a:r>
            <a:r>
              <a:rPr lang="en-US" sz="2800">
                <a:solidFill>
                  <a:srgbClr val="FF6600"/>
                </a:solidFill>
              </a:rPr>
              <a:t>. The smallest age group of users is older than 60.</a:t>
            </a:r>
            <a:endParaRPr>
              <a:solidFill>
                <a:srgbClr val="FF6600"/>
              </a:solidFill>
            </a:endParaRPr>
          </a:p>
        </p:txBody>
      </p:sp>
      <p:pic>
        <p:nvPicPr>
          <p:cNvPr id="156" name="Google Shape;156;p22"/>
          <p:cNvPicPr preferRelativeResize="0"/>
          <p:nvPr/>
        </p:nvPicPr>
        <p:blipFill rotWithShape="1">
          <a:blip r:embed="rId3">
            <a:alphaModFix/>
          </a:blip>
          <a:srcRect b="0" l="0" r="0" t="0"/>
          <a:stretch/>
        </p:blipFill>
        <p:spPr>
          <a:xfrm>
            <a:off x="0" y="5863771"/>
            <a:ext cx="1654627" cy="994232"/>
          </a:xfrm>
          <a:prstGeom prst="rect">
            <a:avLst/>
          </a:prstGeom>
          <a:noFill/>
          <a:ln>
            <a:noFill/>
          </a:ln>
        </p:spPr>
      </p:pic>
      <p:pic>
        <p:nvPicPr>
          <p:cNvPr id="157" name="Google Shape;157;p22"/>
          <p:cNvPicPr preferRelativeResize="0"/>
          <p:nvPr/>
        </p:nvPicPr>
        <p:blipFill>
          <a:blip r:embed="rId4">
            <a:alphaModFix/>
          </a:blip>
          <a:stretch>
            <a:fillRect/>
          </a:stretch>
        </p:blipFill>
        <p:spPr>
          <a:xfrm>
            <a:off x="823125" y="2395450"/>
            <a:ext cx="4953000" cy="3257550"/>
          </a:xfrm>
          <a:prstGeom prst="rect">
            <a:avLst/>
          </a:prstGeom>
          <a:noFill/>
          <a:ln>
            <a:noFill/>
          </a:ln>
        </p:spPr>
      </p:pic>
      <p:pic>
        <p:nvPicPr>
          <p:cNvPr id="158" name="Google Shape;158;p22"/>
          <p:cNvPicPr preferRelativeResize="0"/>
          <p:nvPr/>
        </p:nvPicPr>
        <p:blipFill>
          <a:blip r:embed="rId5">
            <a:alphaModFix/>
          </a:blip>
          <a:stretch>
            <a:fillRect/>
          </a:stretch>
        </p:blipFill>
        <p:spPr>
          <a:xfrm>
            <a:off x="6428041" y="2395450"/>
            <a:ext cx="5141434" cy="3257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ctrTitle"/>
          </p:nvPr>
        </p:nvSpPr>
        <p:spPr>
          <a:xfrm>
            <a:off x="1" y="-6470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endParaRPr/>
          </a:p>
        </p:txBody>
      </p:sp>
      <p:sp>
        <p:nvSpPr>
          <p:cNvPr id="164" name="Google Shape;164;p23"/>
          <p:cNvSpPr txBox="1"/>
          <p:nvPr>
            <p:ph idx="1" type="subTitle"/>
          </p:nvPr>
        </p:nvSpPr>
        <p:spPr>
          <a:xfrm>
            <a:off x="339650" y="2218475"/>
            <a:ext cx="3849600" cy="36453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rgbClr val="FF6600"/>
              </a:buClr>
              <a:buSzPts val="2800"/>
              <a:buNone/>
            </a:pPr>
            <a:r>
              <a:rPr lang="en-US" sz="2800">
                <a:solidFill>
                  <a:srgbClr val="FF6600"/>
                </a:solidFill>
              </a:rPr>
              <a:t>The highest number of male customers is aged between</a:t>
            </a:r>
            <a:r>
              <a:rPr b="1" lang="en-US" sz="2800">
                <a:solidFill>
                  <a:srgbClr val="FF6600"/>
                </a:solidFill>
              </a:rPr>
              <a:t> 30 and 60</a:t>
            </a:r>
            <a:r>
              <a:rPr lang="en-US" sz="2800">
                <a:solidFill>
                  <a:srgbClr val="FF6600"/>
                </a:solidFill>
              </a:rPr>
              <a:t>.</a:t>
            </a:r>
            <a:endParaRPr sz="2800">
              <a:solidFill>
                <a:srgbClr val="FF6600"/>
              </a:solidFill>
            </a:endParaRPr>
          </a:p>
        </p:txBody>
      </p:sp>
      <p:pic>
        <p:nvPicPr>
          <p:cNvPr id="165" name="Google Shape;165;p23"/>
          <p:cNvPicPr preferRelativeResize="0"/>
          <p:nvPr/>
        </p:nvPicPr>
        <p:blipFill rotWithShape="1">
          <a:blip r:embed="rId3">
            <a:alphaModFix/>
          </a:blip>
          <a:srcRect b="0" l="0" r="0" t="0"/>
          <a:stretch/>
        </p:blipFill>
        <p:spPr>
          <a:xfrm>
            <a:off x="0" y="5863771"/>
            <a:ext cx="1654627" cy="994232"/>
          </a:xfrm>
          <a:prstGeom prst="rect">
            <a:avLst/>
          </a:prstGeom>
          <a:noFill/>
          <a:ln>
            <a:noFill/>
          </a:ln>
        </p:spPr>
      </p:pic>
      <p:pic>
        <p:nvPicPr>
          <p:cNvPr id="166" name="Google Shape;166;p23"/>
          <p:cNvPicPr preferRelativeResize="0"/>
          <p:nvPr/>
        </p:nvPicPr>
        <p:blipFill>
          <a:blip r:embed="rId4">
            <a:alphaModFix/>
          </a:blip>
          <a:stretch>
            <a:fillRect/>
          </a:stretch>
        </p:blipFill>
        <p:spPr>
          <a:xfrm>
            <a:off x="4438475" y="1283038"/>
            <a:ext cx="7187426" cy="399906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ctrTitle"/>
          </p:nvPr>
        </p:nvSpPr>
        <p:spPr>
          <a:xfrm>
            <a:off x="1" y="-6470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endParaRPr/>
          </a:p>
        </p:txBody>
      </p:sp>
      <p:sp>
        <p:nvSpPr>
          <p:cNvPr id="172" name="Google Shape;172;p24"/>
          <p:cNvSpPr txBox="1"/>
          <p:nvPr>
            <p:ph idx="1" type="subTitle"/>
          </p:nvPr>
        </p:nvSpPr>
        <p:spPr>
          <a:xfrm>
            <a:off x="420550" y="524550"/>
            <a:ext cx="4755300" cy="44826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rgbClr val="FF6600"/>
              </a:buClr>
              <a:buSzPts val="2800"/>
              <a:buNone/>
            </a:pPr>
            <a:r>
              <a:rPr b="1" lang="en-US" sz="2800">
                <a:solidFill>
                  <a:srgbClr val="FF6600"/>
                </a:solidFill>
              </a:rPr>
              <a:t>High and middle-class</a:t>
            </a:r>
            <a:r>
              <a:rPr lang="en-US" sz="2800">
                <a:solidFill>
                  <a:srgbClr val="FF6600"/>
                </a:solidFill>
              </a:rPr>
              <a:t> use cabs the most. The highest number of female customers are also aged between 30 and 60.</a:t>
            </a:r>
            <a:endParaRPr sz="3200">
              <a:solidFill>
                <a:srgbClr val="FF6600"/>
              </a:solidFill>
            </a:endParaRPr>
          </a:p>
        </p:txBody>
      </p:sp>
      <p:pic>
        <p:nvPicPr>
          <p:cNvPr id="173" name="Google Shape;173;p24"/>
          <p:cNvPicPr preferRelativeResize="0"/>
          <p:nvPr/>
        </p:nvPicPr>
        <p:blipFill rotWithShape="1">
          <a:blip r:embed="rId3">
            <a:alphaModFix/>
          </a:blip>
          <a:srcRect b="0" l="0" r="0" t="0"/>
          <a:stretch/>
        </p:blipFill>
        <p:spPr>
          <a:xfrm>
            <a:off x="0" y="5863771"/>
            <a:ext cx="1654627" cy="994232"/>
          </a:xfrm>
          <a:prstGeom prst="rect">
            <a:avLst/>
          </a:prstGeom>
          <a:noFill/>
          <a:ln>
            <a:noFill/>
          </a:ln>
        </p:spPr>
      </p:pic>
      <p:pic>
        <p:nvPicPr>
          <p:cNvPr id="174" name="Google Shape;174;p24"/>
          <p:cNvPicPr preferRelativeResize="0"/>
          <p:nvPr/>
        </p:nvPicPr>
        <p:blipFill>
          <a:blip r:embed="rId4">
            <a:alphaModFix/>
          </a:blip>
          <a:stretch>
            <a:fillRect/>
          </a:stretch>
        </p:blipFill>
        <p:spPr>
          <a:xfrm>
            <a:off x="339675" y="2803000"/>
            <a:ext cx="4836174" cy="3060775"/>
          </a:xfrm>
          <a:prstGeom prst="rect">
            <a:avLst/>
          </a:prstGeom>
          <a:noFill/>
          <a:ln>
            <a:noFill/>
          </a:ln>
        </p:spPr>
      </p:pic>
      <p:pic>
        <p:nvPicPr>
          <p:cNvPr id="175" name="Google Shape;175;p24"/>
          <p:cNvPicPr preferRelativeResize="0"/>
          <p:nvPr/>
        </p:nvPicPr>
        <p:blipFill>
          <a:blip r:embed="rId5">
            <a:alphaModFix/>
          </a:blip>
          <a:stretch>
            <a:fillRect/>
          </a:stretch>
        </p:blipFill>
        <p:spPr>
          <a:xfrm>
            <a:off x="5175850" y="1962251"/>
            <a:ext cx="6900975" cy="3901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ctrTitle"/>
          </p:nvPr>
        </p:nvSpPr>
        <p:spPr>
          <a:xfrm>
            <a:off x="1" y="-6470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endParaRPr/>
          </a:p>
        </p:txBody>
      </p:sp>
      <p:sp>
        <p:nvSpPr>
          <p:cNvPr id="181" name="Google Shape;181;p25"/>
          <p:cNvSpPr txBox="1"/>
          <p:nvPr>
            <p:ph idx="1" type="subTitle"/>
          </p:nvPr>
        </p:nvSpPr>
        <p:spPr>
          <a:xfrm>
            <a:off x="452875" y="595225"/>
            <a:ext cx="4722900" cy="27174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rgbClr val="FF6600"/>
              </a:buClr>
              <a:buSzPts val="2800"/>
              <a:buNone/>
            </a:pPr>
            <a:r>
              <a:rPr lang="en-US" sz="2800">
                <a:solidFill>
                  <a:srgbClr val="FF6600"/>
                </a:solidFill>
              </a:rPr>
              <a:t>The most used payment method is </a:t>
            </a:r>
            <a:r>
              <a:rPr b="1" lang="en-US" sz="2800">
                <a:solidFill>
                  <a:srgbClr val="FF6600"/>
                </a:solidFill>
              </a:rPr>
              <a:t>card payment</a:t>
            </a:r>
            <a:r>
              <a:rPr lang="en-US" sz="2800">
                <a:solidFill>
                  <a:srgbClr val="FF6600"/>
                </a:solidFill>
              </a:rPr>
              <a:t>, with both men and women.</a:t>
            </a:r>
            <a:endParaRPr sz="2800">
              <a:solidFill>
                <a:srgbClr val="FF6600"/>
              </a:solidFill>
            </a:endParaRPr>
          </a:p>
        </p:txBody>
      </p:sp>
      <p:pic>
        <p:nvPicPr>
          <p:cNvPr id="182" name="Google Shape;182;p25"/>
          <p:cNvPicPr preferRelativeResize="0"/>
          <p:nvPr/>
        </p:nvPicPr>
        <p:blipFill rotWithShape="1">
          <a:blip r:embed="rId3">
            <a:alphaModFix/>
          </a:blip>
          <a:srcRect b="0" l="0" r="0" t="0"/>
          <a:stretch/>
        </p:blipFill>
        <p:spPr>
          <a:xfrm>
            <a:off x="0" y="5863771"/>
            <a:ext cx="1654627" cy="994232"/>
          </a:xfrm>
          <a:prstGeom prst="rect">
            <a:avLst/>
          </a:prstGeom>
          <a:noFill/>
          <a:ln>
            <a:noFill/>
          </a:ln>
        </p:spPr>
      </p:pic>
      <p:pic>
        <p:nvPicPr>
          <p:cNvPr id="183" name="Google Shape;183;p25"/>
          <p:cNvPicPr preferRelativeResize="0"/>
          <p:nvPr/>
        </p:nvPicPr>
        <p:blipFill>
          <a:blip r:embed="rId4">
            <a:alphaModFix/>
          </a:blip>
          <a:stretch>
            <a:fillRect/>
          </a:stretch>
        </p:blipFill>
        <p:spPr>
          <a:xfrm>
            <a:off x="366050" y="2318537"/>
            <a:ext cx="4874500" cy="3178625"/>
          </a:xfrm>
          <a:prstGeom prst="rect">
            <a:avLst/>
          </a:prstGeom>
          <a:noFill/>
          <a:ln>
            <a:noFill/>
          </a:ln>
        </p:spPr>
      </p:pic>
      <p:pic>
        <p:nvPicPr>
          <p:cNvPr id="184" name="Google Shape;184;p25"/>
          <p:cNvPicPr preferRelativeResize="0"/>
          <p:nvPr/>
        </p:nvPicPr>
        <p:blipFill>
          <a:blip r:embed="rId5">
            <a:alphaModFix/>
          </a:blip>
          <a:stretch>
            <a:fillRect/>
          </a:stretch>
        </p:blipFill>
        <p:spPr>
          <a:xfrm>
            <a:off x="5240550" y="1598049"/>
            <a:ext cx="6747601" cy="3899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ctrTitle"/>
          </p:nvPr>
        </p:nvSpPr>
        <p:spPr>
          <a:xfrm>
            <a:off x="1" y="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endParaRPr/>
          </a:p>
        </p:txBody>
      </p:sp>
      <p:sp>
        <p:nvSpPr>
          <p:cNvPr id="190" name="Google Shape;190;p26"/>
          <p:cNvSpPr txBox="1"/>
          <p:nvPr>
            <p:ph idx="1" type="subTitle"/>
          </p:nvPr>
        </p:nvSpPr>
        <p:spPr>
          <a:xfrm>
            <a:off x="566125" y="2206671"/>
            <a:ext cx="5434500" cy="31935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rgbClr val="FF6600"/>
              </a:buClr>
              <a:buSzPts val="2800"/>
              <a:buNone/>
            </a:pPr>
            <a:r>
              <a:rPr lang="en-US" sz="2800">
                <a:solidFill>
                  <a:srgbClr val="FF6600"/>
                </a:solidFill>
              </a:rPr>
              <a:t>The Pink Cab Company has a stable, constant profit during years, while The Yellow Cab Company’s profit is more </a:t>
            </a:r>
            <a:r>
              <a:rPr b="1" lang="en-US" sz="2800">
                <a:solidFill>
                  <a:srgbClr val="FF6600"/>
                </a:solidFill>
              </a:rPr>
              <a:t>volatile and decreases </a:t>
            </a:r>
            <a:r>
              <a:rPr lang="en-US" sz="2800">
                <a:solidFill>
                  <a:srgbClr val="FF6600"/>
                </a:solidFill>
              </a:rPr>
              <a:t>during years.</a:t>
            </a:r>
            <a:endParaRPr sz="2800">
              <a:solidFill>
                <a:srgbClr val="FF6600"/>
              </a:solidFill>
            </a:endParaRPr>
          </a:p>
        </p:txBody>
      </p:sp>
      <p:pic>
        <p:nvPicPr>
          <p:cNvPr id="191" name="Google Shape;191;p26"/>
          <p:cNvPicPr preferRelativeResize="0"/>
          <p:nvPr/>
        </p:nvPicPr>
        <p:blipFill rotWithShape="1">
          <a:blip r:embed="rId3">
            <a:alphaModFix/>
          </a:blip>
          <a:srcRect b="0" l="0" r="0" t="0"/>
          <a:stretch/>
        </p:blipFill>
        <p:spPr>
          <a:xfrm>
            <a:off x="0" y="5863771"/>
            <a:ext cx="1654627" cy="994232"/>
          </a:xfrm>
          <a:prstGeom prst="rect">
            <a:avLst/>
          </a:prstGeom>
          <a:noFill/>
          <a:ln>
            <a:noFill/>
          </a:ln>
        </p:spPr>
      </p:pic>
      <p:pic>
        <p:nvPicPr>
          <p:cNvPr id="192" name="Google Shape;192;p26"/>
          <p:cNvPicPr preferRelativeResize="0"/>
          <p:nvPr/>
        </p:nvPicPr>
        <p:blipFill>
          <a:blip r:embed="rId4">
            <a:alphaModFix/>
          </a:blip>
          <a:stretch>
            <a:fillRect/>
          </a:stretch>
        </p:blipFill>
        <p:spPr>
          <a:xfrm>
            <a:off x="6340301" y="1473725"/>
            <a:ext cx="4949525" cy="3473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ctrTitle"/>
          </p:nvPr>
        </p:nvSpPr>
        <p:spPr>
          <a:xfrm>
            <a:off x="1" y="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endParaRPr/>
          </a:p>
        </p:txBody>
      </p:sp>
      <p:sp>
        <p:nvSpPr>
          <p:cNvPr id="198" name="Google Shape;198;p27"/>
          <p:cNvSpPr txBox="1"/>
          <p:nvPr>
            <p:ph idx="1" type="subTitle"/>
          </p:nvPr>
        </p:nvSpPr>
        <p:spPr>
          <a:xfrm>
            <a:off x="566125" y="2206671"/>
            <a:ext cx="5434500" cy="3193500"/>
          </a:xfrm>
          <a:prstGeom prst="rect">
            <a:avLst/>
          </a:prstGeom>
          <a:noFill/>
          <a:ln>
            <a:noFill/>
          </a:ln>
        </p:spPr>
        <p:txBody>
          <a:bodyPr anchorCtr="0" anchor="t" bIns="45700" lIns="91425" spcFirstLastPara="1" rIns="91425" wrap="square" tIns="45700">
            <a:normAutofit/>
          </a:bodyPr>
          <a:lstStyle/>
          <a:p>
            <a:pPr indent="0" lvl="0" marL="0" marR="38100" rtl="0" algn="l">
              <a:lnSpc>
                <a:spcPct val="128571"/>
              </a:lnSpc>
              <a:spcBef>
                <a:spcPts val="0"/>
              </a:spcBef>
              <a:spcAft>
                <a:spcPts val="0"/>
              </a:spcAft>
              <a:buClr>
                <a:schemeClr val="dk1"/>
              </a:buClr>
              <a:buSzPts val="1100"/>
              <a:buNone/>
            </a:pPr>
            <a:r>
              <a:rPr lang="en-US" sz="2800">
                <a:solidFill>
                  <a:srgbClr val="FF6600"/>
                </a:solidFill>
              </a:rPr>
              <a:t>A company that has more </a:t>
            </a:r>
            <a:r>
              <a:rPr b="1" lang="en-US" sz="2800">
                <a:solidFill>
                  <a:srgbClr val="FF6600"/>
                </a:solidFill>
              </a:rPr>
              <a:t>regular customers, </a:t>
            </a:r>
            <a:r>
              <a:rPr lang="en-US" sz="2800">
                <a:solidFill>
                  <a:srgbClr val="FF6600"/>
                </a:solidFill>
              </a:rPr>
              <a:t>i.e., customers that took more than 3 rides is The Yellow Cab Company.</a:t>
            </a:r>
            <a:endParaRPr sz="2800">
              <a:solidFill>
                <a:srgbClr val="FF6600"/>
              </a:solidFill>
            </a:endParaRPr>
          </a:p>
        </p:txBody>
      </p:sp>
      <p:pic>
        <p:nvPicPr>
          <p:cNvPr id="199" name="Google Shape;199;p27"/>
          <p:cNvPicPr preferRelativeResize="0"/>
          <p:nvPr/>
        </p:nvPicPr>
        <p:blipFill rotWithShape="1">
          <a:blip r:embed="rId3">
            <a:alphaModFix/>
          </a:blip>
          <a:srcRect b="0" l="0" r="0" t="0"/>
          <a:stretch/>
        </p:blipFill>
        <p:spPr>
          <a:xfrm>
            <a:off x="0" y="5863771"/>
            <a:ext cx="1654627" cy="994232"/>
          </a:xfrm>
          <a:prstGeom prst="rect">
            <a:avLst/>
          </a:prstGeom>
          <a:noFill/>
          <a:ln>
            <a:noFill/>
          </a:ln>
        </p:spPr>
      </p:pic>
      <p:pic>
        <p:nvPicPr>
          <p:cNvPr id="200" name="Google Shape;200;p27"/>
          <p:cNvPicPr preferRelativeResize="0"/>
          <p:nvPr/>
        </p:nvPicPr>
        <p:blipFill>
          <a:blip r:embed="rId4">
            <a:alphaModFix/>
          </a:blip>
          <a:stretch>
            <a:fillRect/>
          </a:stretch>
        </p:blipFill>
        <p:spPr>
          <a:xfrm>
            <a:off x="6216851" y="1409900"/>
            <a:ext cx="5105325" cy="3886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ctrTitle"/>
          </p:nvPr>
        </p:nvSpPr>
        <p:spPr>
          <a:xfrm>
            <a:off x="1" y="-6470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endParaRPr/>
          </a:p>
        </p:txBody>
      </p:sp>
      <p:sp>
        <p:nvSpPr>
          <p:cNvPr id="206" name="Google Shape;206;p28"/>
          <p:cNvSpPr txBox="1"/>
          <p:nvPr>
            <p:ph idx="1" type="subTitle"/>
          </p:nvPr>
        </p:nvSpPr>
        <p:spPr>
          <a:xfrm>
            <a:off x="630800" y="255550"/>
            <a:ext cx="11079600" cy="6210900"/>
          </a:xfrm>
          <a:prstGeom prst="rect">
            <a:avLst/>
          </a:prstGeom>
          <a:noFill/>
          <a:ln>
            <a:noFill/>
          </a:ln>
        </p:spPr>
        <p:txBody>
          <a:bodyPr anchorCtr="0" anchor="t" bIns="45700" lIns="91425" spcFirstLastPara="1" rIns="91425" wrap="square" tIns="45700">
            <a:normAutofit lnSpcReduction="20000"/>
          </a:bodyPr>
          <a:lstStyle/>
          <a:p>
            <a:pPr indent="0" lvl="0" marL="0" rtl="0" algn="just">
              <a:lnSpc>
                <a:spcPct val="90000"/>
              </a:lnSpc>
              <a:spcBef>
                <a:spcPts val="1000"/>
              </a:spcBef>
              <a:spcAft>
                <a:spcPts val="0"/>
              </a:spcAft>
              <a:buClr>
                <a:srgbClr val="FF6600"/>
              </a:buClr>
              <a:buSzPts val="2800"/>
              <a:buNone/>
            </a:pPr>
            <a:r>
              <a:rPr b="1" lang="en-US" sz="2800">
                <a:solidFill>
                  <a:srgbClr val="FF6600"/>
                </a:solidFill>
              </a:rPr>
              <a:t>Conclusion:</a:t>
            </a:r>
            <a:endParaRPr b="1" sz="2800">
              <a:solidFill>
                <a:srgbClr val="FF6600"/>
              </a:solidFill>
            </a:endParaRPr>
          </a:p>
          <a:p>
            <a:pPr indent="0" lvl="0" marL="0" rtl="0" algn="just">
              <a:lnSpc>
                <a:spcPct val="90000"/>
              </a:lnSpc>
              <a:spcBef>
                <a:spcPts val="1000"/>
              </a:spcBef>
              <a:spcAft>
                <a:spcPts val="0"/>
              </a:spcAft>
              <a:buClr>
                <a:schemeClr val="dk1"/>
              </a:buClr>
              <a:buSzPts val="1100"/>
              <a:buNone/>
            </a:pPr>
            <a:r>
              <a:t/>
            </a:r>
            <a:endParaRPr sz="2800">
              <a:solidFill>
                <a:srgbClr val="FF6600"/>
              </a:solidFill>
            </a:endParaRPr>
          </a:p>
          <a:p>
            <a:pPr indent="0" lvl="0" marL="0" rtl="0" algn="just">
              <a:lnSpc>
                <a:spcPct val="90000"/>
              </a:lnSpc>
              <a:spcBef>
                <a:spcPts val="1000"/>
              </a:spcBef>
              <a:spcAft>
                <a:spcPts val="0"/>
              </a:spcAft>
              <a:buClr>
                <a:schemeClr val="dk1"/>
              </a:buClr>
              <a:buSzPts val="1100"/>
              <a:buNone/>
            </a:pPr>
            <a:r>
              <a:rPr lang="en-US" sz="2800">
                <a:solidFill>
                  <a:srgbClr val="FF6600"/>
                </a:solidFill>
              </a:rPr>
              <a:t>Based on the analysis done above, the following recommendations are made to decide between companies:</a:t>
            </a:r>
            <a:endParaRPr sz="2800">
              <a:solidFill>
                <a:srgbClr val="FF6600"/>
              </a:solidFill>
            </a:endParaRPr>
          </a:p>
          <a:p>
            <a:pPr indent="0" lvl="0" marL="0" rtl="0" algn="just">
              <a:lnSpc>
                <a:spcPct val="90000"/>
              </a:lnSpc>
              <a:spcBef>
                <a:spcPts val="1000"/>
              </a:spcBef>
              <a:spcAft>
                <a:spcPts val="0"/>
              </a:spcAft>
              <a:buClr>
                <a:schemeClr val="dk1"/>
              </a:buClr>
              <a:buSzPts val="1100"/>
              <a:buFont typeface="Arial"/>
              <a:buNone/>
            </a:pPr>
            <a:r>
              <a:t/>
            </a:r>
            <a:endParaRPr sz="2800">
              <a:solidFill>
                <a:srgbClr val="FF6600"/>
              </a:solidFill>
            </a:endParaRPr>
          </a:p>
          <a:p>
            <a:pPr indent="0" lvl="0" marL="0" rtl="0" algn="just">
              <a:lnSpc>
                <a:spcPct val="90000"/>
              </a:lnSpc>
              <a:spcBef>
                <a:spcPts val="1000"/>
              </a:spcBef>
              <a:spcAft>
                <a:spcPts val="0"/>
              </a:spcAft>
              <a:buClr>
                <a:schemeClr val="dk1"/>
              </a:buClr>
              <a:buSzPts val="1100"/>
              <a:buFont typeface="Arial"/>
              <a:buNone/>
            </a:pPr>
            <a:r>
              <a:rPr lang="en-US" sz="2800">
                <a:solidFill>
                  <a:srgbClr val="FF6600"/>
                </a:solidFill>
              </a:rPr>
              <a:t>-The Yellow Cab Company has higher profit in all aspects (total profit, profit in cities, profit per capita and average profit per ride).</a:t>
            </a:r>
            <a:endParaRPr sz="2800">
              <a:solidFill>
                <a:srgbClr val="FF6600"/>
              </a:solidFill>
            </a:endParaRPr>
          </a:p>
          <a:p>
            <a:pPr indent="0" lvl="0" marL="0" rtl="0" algn="just">
              <a:lnSpc>
                <a:spcPct val="90000"/>
              </a:lnSpc>
              <a:spcBef>
                <a:spcPts val="1000"/>
              </a:spcBef>
              <a:spcAft>
                <a:spcPts val="0"/>
              </a:spcAft>
              <a:buClr>
                <a:schemeClr val="dk1"/>
              </a:buClr>
              <a:buSzPts val="1100"/>
              <a:buFont typeface="Arial"/>
              <a:buNone/>
            </a:pPr>
            <a:r>
              <a:rPr lang="en-US" sz="2800">
                <a:solidFill>
                  <a:srgbClr val="FF6600"/>
                </a:solidFill>
              </a:rPr>
              <a:t>-The Yellow Cab Company has a higher number of rides.</a:t>
            </a:r>
            <a:endParaRPr sz="2800">
              <a:solidFill>
                <a:srgbClr val="FF6600"/>
              </a:solidFill>
            </a:endParaRPr>
          </a:p>
          <a:p>
            <a:pPr indent="0" lvl="0" marL="0" rtl="0" algn="just">
              <a:lnSpc>
                <a:spcPct val="90000"/>
              </a:lnSpc>
              <a:spcBef>
                <a:spcPts val="1000"/>
              </a:spcBef>
              <a:spcAft>
                <a:spcPts val="0"/>
              </a:spcAft>
              <a:buClr>
                <a:schemeClr val="dk1"/>
              </a:buClr>
              <a:buSzPts val="1100"/>
              <a:buNone/>
            </a:pPr>
            <a:r>
              <a:rPr lang="en-US" sz="2800">
                <a:solidFill>
                  <a:srgbClr val="FF6600"/>
                </a:solidFill>
              </a:rPr>
              <a:t>-In general, more cab users live in bigger cities, they are aged between 30-60, for both male and female users. The high and middle-class use cabs the most. Even in this general analysis, the Yellow Cab Company has more users.</a:t>
            </a:r>
            <a:endParaRPr sz="2800">
              <a:solidFill>
                <a:srgbClr val="FF6600"/>
              </a:solidFill>
            </a:endParaRPr>
          </a:p>
          <a:p>
            <a:pPr indent="0" lvl="0" marL="0" rtl="0" algn="just">
              <a:lnSpc>
                <a:spcPct val="90000"/>
              </a:lnSpc>
              <a:spcBef>
                <a:spcPts val="1000"/>
              </a:spcBef>
              <a:spcAft>
                <a:spcPts val="0"/>
              </a:spcAft>
              <a:buClr>
                <a:schemeClr val="dk1"/>
              </a:buClr>
              <a:buSzPts val="1100"/>
              <a:buFont typeface="Arial"/>
              <a:buNone/>
            </a:pPr>
            <a:r>
              <a:rPr lang="en-US" sz="2800">
                <a:solidFill>
                  <a:srgbClr val="FF6600"/>
                </a:solidFill>
              </a:rPr>
              <a:t>-Even though the Pink Cab Company has a more stable profit during years, and the Yellow Cab Company’s profit decreased, my recommendation is still to invest in</a:t>
            </a:r>
            <a:r>
              <a:rPr b="1" lang="en-US" sz="2800">
                <a:solidFill>
                  <a:srgbClr val="FF6600"/>
                </a:solidFill>
              </a:rPr>
              <a:t> the Yellow Cab Company </a:t>
            </a:r>
            <a:r>
              <a:rPr lang="en-US" sz="2800">
                <a:solidFill>
                  <a:srgbClr val="FF6600"/>
                </a:solidFill>
              </a:rPr>
              <a:t>since it still has higher profit and more users use it, therefore its business is well established.</a:t>
            </a:r>
            <a:endParaRPr sz="2800">
              <a:solidFill>
                <a:srgbClr val="FF6600"/>
              </a:solidFill>
            </a:endParaRPr>
          </a:p>
          <a:p>
            <a:pPr indent="0" lvl="0" marL="0" rtl="0" algn="just">
              <a:lnSpc>
                <a:spcPct val="90000"/>
              </a:lnSpc>
              <a:spcBef>
                <a:spcPts val="1000"/>
              </a:spcBef>
              <a:spcAft>
                <a:spcPts val="0"/>
              </a:spcAft>
              <a:buClr>
                <a:srgbClr val="FF6600"/>
              </a:buClr>
              <a:buSzPts val="2800"/>
              <a:buNone/>
            </a:pPr>
            <a:r>
              <a:t/>
            </a:r>
            <a:endParaRPr>
              <a:solidFill>
                <a:srgbClr val="FF6600"/>
              </a:solidFill>
            </a:endParaRPr>
          </a:p>
        </p:txBody>
      </p:sp>
      <p:pic>
        <p:nvPicPr>
          <p:cNvPr id="207" name="Google Shape;207;p28"/>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b="1">
              <a:solidFill>
                <a:srgbClr val="FF6600"/>
              </a:solidFill>
            </a:endParaRPr>
          </a:p>
        </p:txBody>
      </p:sp>
      <p:pic>
        <p:nvPicPr>
          <p:cNvPr id="213" name="Google Shape;213;p29"/>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214" name="Google Shape;214;p29"/>
          <p:cNvSpPr txBox="1"/>
          <p:nvPr>
            <p:ph idx="1" type="subTitle"/>
          </p:nvPr>
        </p:nvSpPr>
        <p:spPr>
          <a:xfrm>
            <a:off x="5152570" y="2481943"/>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Agenda</a:t>
            </a:r>
            <a:endParaRPr/>
          </a:p>
        </p:txBody>
      </p:sp>
      <p:sp>
        <p:nvSpPr>
          <p:cNvPr id="91" name="Google Shape;91;p14"/>
          <p:cNvSpPr txBox="1"/>
          <p:nvPr>
            <p:ph idx="1" type="subTitle"/>
          </p:nvPr>
        </p:nvSpPr>
        <p:spPr>
          <a:xfrm>
            <a:off x="5733143" y="0"/>
            <a:ext cx="6458857" cy="685800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-A private firm in the US wants to invest in the cab industry. The task is to help them decide between two different cab companies.</a:t>
            </a:r>
            <a:endParaRPr sz="2800">
              <a:solidFill>
                <a:srgbClr val="FF6600"/>
              </a:solidFill>
            </a:endParaRPr>
          </a:p>
          <a:p>
            <a:pPr indent="0" lvl="0" marL="0" rtl="0" algn="just">
              <a:lnSpc>
                <a:spcPct val="90000"/>
              </a:lnSpc>
              <a:spcBef>
                <a:spcPts val="1000"/>
              </a:spcBef>
              <a:spcAft>
                <a:spcPts val="0"/>
              </a:spcAft>
              <a:buClr>
                <a:srgbClr val="FF6600"/>
              </a:buClr>
              <a:buSzPts val="2800"/>
              <a:buNone/>
            </a:pPr>
            <a:r>
              <a:t/>
            </a:r>
            <a:endParaRPr sz="2800">
              <a:solidFill>
                <a:srgbClr val="FF6600"/>
              </a:solidFill>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-Approach:</a:t>
            </a:r>
            <a:endParaRPr sz="2800">
              <a:solidFill>
                <a:srgbClr val="FF6600"/>
              </a:solidFill>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-understanding the data</a:t>
            </a:r>
            <a:endParaRPr sz="2800">
              <a:solidFill>
                <a:srgbClr val="FF6600"/>
              </a:solidFill>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-EDA</a:t>
            </a:r>
            <a:endParaRPr sz="2800">
              <a:solidFill>
                <a:srgbClr val="FF6600"/>
              </a:solidFill>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-model training</a:t>
            </a:r>
            <a:endParaRPr sz="2800">
              <a:solidFill>
                <a:srgbClr val="FF6600"/>
              </a:solidFill>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-conclusion</a:t>
            </a:r>
            <a:endParaRPr sz="28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2" name="Google Shape;92;p14"/>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1" y="-6470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endParaRPr/>
          </a:p>
        </p:txBody>
      </p:sp>
      <p:sp>
        <p:nvSpPr>
          <p:cNvPr id="98" name="Google Shape;98;p15"/>
          <p:cNvSpPr txBox="1"/>
          <p:nvPr>
            <p:ph idx="1" type="subTitle"/>
          </p:nvPr>
        </p:nvSpPr>
        <p:spPr>
          <a:xfrm>
            <a:off x="194100" y="239375"/>
            <a:ext cx="11516400" cy="53376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rgbClr val="FF6600"/>
              </a:buClr>
              <a:buSzPts val="2800"/>
              <a:buNone/>
            </a:pPr>
            <a:r>
              <a:rPr b="1" lang="en-US" sz="3000">
                <a:solidFill>
                  <a:srgbClr val="FF6600"/>
                </a:solidFill>
              </a:rPr>
              <a:t>U</a:t>
            </a:r>
            <a:r>
              <a:rPr b="1" lang="en-US" sz="3000">
                <a:solidFill>
                  <a:srgbClr val="FF6600"/>
                </a:solidFill>
              </a:rPr>
              <a:t>nderstanding the data:</a:t>
            </a:r>
            <a:endParaRPr b="1" sz="3000">
              <a:solidFill>
                <a:srgbClr val="FF6600"/>
              </a:solidFill>
            </a:endParaRPr>
          </a:p>
          <a:p>
            <a:pPr indent="0" lvl="0" marL="0" rtl="0" algn="just">
              <a:lnSpc>
                <a:spcPct val="90000"/>
              </a:lnSpc>
              <a:spcBef>
                <a:spcPts val="1000"/>
              </a:spcBef>
              <a:spcAft>
                <a:spcPts val="0"/>
              </a:spcAft>
              <a:buClr>
                <a:srgbClr val="FF6600"/>
              </a:buClr>
              <a:buSzPts val="2800"/>
              <a:buNone/>
            </a:pPr>
            <a:r>
              <a:t/>
            </a:r>
            <a:endParaRPr>
              <a:solidFill>
                <a:srgbClr val="FF6600"/>
              </a:solidFill>
            </a:endParaRPr>
          </a:p>
          <a:p>
            <a:pPr indent="0" lvl="0" marL="0" rtl="0" algn="just">
              <a:lnSpc>
                <a:spcPct val="90000"/>
              </a:lnSpc>
              <a:spcBef>
                <a:spcPts val="1000"/>
              </a:spcBef>
              <a:spcAft>
                <a:spcPts val="0"/>
              </a:spcAft>
              <a:buClr>
                <a:srgbClr val="FF6600"/>
              </a:buClr>
              <a:buSzPts val="2800"/>
              <a:buNone/>
            </a:pPr>
            <a:r>
              <a:t/>
            </a:r>
            <a:endParaRPr>
              <a:solidFill>
                <a:srgbClr val="FF6600"/>
              </a:solidFill>
            </a:endParaRPr>
          </a:p>
          <a:p>
            <a:pPr indent="0" lvl="0" marL="0" rtl="0" algn="just">
              <a:lnSpc>
                <a:spcPct val="90000"/>
              </a:lnSpc>
              <a:spcBef>
                <a:spcPts val="1000"/>
              </a:spcBef>
              <a:spcAft>
                <a:spcPts val="0"/>
              </a:spcAft>
              <a:buClr>
                <a:srgbClr val="FF6600"/>
              </a:buClr>
              <a:buSzPts val="2800"/>
              <a:buNone/>
            </a:pPr>
            <a:r>
              <a:rPr lang="en-US">
                <a:solidFill>
                  <a:srgbClr val="FF6600"/>
                </a:solidFill>
              </a:rPr>
              <a:t>The given dataset consists of 4 .csv files: Cab_Data, City, Customer_ID, Transaction_ID.</a:t>
            </a:r>
            <a:endParaRPr>
              <a:solidFill>
                <a:srgbClr val="FF6600"/>
              </a:solidFill>
            </a:endParaRPr>
          </a:p>
          <a:p>
            <a:pPr indent="0" lvl="0" marL="0" rtl="0" algn="just">
              <a:lnSpc>
                <a:spcPct val="90000"/>
              </a:lnSpc>
              <a:spcBef>
                <a:spcPts val="1000"/>
              </a:spcBef>
              <a:spcAft>
                <a:spcPts val="0"/>
              </a:spcAft>
              <a:buClr>
                <a:srgbClr val="FF6600"/>
              </a:buClr>
              <a:buSzPts val="2800"/>
              <a:buNone/>
            </a:pPr>
            <a:r>
              <a:rPr lang="en-US">
                <a:solidFill>
                  <a:srgbClr val="FF6600"/>
                </a:solidFill>
              </a:rPr>
              <a:t>The number of total data points is: 355,032 and 12 attributes.</a:t>
            </a:r>
            <a:endParaRPr>
              <a:solidFill>
                <a:srgbClr val="FF6600"/>
              </a:solidFill>
            </a:endParaRPr>
          </a:p>
          <a:p>
            <a:pPr indent="0" lvl="0" marL="0" rtl="0" algn="just">
              <a:lnSpc>
                <a:spcPct val="90000"/>
              </a:lnSpc>
              <a:spcBef>
                <a:spcPts val="1000"/>
              </a:spcBef>
              <a:spcAft>
                <a:spcPts val="0"/>
              </a:spcAft>
              <a:buClr>
                <a:srgbClr val="FF6600"/>
              </a:buClr>
              <a:buSzPts val="2800"/>
              <a:buNone/>
            </a:pPr>
            <a:r>
              <a:t/>
            </a:r>
            <a:endParaRPr>
              <a:solidFill>
                <a:srgbClr val="FF6600"/>
              </a:solidFill>
            </a:endParaRPr>
          </a:p>
          <a:p>
            <a:pPr indent="0" lvl="0" marL="0" rtl="0" algn="just">
              <a:lnSpc>
                <a:spcPct val="90000"/>
              </a:lnSpc>
              <a:spcBef>
                <a:spcPts val="1000"/>
              </a:spcBef>
              <a:spcAft>
                <a:spcPts val="0"/>
              </a:spcAft>
              <a:buClr>
                <a:srgbClr val="FF6600"/>
              </a:buClr>
              <a:buSzPts val="2800"/>
              <a:buNone/>
            </a:pPr>
            <a:r>
              <a:rPr lang="en-US">
                <a:solidFill>
                  <a:srgbClr val="FF6600"/>
                </a:solidFill>
              </a:rPr>
              <a:t>The first approach is to prepare datasets with processes such as searching for NA values and removing duplicates. After that, data should be merged into one file. There are no NA values or duplicates.</a:t>
            </a:r>
            <a:endParaRPr>
              <a:solidFill>
                <a:srgbClr val="FF6600"/>
              </a:solidFill>
            </a:endParaRPr>
          </a:p>
          <a:p>
            <a:pPr indent="0" lvl="0" marL="0" rtl="0" algn="just">
              <a:lnSpc>
                <a:spcPct val="90000"/>
              </a:lnSpc>
              <a:spcBef>
                <a:spcPts val="1000"/>
              </a:spcBef>
              <a:spcAft>
                <a:spcPts val="0"/>
              </a:spcAft>
              <a:buClr>
                <a:srgbClr val="FF6600"/>
              </a:buClr>
              <a:buSzPts val="2800"/>
              <a:buNone/>
            </a:pPr>
            <a:r>
              <a:t/>
            </a:r>
            <a:endParaRPr>
              <a:solidFill>
                <a:srgbClr val="FF6600"/>
              </a:solidFill>
            </a:endParaRPr>
          </a:p>
          <a:p>
            <a:pPr indent="0" lvl="0" marL="0" rtl="0" algn="just">
              <a:lnSpc>
                <a:spcPct val="90000"/>
              </a:lnSpc>
              <a:spcBef>
                <a:spcPts val="1000"/>
              </a:spcBef>
              <a:spcAft>
                <a:spcPts val="0"/>
              </a:spcAft>
              <a:buClr>
                <a:srgbClr val="FF6600"/>
              </a:buClr>
              <a:buSzPts val="2800"/>
              <a:buNone/>
            </a:pPr>
            <a:r>
              <a:rPr lang="en-US">
                <a:solidFill>
                  <a:srgbClr val="FF6600"/>
                </a:solidFill>
              </a:rPr>
              <a:t>Timeframe of the data is from 31.01.2016 to 29.01.2019.</a:t>
            </a:r>
            <a:endParaRPr>
              <a:solidFill>
                <a:srgbClr val="FF6600"/>
              </a:solidFill>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solidFill>
                <a:srgbClr val="FF6600"/>
              </a:solidFill>
            </a:endParaRPr>
          </a:p>
        </p:txBody>
      </p:sp>
      <p:pic>
        <p:nvPicPr>
          <p:cNvPr id="99" name="Google Shape;99;p15"/>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1" y="-6470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endParaRPr/>
          </a:p>
        </p:txBody>
      </p:sp>
      <p:sp>
        <p:nvSpPr>
          <p:cNvPr id="105" name="Google Shape;105;p16"/>
          <p:cNvSpPr txBox="1"/>
          <p:nvPr>
            <p:ph idx="1" type="subTitle"/>
          </p:nvPr>
        </p:nvSpPr>
        <p:spPr>
          <a:xfrm>
            <a:off x="194100" y="239375"/>
            <a:ext cx="11516400" cy="64860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rgbClr val="FF6600"/>
              </a:buClr>
              <a:buSzPts val="2800"/>
              <a:buNone/>
            </a:pPr>
            <a:r>
              <a:rPr b="1" lang="en-US" sz="3000">
                <a:solidFill>
                  <a:srgbClr val="FF6600"/>
                </a:solidFill>
              </a:rPr>
              <a:t>Analysis:</a:t>
            </a:r>
            <a:endParaRPr b="1" sz="3000">
              <a:solidFill>
                <a:srgbClr val="FF6600"/>
              </a:solidFill>
            </a:endParaRPr>
          </a:p>
          <a:p>
            <a:pPr indent="0" lvl="0" marL="0" rtl="0" algn="just">
              <a:lnSpc>
                <a:spcPct val="90000"/>
              </a:lnSpc>
              <a:spcBef>
                <a:spcPts val="1000"/>
              </a:spcBef>
              <a:spcAft>
                <a:spcPts val="0"/>
              </a:spcAft>
              <a:buClr>
                <a:srgbClr val="FF6600"/>
              </a:buClr>
              <a:buSzPts val="2800"/>
              <a:buNone/>
            </a:pPr>
            <a:r>
              <a:t/>
            </a:r>
            <a:endParaRPr>
              <a:solidFill>
                <a:srgbClr val="FF6600"/>
              </a:solidFill>
            </a:endParaRPr>
          </a:p>
          <a:p>
            <a:pPr indent="0" lvl="0" marL="0" rtl="0" algn="just">
              <a:lnSpc>
                <a:spcPct val="90000"/>
              </a:lnSpc>
              <a:spcBef>
                <a:spcPts val="1000"/>
              </a:spcBef>
              <a:spcAft>
                <a:spcPts val="0"/>
              </a:spcAft>
              <a:buClr>
                <a:srgbClr val="FF6600"/>
              </a:buClr>
              <a:buSzPts val="2800"/>
              <a:buNone/>
            </a:pPr>
            <a:r>
              <a:t/>
            </a:r>
            <a:endParaRPr>
              <a:solidFill>
                <a:srgbClr val="FF6600"/>
              </a:solidFill>
            </a:endParaRPr>
          </a:p>
          <a:p>
            <a:pPr indent="0" lvl="0" marL="0" rtl="0" algn="just">
              <a:lnSpc>
                <a:spcPct val="90000"/>
              </a:lnSpc>
              <a:spcBef>
                <a:spcPts val="1000"/>
              </a:spcBef>
              <a:spcAft>
                <a:spcPts val="0"/>
              </a:spcAft>
              <a:buClr>
                <a:srgbClr val="FF6600"/>
              </a:buClr>
              <a:buSzPts val="2800"/>
              <a:buNone/>
            </a:pPr>
            <a:r>
              <a:rPr lang="en-US">
                <a:solidFill>
                  <a:srgbClr val="FF6600"/>
                </a:solidFill>
              </a:rPr>
              <a:t>The next step is profit analysis. Profit of rides are calculated keeping other factors constant and only Price Charged and Cost of Trip features used to calculate profit. </a:t>
            </a:r>
            <a:endParaRPr>
              <a:solidFill>
                <a:srgbClr val="FF6600"/>
              </a:solidFill>
            </a:endParaRPr>
          </a:p>
          <a:p>
            <a:pPr indent="0" lvl="0" marL="0" rtl="0" algn="just">
              <a:lnSpc>
                <a:spcPct val="90000"/>
              </a:lnSpc>
              <a:spcBef>
                <a:spcPts val="1000"/>
              </a:spcBef>
              <a:spcAft>
                <a:spcPts val="0"/>
              </a:spcAft>
              <a:buClr>
                <a:srgbClr val="FF6600"/>
              </a:buClr>
              <a:buSzPts val="2800"/>
              <a:buNone/>
            </a:pPr>
            <a:r>
              <a:rPr lang="en-US">
                <a:solidFill>
                  <a:srgbClr val="FF6600"/>
                </a:solidFill>
              </a:rPr>
              <a:t>											</a:t>
            </a:r>
            <a:endParaRPr>
              <a:solidFill>
                <a:srgbClr val="FF6600"/>
              </a:solidFill>
            </a:endParaRPr>
          </a:p>
          <a:p>
            <a:pPr indent="0" lvl="0" marL="0" rtl="0" algn="just">
              <a:lnSpc>
                <a:spcPct val="90000"/>
              </a:lnSpc>
              <a:spcBef>
                <a:spcPts val="1000"/>
              </a:spcBef>
              <a:spcAft>
                <a:spcPts val="0"/>
              </a:spcAft>
              <a:buClr>
                <a:srgbClr val="FF6600"/>
              </a:buClr>
              <a:buSzPts val="2800"/>
              <a:buNone/>
            </a:pPr>
            <a:r>
              <a:t/>
            </a:r>
            <a:endParaRPr>
              <a:solidFill>
                <a:srgbClr val="FF6600"/>
              </a:solidFill>
            </a:endParaRPr>
          </a:p>
          <a:p>
            <a:pPr indent="0" lvl="0" marL="0" rtl="0" algn="just">
              <a:lnSpc>
                <a:spcPct val="90000"/>
              </a:lnSpc>
              <a:spcBef>
                <a:spcPts val="1000"/>
              </a:spcBef>
              <a:spcAft>
                <a:spcPts val="0"/>
              </a:spcAft>
              <a:buClr>
                <a:srgbClr val="FF6600"/>
              </a:buClr>
              <a:buSzPts val="2800"/>
              <a:buNone/>
            </a:pPr>
            <a:r>
              <a:rPr lang="en-US">
                <a:solidFill>
                  <a:srgbClr val="FF6600"/>
                </a:solidFill>
              </a:rPr>
              <a:t>											</a:t>
            </a:r>
            <a:endParaRPr>
              <a:solidFill>
                <a:srgbClr val="FF6600"/>
              </a:solidFill>
            </a:endParaRPr>
          </a:p>
          <a:p>
            <a:pPr indent="0" lvl="0" marL="0" rtl="0" algn="just">
              <a:lnSpc>
                <a:spcPct val="90000"/>
              </a:lnSpc>
              <a:spcBef>
                <a:spcPts val="1000"/>
              </a:spcBef>
              <a:spcAft>
                <a:spcPts val="0"/>
              </a:spcAft>
              <a:buClr>
                <a:srgbClr val="FF6600"/>
              </a:buClr>
              <a:buSzPts val="2800"/>
              <a:buNone/>
            </a:pPr>
            <a:r>
              <a:t/>
            </a:r>
            <a:endParaRPr>
              <a:solidFill>
                <a:srgbClr val="FF6600"/>
              </a:solidFill>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sz="2800">
              <a:solidFill>
                <a:srgbClr val="FF6600"/>
              </a:solidFill>
            </a:endParaRPr>
          </a:p>
          <a:p>
            <a:pPr indent="0" lvl="0" marL="5486400" rtl="0" algn="just">
              <a:lnSpc>
                <a:spcPct val="90000"/>
              </a:lnSpc>
              <a:spcBef>
                <a:spcPts val="1000"/>
              </a:spcBef>
              <a:spcAft>
                <a:spcPts val="0"/>
              </a:spcAft>
              <a:buClr>
                <a:srgbClr val="FF6600"/>
              </a:buClr>
              <a:buSzPts val="2800"/>
              <a:buNone/>
            </a:pPr>
            <a:r>
              <a:rPr lang="en-US">
                <a:solidFill>
                  <a:srgbClr val="FF6600"/>
                </a:solidFill>
              </a:rPr>
              <a:t>The Yellow Cab company has higher total profit than the Pink Cab company. The profit is </a:t>
            </a:r>
            <a:r>
              <a:rPr b="1" lang="en-US">
                <a:solidFill>
                  <a:srgbClr val="FF6600"/>
                </a:solidFill>
              </a:rPr>
              <a:t>88% </a:t>
            </a:r>
            <a:r>
              <a:rPr lang="en-US">
                <a:solidFill>
                  <a:srgbClr val="FF6600"/>
                </a:solidFill>
              </a:rPr>
              <a:t>higher than the Pink Cab’s profit.</a:t>
            </a:r>
            <a:endParaRPr>
              <a:solidFill>
                <a:srgbClr val="FF6600"/>
              </a:solidFill>
            </a:endParaRPr>
          </a:p>
        </p:txBody>
      </p:sp>
      <p:pic>
        <p:nvPicPr>
          <p:cNvPr id="106" name="Google Shape;106;p16"/>
          <p:cNvPicPr preferRelativeResize="0"/>
          <p:nvPr/>
        </p:nvPicPr>
        <p:blipFill rotWithShape="1">
          <a:blip r:embed="rId3">
            <a:alphaModFix/>
          </a:blip>
          <a:srcRect b="0" l="0" r="0" t="0"/>
          <a:stretch/>
        </p:blipFill>
        <p:spPr>
          <a:xfrm>
            <a:off x="0" y="5863771"/>
            <a:ext cx="1654627" cy="994232"/>
          </a:xfrm>
          <a:prstGeom prst="rect">
            <a:avLst/>
          </a:prstGeom>
          <a:noFill/>
          <a:ln>
            <a:noFill/>
          </a:ln>
        </p:spPr>
      </p:pic>
      <p:graphicFrame>
        <p:nvGraphicFramePr>
          <p:cNvPr id="107" name="Google Shape;107;p16"/>
          <p:cNvGraphicFramePr/>
          <p:nvPr/>
        </p:nvGraphicFramePr>
        <p:xfrm>
          <a:off x="6629750" y="2593315"/>
          <a:ext cx="3000000" cy="3000000"/>
        </p:xfrm>
        <a:graphic>
          <a:graphicData uri="http://schemas.openxmlformats.org/drawingml/2006/table">
            <a:tbl>
              <a:tblPr>
                <a:noFill/>
                <a:tableStyleId>{6F2436AC-F9D1-471F-A94C-72EDE5D0874E}</a:tableStyleId>
              </a:tblPr>
              <a:tblGrid>
                <a:gridCol w="1897375"/>
                <a:gridCol w="1897375"/>
              </a:tblGrid>
              <a:tr h="657725">
                <a:tc>
                  <a:txBody>
                    <a:bodyPr/>
                    <a:lstStyle/>
                    <a:p>
                      <a:pPr indent="0" lvl="0" marL="0" rtl="0" algn="l">
                        <a:spcBef>
                          <a:spcPts val="0"/>
                        </a:spcBef>
                        <a:spcAft>
                          <a:spcPts val="0"/>
                        </a:spcAft>
                        <a:buNone/>
                      </a:pPr>
                      <a:r>
                        <a:rPr b="1" lang="en-US" sz="1700">
                          <a:latin typeface="Calibri"/>
                          <a:ea typeface="Calibri"/>
                          <a:cs typeface="Calibri"/>
                          <a:sym typeface="Calibri"/>
                        </a:rPr>
                        <a:t>Company</a:t>
                      </a:r>
                      <a:endParaRPr b="1" sz="1700">
                        <a:latin typeface="Calibri"/>
                        <a:ea typeface="Calibri"/>
                        <a:cs typeface="Calibri"/>
                        <a:sym typeface="Calibri"/>
                      </a:endParaRPr>
                    </a:p>
                  </a:txBody>
                  <a:tcPr marT="182875" marB="182875" marR="91425" marL="365750">
                    <a:lnL cap="flat" cmpd="sng" w="9525">
                      <a:solidFill>
                        <a:srgbClr val="FF6600"/>
                      </a:solidFill>
                      <a:prstDash val="solid"/>
                      <a:round/>
                      <a:headEnd len="sm" w="sm" type="none"/>
                      <a:tailEnd len="sm" w="sm" type="none"/>
                    </a:lnL>
                    <a:lnR cap="flat" cmpd="sng" w="9525">
                      <a:solidFill>
                        <a:srgbClr val="FF6600"/>
                      </a:solidFill>
                      <a:prstDash val="solid"/>
                      <a:round/>
                      <a:headEnd len="sm" w="sm" type="none"/>
                      <a:tailEnd len="sm" w="sm" type="none"/>
                    </a:lnR>
                    <a:lnT cap="flat" cmpd="sng" w="9525">
                      <a:solidFill>
                        <a:srgbClr val="FF6600"/>
                      </a:solidFill>
                      <a:prstDash val="solid"/>
                      <a:round/>
                      <a:headEnd len="sm" w="sm" type="none"/>
                      <a:tailEnd len="sm" w="sm" type="none"/>
                    </a:lnT>
                    <a:lnB cap="flat" cmpd="sng" w="9525">
                      <a:solidFill>
                        <a:srgbClr val="FF66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Total Profit</a:t>
                      </a:r>
                      <a:endParaRPr b="1" sz="1700">
                        <a:latin typeface="Calibri"/>
                        <a:ea typeface="Calibri"/>
                        <a:cs typeface="Calibri"/>
                        <a:sym typeface="Calibri"/>
                      </a:endParaRPr>
                    </a:p>
                  </a:txBody>
                  <a:tcPr marT="182875" marB="182875" marR="91425" marL="365750">
                    <a:lnL cap="flat" cmpd="sng" w="9525">
                      <a:solidFill>
                        <a:srgbClr val="FF6600"/>
                      </a:solidFill>
                      <a:prstDash val="solid"/>
                      <a:round/>
                      <a:headEnd len="sm" w="sm" type="none"/>
                      <a:tailEnd len="sm" w="sm" type="none"/>
                    </a:lnL>
                    <a:lnR cap="flat" cmpd="sng" w="9525">
                      <a:solidFill>
                        <a:srgbClr val="FF6600"/>
                      </a:solidFill>
                      <a:prstDash val="solid"/>
                      <a:round/>
                      <a:headEnd len="sm" w="sm" type="none"/>
                      <a:tailEnd len="sm" w="sm" type="none"/>
                    </a:lnR>
                    <a:lnT cap="flat" cmpd="sng" w="9525">
                      <a:solidFill>
                        <a:srgbClr val="FF6600"/>
                      </a:solidFill>
                      <a:prstDash val="solid"/>
                      <a:round/>
                      <a:headEnd len="sm" w="sm" type="none"/>
                      <a:tailEnd len="sm" w="sm" type="none"/>
                    </a:lnT>
                    <a:lnB cap="flat" cmpd="sng" w="9525">
                      <a:solidFill>
                        <a:srgbClr val="FF6600"/>
                      </a:solidFill>
                      <a:prstDash val="solid"/>
                      <a:round/>
                      <a:headEnd len="sm" w="sm" type="none"/>
                      <a:tailEnd len="sm" w="sm" type="none"/>
                    </a:lnB>
                  </a:tcPr>
                </a:tc>
              </a:tr>
              <a:tr h="657725">
                <a:tc>
                  <a:txBody>
                    <a:bodyPr/>
                    <a:lstStyle/>
                    <a:p>
                      <a:pPr indent="0" lvl="0" marL="0" rtl="0" algn="l">
                        <a:spcBef>
                          <a:spcPts val="0"/>
                        </a:spcBef>
                        <a:spcAft>
                          <a:spcPts val="0"/>
                        </a:spcAft>
                        <a:buNone/>
                      </a:pPr>
                      <a:r>
                        <a:rPr b="1" lang="en-US" sz="1700">
                          <a:latin typeface="Calibri"/>
                          <a:ea typeface="Calibri"/>
                          <a:cs typeface="Calibri"/>
                          <a:sym typeface="Calibri"/>
                        </a:rPr>
                        <a:t>Pink Cab</a:t>
                      </a:r>
                      <a:endParaRPr b="1" sz="1700">
                        <a:latin typeface="Calibri"/>
                        <a:ea typeface="Calibri"/>
                        <a:cs typeface="Calibri"/>
                        <a:sym typeface="Calibri"/>
                      </a:endParaRPr>
                    </a:p>
                  </a:txBody>
                  <a:tcPr marT="182875" marB="182875" marR="91425" marL="365750">
                    <a:lnL cap="flat" cmpd="sng" w="9525">
                      <a:solidFill>
                        <a:srgbClr val="FF6600"/>
                      </a:solidFill>
                      <a:prstDash val="solid"/>
                      <a:round/>
                      <a:headEnd len="sm" w="sm" type="none"/>
                      <a:tailEnd len="sm" w="sm" type="none"/>
                    </a:lnL>
                    <a:lnR cap="flat" cmpd="sng" w="9525">
                      <a:solidFill>
                        <a:srgbClr val="FF6600"/>
                      </a:solidFill>
                      <a:prstDash val="solid"/>
                      <a:round/>
                      <a:headEnd len="sm" w="sm" type="none"/>
                      <a:tailEnd len="sm" w="sm" type="none"/>
                    </a:lnR>
                    <a:lnT cap="flat" cmpd="sng" w="9525">
                      <a:solidFill>
                        <a:srgbClr val="FF6600"/>
                      </a:solidFill>
                      <a:prstDash val="solid"/>
                      <a:round/>
                      <a:headEnd len="sm" w="sm" type="none"/>
                      <a:tailEnd len="sm" w="sm" type="none"/>
                    </a:lnT>
                    <a:lnB cap="flat" cmpd="sng" w="9525">
                      <a:solidFill>
                        <a:srgbClr val="FF66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700">
                          <a:solidFill>
                            <a:schemeClr val="dk1"/>
                          </a:solidFill>
                          <a:latin typeface="Calibri"/>
                          <a:ea typeface="Calibri"/>
                          <a:cs typeface="Calibri"/>
                          <a:sym typeface="Calibri"/>
                        </a:rPr>
                        <a:t>5307328</a:t>
                      </a:r>
                      <a:endParaRPr b="1" sz="1700">
                        <a:latin typeface="Calibri"/>
                        <a:ea typeface="Calibri"/>
                        <a:cs typeface="Calibri"/>
                        <a:sym typeface="Calibri"/>
                      </a:endParaRPr>
                    </a:p>
                  </a:txBody>
                  <a:tcPr marT="182875" marB="182875" marR="91425" marL="365750">
                    <a:lnL cap="flat" cmpd="sng" w="9525">
                      <a:solidFill>
                        <a:srgbClr val="FF6600"/>
                      </a:solidFill>
                      <a:prstDash val="solid"/>
                      <a:round/>
                      <a:headEnd len="sm" w="sm" type="none"/>
                      <a:tailEnd len="sm" w="sm" type="none"/>
                    </a:lnL>
                    <a:lnR cap="flat" cmpd="sng" w="9525">
                      <a:solidFill>
                        <a:srgbClr val="FF6600"/>
                      </a:solidFill>
                      <a:prstDash val="solid"/>
                      <a:round/>
                      <a:headEnd len="sm" w="sm" type="none"/>
                      <a:tailEnd len="sm" w="sm" type="none"/>
                    </a:lnR>
                    <a:lnT cap="flat" cmpd="sng" w="9525">
                      <a:solidFill>
                        <a:srgbClr val="FF6600"/>
                      </a:solidFill>
                      <a:prstDash val="solid"/>
                      <a:round/>
                      <a:headEnd len="sm" w="sm" type="none"/>
                      <a:tailEnd len="sm" w="sm" type="none"/>
                    </a:lnT>
                    <a:lnB cap="flat" cmpd="sng" w="9525">
                      <a:solidFill>
                        <a:srgbClr val="FF6600"/>
                      </a:solidFill>
                      <a:prstDash val="solid"/>
                      <a:round/>
                      <a:headEnd len="sm" w="sm" type="none"/>
                      <a:tailEnd len="sm" w="sm" type="none"/>
                    </a:lnB>
                  </a:tcPr>
                </a:tc>
              </a:tr>
              <a:tr h="657725">
                <a:tc>
                  <a:txBody>
                    <a:bodyPr/>
                    <a:lstStyle/>
                    <a:p>
                      <a:pPr indent="0" lvl="0" marL="0" rtl="0" algn="l">
                        <a:spcBef>
                          <a:spcPts val="0"/>
                        </a:spcBef>
                        <a:spcAft>
                          <a:spcPts val="0"/>
                        </a:spcAft>
                        <a:buNone/>
                      </a:pPr>
                      <a:r>
                        <a:rPr b="1" lang="en-US" sz="1700">
                          <a:latin typeface="Calibri"/>
                          <a:ea typeface="Calibri"/>
                          <a:cs typeface="Calibri"/>
                          <a:sym typeface="Calibri"/>
                        </a:rPr>
                        <a:t>Yellow Cab</a:t>
                      </a:r>
                      <a:endParaRPr b="1" sz="1700">
                        <a:latin typeface="Calibri"/>
                        <a:ea typeface="Calibri"/>
                        <a:cs typeface="Calibri"/>
                        <a:sym typeface="Calibri"/>
                      </a:endParaRPr>
                    </a:p>
                  </a:txBody>
                  <a:tcPr marT="182875" marB="182875" marR="91425" marL="365750">
                    <a:lnL cap="flat" cmpd="sng" w="9525">
                      <a:solidFill>
                        <a:srgbClr val="FF6600"/>
                      </a:solidFill>
                      <a:prstDash val="solid"/>
                      <a:round/>
                      <a:headEnd len="sm" w="sm" type="none"/>
                      <a:tailEnd len="sm" w="sm" type="none"/>
                    </a:lnL>
                    <a:lnR cap="flat" cmpd="sng" w="9525">
                      <a:solidFill>
                        <a:srgbClr val="FF6600"/>
                      </a:solidFill>
                      <a:prstDash val="solid"/>
                      <a:round/>
                      <a:headEnd len="sm" w="sm" type="none"/>
                      <a:tailEnd len="sm" w="sm" type="none"/>
                    </a:lnR>
                    <a:lnT cap="flat" cmpd="sng" w="9525">
                      <a:solidFill>
                        <a:srgbClr val="FF6600"/>
                      </a:solidFill>
                      <a:prstDash val="solid"/>
                      <a:round/>
                      <a:headEnd len="sm" w="sm" type="none"/>
                      <a:tailEnd len="sm" w="sm" type="none"/>
                    </a:lnT>
                    <a:lnB cap="flat" cmpd="sng" w="9525">
                      <a:solidFill>
                        <a:srgbClr val="FF66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44020373</a:t>
                      </a:r>
                      <a:endParaRPr b="1" sz="1700">
                        <a:latin typeface="Calibri"/>
                        <a:ea typeface="Calibri"/>
                        <a:cs typeface="Calibri"/>
                        <a:sym typeface="Calibri"/>
                      </a:endParaRPr>
                    </a:p>
                  </a:txBody>
                  <a:tcPr marT="182875" marB="182875" marR="91425" marL="365750">
                    <a:lnL cap="flat" cmpd="sng" w="9525">
                      <a:solidFill>
                        <a:srgbClr val="FF6600"/>
                      </a:solidFill>
                      <a:prstDash val="solid"/>
                      <a:round/>
                      <a:headEnd len="sm" w="sm" type="none"/>
                      <a:tailEnd len="sm" w="sm" type="none"/>
                    </a:lnL>
                    <a:lnR cap="flat" cmpd="sng" w="9525">
                      <a:solidFill>
                        <a:srgbClr val="FF6600"/>
                      </a:solidFill>
                      <a:prstDash val="solid"/>
                      <a:round/>
                      <a:headEnd len="sm" w="sm" type="none"/>
                      <a:tailEnd len="sm" w="sm" type="none"/>
                    </a:lnR>
                    <a:lnT cap="flat" cmpd="sng" w="9525">
                      <a:solidFill>
                        <a:srgbClr val="FF6600"/>
                      </a:solidFill>
                      <a:prstDash val="solid"/>
                      <a:round/>
                      <a:headEnd len="sm" w="sm" type="none"/>
                      <a:tailEnd len="sm" w="sm" type="none"/>
                    </a:lnT>
                    <a:lnB cap="flat" cmpd="sng" w="9525">
                      <a:solidFill>
                        <a:srgbClr val="FF6600"/>
                      </a:solidFill>
                      <a:prstDash val="solid"/>
                      <a:round/>
                      <a:headEnd len="sm" w="sm" type="none"/>
                      <a:tailEnd len="sm" w="sm" type="none"/>
                    </a:lnB>
                  </a:tcPr>
                </a:tc>
              </a:tr>
            </a:tbl>
          </a:graphicData>
        </a:graphic>
      </p:graphicFrame>
      <p:pic>
        <p:nvPicPr>
          <p:cNvPr id="108" name="Google Shape;108;p16"/>
          <p:cNvPicPr preferRelativeResize="0"/>
          <p:nvPr/>
        </p:nvPicPr>
        <p:blipFill>
          <a:blip r:embed="rId4">
            <a:alphaModFix/>
          </a:blip>
          <a:stretch>
            <a:fillRect/>
          </a:stretch>
        </p:blipFill>
        <p:spPr>
          <a:xfrm>
            <a:off x="887275" y="2593325"/>
            <a:ext cx="3722475" cy="3190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ctrTitle"/>
          </p:nvPr>
        </p:nvSpPr>
        <p:spPr>
          <a:xfrm>
            <a:off x="1" y="-6470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endParaRPr/>
          </a:p>
        </p:txBody>
      </p:sp>
      <p:sp>
        <p:nvSpPr>
          <p:cNvPr id="114" name="Google Shape;114;p17"/>
          <p:cNvSpPr txBox="1"/>
          <p:nvPr>
            <p:ph idx="1" type="subTitle"/>
          </p:nvPr>
        </p:nvSpPr>
        <p:spPr>
          <a:xfrm>
            <a:off x="372025" y="733200"/>
            <a:ext cx="3121800" cy="5130600"/>
          </a:xfrm>
          <a:prstGeom prst="rect">
            <a:avLst/>
          </a:prstGeom>
          <a:noFill/>
          <a:ln>
            <a:noFill/>
          </a:ln>
        </p:spPr>
        <p:txBody>
          <a:bodyPr anchorCtr="0" anchor="t" bIns="45700" lIns="91425" spcFirstLastPara="1" rIns="91425" wrap="square" tIns="45700">
            <a:normAutofit lnSpcReduction="20000"/>
          </a:bodyPr>
          <a:lstStyle/>
          <a:p>
            <a:pPr indent="0" lvl="0" marL="0" rtl="0" algn="just">
              <a:lnSpc>
                <a:spcPct val="90000"/>
              </a:lnSpc>
              <a:spcBef>
                <a:spcPts val="1000"/>
              </a:spcBef>
              <a:spcAft>
                <a:spcPts val="0"/>
              </a:spcAft>
              <a:buClr>
                <a:srgbClr val="FF6600"/>
              </a:buClr>
              <a:buSzPts val="2800"/>
              <a:buNone/>
            </a:pPr>
            <a:r>
              <a:rPr lang="en-US">
                <a:solidFill>
                  <a:srgbClr val="FF6600"/>
                </a:solidFill>
              </a:rPr>
              <a:t>The highest </a:t>
            </a:r>
            <a:r>
              <a:rPr b="1" lang="en-US">
                <a:solidFill>
                  <a:srgbClr val="FF6600"/>
                </a:solidFill>
              </a:rPr>
              <a:t>profit</a:t>
            </a:r>
            <a:r>
              <a:rPr lang="en-US">
                <a:solidFill>
                  <a:srgbClr val="FF6600"/>
                </a:solidFill>
              </a:rPr>
              <a:t> in the both companies is in </a:t>
            </a:r>
            <a:r>
              <a:rPr b="1" lang="en-US">
                <a:solidFill>
                  <a:srgbClr val="FF6600"/>
                </a:solidFill>
              </a:rPr>
              <a:t>New York</a:t>
            </a:r>
            <a:r>
              <a:rPr lang="en-US">
                <a:solidFill>
                  <a:srgbClr val="FF6600"/>
                </a:solidFill>
              </a:rPr>
              <a:t>, with 1511474 dollars for the Pink Company and 26451080 dollars for the Yellow company. Other than that, it is worth mentioning Los Angeles for the Pink Company with 1125732 dollars profit. The Yellow Cab Company has 274681 rides in total and the Pink Cab Company has 84711. </a:t>
            </a:r>
            <a:endParaRPr>
              <a:solidFill>
                <a:srgbClr val="FF6600"/>
              </a:solidFill>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solidFill>
                <a:srgbClr val="FF6600"/>
              </a:solidFill>
            </a:endParaRPr>
          </a:p>
        </p:txBody>
      </p:sp>
      <p:pic>
        <p:nvPicPr>
          <p:cNvPr id="115" name="Google Shape;115;p17"/>
          <p:cNvPicPr preferRelativeResize="0"/>
          <p:nvPr/>
        </p:nvPicPr>
        <p:blipFill rotWithShape="1">
          <a:blip r:embed="rId3">
            <a:alphaModFix/>
          </a:blip>
          <a:srcRect b="0" l="0" r="0" t="0"/>
          <a:stretch/>
        </p:blipFill>
        <p:spPr>
          <a:xfrm>
            <a:off x="0" y="5863771"/>
            <a:ext cx="1654627" cy="994232"/>
          </a:xfrm>
          <a:prstGeom prst="rect">
            <a:avLst/>
          </a:prstGeom>
          <a:noFill/>
          <a:ln>
            <a:noFill/>
          </a:ln>
        </p:spPr>
      </p:pic>
      <p:pic>
        <p:nvPicPr>
          <p:cNvPr id="116" name="Google Shape;116;p17"/>
          <p:cNvPicPr preferRelativeResize="0"/>
          <p:nvPr/>
        </p:nvPicPr>
        <p:blipFill>
          <a:blip r:embed="rId4">
            <a:alphaModFix/>
          </a:blip>
          <a:stretch>
            <a:fillRect/>
          </a:stretch>
        </p:blipFill>
        <p:spPr>
          <a:xfrm>
            <a:off x="3693500" y="733225"/>
            <a:ext cx="8000801" cy="5130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ctrTitle"/>
          </p:nvPr>
        </p:nvSpPr>
        <p:spPr>
          <a:xfrm>
            <a:off x="1" y="-6470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endParaRPr/>
          </a:p>
        </p:txBody>
      </p:sp>
      <p:sp>
        <p:nvSpPr>
          <p:cNvPr id="122" name="Google Shape;122;p18"/>
          <p:cNvSpPr txBox="1"/>
          <p:nvPr>
            <p:ph idx="1" type="subTitle"/>
          </p:nvPr>
        </p:nvSpPr>
        <p:spPr>
          <a:xfrm>
            <a:off x="194100" y="239375"/>
            <a:ext cx="11516400" cy="53376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Clr>
                <a:srgbClr val="FF6600"/>
              </a:buClr>
              <a:buSzPts val="2800"/>
              <a:buNone/>
            </a:pPr>
            <a:r>
              <a:rPr lang="en-US">
                <a:solidFill>
                  <a:srgbClr val="FF6600"/>
                </a:solidFill>
              </a:rPr>
              <a:t>Average profit per ride (Total profit / number of rides) in the Pink Cab Company is 62.65, and in the yellow company is 160.26.</a:t>
            </a:r>
            <a:endParaRPr>
              <a:solidFill>
                <a:srgbClr val="FF6600"/>
              </a:solidFill>
            </a:endParaRPr>
          </a:p>
          <a:p>
            <a:pPr indent="0" lvl="0" marL="0" rtl="0" algn="just">
              <a:lnSpc>
                <a:spcPct val="90000"/>
              </a:lnSpc>
              <a:spcBef>
                <a:spcPts val="1000"/>
              </a:spcBef>
              <a:spcAft>
                <a:spcPts val="0"/>
              </a:spcAft>
              <a:buClr>
                <a:srgbClr val="FF6600"/>
              </a:buClr>
              <a:buSzPts val="2800"/>
              <a:buNone/>
            </a:pPr>
            <a:r>
              <a:rPr b="1" lang="en-US">
                <a:solidFill>
                  <a:srgbClr val="FF6600"/>
                </a:solidFill>
              </a:rPr>
              <a:t>Average profit per ride in the cities:</a:t>
            </a:r>
            <a:r>
              <a:rPr lang="en-US">
                <a:solidFill>
                  <a:srgbClr val="FF6600"/>
                </a:solidFill>
              </a:rPr>
              <a:t> the max value is in New York for the Yellow Cab company (307.86 dollars profit), and the min value is in Dallas for the Pink Cab Company (17.92 dollars profit).</a:t>
            </a:r>
            <a:endParaRPr>
              <a:solidFill>
                <a:srgbClr val="FF6600"/>
              </a:solidFill>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solidFill>
                <a:srgbClr val="FF6600"/>
              </a:solidFill>
            </a:endParaRPr>
          </a:p>
        </p:txBody>
      </p:sp>
      <p:pic>
        <p:nvPicPr>
          <p:cNvPr id="123" name="Google Shape;123;p18"/>
          <p:cNvPicPr preferRelativeResize="0"/>
          <p:nvPr/>
        </p:nvPicPr>
        <p:blipFill rotWithShape="1">
          <a:blip r:embed="rId3">
            <a:alphaModFix/>
          </a:blip>
          <a:srcRect b="0" l="0" r="0" t="0"/>
          <a:stretch/>
        </p:blipFill>
        <p:spPr>
          <a:xfrm>
            <a:off x="0" y="5863771"/>
            <a:ext cx="1654627" cy="994232"/>
          </a:xfrm>
          <a:prstGeom prst="rect">
            <a:avLst/>
          </a:prstGeom>
          <a:noFill/>
          <a:ln>
            <a:noFill/>
          </a:ln>
        </p:spPr>
      </p:pic>
      <p:pic>
        <p:nvPicPr>
          <p:cNvPr id="124" name="Google Shape;124;p18"/>
          <p:cNvPicPr preferRelativeResize="0"/>
          <p:nvPr/>
        </p:nvPicPr>
        <p:blipFill>
          <a:blip r:embed="rId4">
            <a:alphaModFix/>
          </a:blip>
          <a:stretch>
            <a:fillRect/>
          </a:stretch>
        </p:blipFill>
        <p:spPr>
          <a:xfrm>
            <a:off x="1952700" y="2292225"/>
            <a:ext cx="8900401" cy="4174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ctrTitle"/>
          </p:nvPr>
        </p:nvSpPr>
        <p:spPr>
          <a:xfrm>
            <a:off x="1" y="-6470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endParaRPr/>
          </a:p>
        </p:txBody>
      </p:sp>
      <p:sp>
        <p:nvSpPr>
          <p:cNvPr id="130" name="Google Shape;130;p19"/>
          <p:cNvSpPr txBox="1"/>
          <p:nvPr>
            <p:ph idx="1" type="subTitle"/>
          </p:nvPr>
        </p:nvSpPr>
        <p:spPr>
          <a:xfrm>
            <a:off x="434850" y="307300"/>
            <a:ext cx="11322300" cy="53376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rgbClr val="FF6600"/>
              </a:buClr>
              <a:buSzPts val="2800"/>
              <a:buNone/>
            </a:pPr>
            <a:r>
              <a:rPr lang="en-US">
                <a:solidFill>
                  <a:srgbClr val="FF6600"/>
                </a:solidFill>
              </a:rPr>
              <a:t>Washington, New York, and Boston have the highest number of </a:t>
            </a:r>
            <a:r>
              <a:rPr b="1" lang="en-US">
                <a:solidFill>
                  <a:srgbClr val="FF6600"/>
                </a:solidFill>
              </a:rPr>
              <a:t>profits per capita</a:t>
            </a:r>
            <a:r>
              <a:rPr lang="en-US">
                <a:solidFill>
                  <a:srgbClr val="FF6600"/>
                </a:solidFill>
              </a:rPr>
              <a:t> for the Yellow Cab Company. The Yellow Cab Company dominates the cab market in the mentioned cities. </a:t>
            </a:r>
            <a:endParaRPr b="1">
              <a:solidFill>
                <a:srgbClr val="FF6600"/>
              </a:solidFill>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solidFill>
                <a:srgbClr val="FF6600"/>
              </a:solidFill>
            </a:endParaRPr>
          </a:p>
        </p:txBody>
      </p:sp>
      <p:pic>
        <p:nvPicPr>
          <p:cNvPr id="131" name="Google Shape;131;p19"/>
          <p:cNvPicPr preferRelativeResize="0"/>
          <p:nvPr/>
        </p:nvPicPr>
        <p:blipFill rotWithShape="1">
          <a:blip r:embed="rId3">
            <a:alphaModFix/>
          </a:blip>
          <a:srcRect b="0" l="0" r="0" t="0"/>
          <a:stretch/>
        </p:blipFill>
        <p:spPr>
          <a:xfrm>
            <a:off x="0" y="5863771"/>
            <a:ext cx="1654627" cy="994232"/>
          </a:xfrm>
          <a:prstGeom prst="rect">
            <a:avLst/>
          </a:prstGeom>
          <a:noFill/>
          <a:ln>
            <a:noFill/>
          </a:ln>
        </p:spPr>
      </p:pic>
      <p:pic>
        <p:nvPicPr>
          <p:cNvPr id="132" name="Google Shape;132;p19"/>
          <p:cNvPicPr preferRelativeResize="0"/>
          <p:nvPr/>
        </p:nvPicPr>
        <p:blipFill>
          <a:blip r:embed="rId4">
            <a:alphaModFix/>
          </a:blip>
          <a:stretch>
            <a:fillRect/>
          </a:stretch>
        </p:blipFill>
        <p:spPr>
          <a:xfrm>
            <a:off x="2107500" y="1582038"/>
            <a:ext cx="9448800" cy="4467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ctrTitle"/>
          </p:nvPr>
        </p:nvSpPr>
        <p:spPr>
          <a:xfrm>
            <a:off x="1" y="-6470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endParaRPr/>
          </a:p>
        </p:txBody>
      </p:sp>
      <p:sp>
        <p:nvSpPr>
          <p:cNvPr id="138" name="Google Shape;138;p20"/>
          <p:cNvSpPr txBox="1"/>
          <p:nvPr>
            <p:ph idx="1" type="subTitle"/>
          </p:nvPr>
        </p:nvSpPr>
        <p:spPr>
          <a:xfrm>
            <a:off x="337800" y="526175"/>
            <a:ext cx="11516400" cy="53376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rgbClr val="FF6600"/>
              </a:buClr>
              <a:buSzPts val="2800"/>
              <a:buNone/>
            </a:pPr>
            <a:r>
              <a:rPr lang="en-US">
                <a:solidFill>
                  <a:srgbClr val="FF6600"/>
                </a:solidFill>
              </a:rPr>
              <a:t>To find the correlation, the numerical values are used. For both companies, KM Travelled and Cost of Trip is </a:t>
            </a:r>
            <a:r>
              <a:rPr b="1" lang="en-US">
                <a:solidFill>
                  <a:srgbClr val="FF6600"/>
                </a:solidFill>
              </a:rPr>
              <a:t>correlated more</a:t>
            </a:r>
            <a:r>
              <a:rPr lang="en-US">
                <a:solidFill>
                  <a:srgbClr val="FF6600"/>
                </a:solidFill>
              </a:rPr>
              <a:t> than KM Travelled and Price Charged. The left graph is for the Yellow Cab Company and the right graph is for the Pink Cab Company.</a:t>
            </a:r>
            <a:endParaRPr sz="2000">
              <a:solidFill>
                <a:srgbClr val="FF6600"/>
              </a:solidFill>
            </a:endParaRPr>
          </a:p>
        </p:txBody>
      </p:sp>
      <p:pic>
        <p:nvPicPr>
          <p:cNvPr id="139" name="Google Shape;139;p20"/>
          <p:cNvPicPr preferRelativeResize="0"/>
          <p:nvPr/>
        </p:nvPicPr>
        <p:blipFill rotWithShape="1">
          <a:blip r:embed="rId3">
            <a:alphaModFix/>
          </a:blip>
          <a:srcRect b="0" l="0" r="0" t="0"/>
          <a:stretch/>
        </p:blipFill>
        <p:spPr>
          <a:xfrm>
            <a:off x="0" y="5863771"/>
            <a:ext cx="1654627" cy="994232"/>
          </a:xfrm>
          <a:prstGeom prst="rect">
            <a:avLst/>
          </a:prstGeom>
          <a:noFill/>
          <a:ln>
            <a:noFill/>
          </a:ln>
        </p:spPr>
      </p:pic>
      <p:pic>
        <p:nvPicPr>
          <p:cNvPr id="140" name="Google Shape;140;p20"/>
          <p:cNvPicPr preferRelativeResize="0"/>
          <p:nvPr/>
        </p:nvPicPr>
        <p:blipFill>
          <a:blip r:embed="rId4">
            <a:alphaModFix/>
          </a:blip>
          <a:stretch>
            <a:fillRect/>
          </a:stretch>
        </p:blipFill>
        <p:spPr>
          <a:xfrm>
            <a:off x="852513" y="2363338"/>
            <a:ext cx="4524375" cy="3171825"/>
          </a:xfrm>
          <a:prstGeom prst="rect">
            <a:avLst/>
          </a:prstGeom>
          <a:noFill/>
          <a:ln>
            <a:noFill/>
          </a:ln>
        </p:spPr>
      </p:pic>
      <p:pic>
        <p:nvPicPr>
          <p:cNvPr id="141" name="Google Shape;141;p20"/>
          <p:cNvPicPr preferRelativeResize="0"/>
          <p:nvPr/>
        </p:nvPicPr>
        <p:blipFill>
          <a:blip r:embed="rId5">
            <a:alphaModFix/>
          </a:blip>
          <a:stretch>
            <a:fillRect/>
          </a:stretch>
        </p:blipFill>
        <p:spPr>
          <a:xfrm>
            <a:off x="6572263" y="2339525"/>
            <a:ext cx="4371975" cy="3219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ctrTitle"/>
          </p:nvPr>
        </p:nvSpPr>
        <p:spPr>
          <a:xfrm>
            <a:off x="1" y="-6470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endParaRPr/>
          </a:p>
        </p:txBody>
      </p:sp>
      <p:sp>
        <p:nvSpPr>
          <p:cNvPr id="147" name="Google Shape;147;p21"/>
          <p:cNvSpPr txBox="1"/>
          <p:nvPr>
            <p:ph idx="1" type="subTitle"/>
          </p:nvPr>
        </p:nvSpPr>
        <p:spPr>
          <a:xfrm>
            <a:off x="339675" y="1096625"/>
            <a:ext cx="1654500" cy="52353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rgbClr val="FF6600"/>
              </a:buClr>
              <a:buSzPts val="2800"/>
              <a:buNone/>
            </a:pPr>
            <a:r>
              <a:t/>
            </a:r>
            <a:endParaRPr b="1" sz="3000">
              <a:solidFill>
                <a:srgbClr val="FF6600"/>
              </a:solidFill>
            </a:endParaRPr>
          </a:p>
          <a:p>
            <a:pPr indent="0" lvl="0" marL="0" rtl="0" algn="just">
              <a:lnSpc>
                <a:spcPct val="90000"/>
              </a:lnSpc>
              <a:spcBef>
                <a:spcPts val="1000"/>
              </a:spcBef>
              <a:spcAft>
                <a:spcPts val="0"/>
              </a:spcAft>
              <a:buClr>
                <a:srgbClr val="FF6600"/>
              </a:buClr>
              <a:buSzPts val="2800"/>
              <a:buNone/>
            </a:pPr>
            <a:r>
              <a:t/>
            </a:r>
            <a:endParaRPr>
              <a:solidFill>
                <a:srgbClr val="FF6600"/>
              </a:solidFill>
            </a:endParaRPr>
          </a:p>
          <a:p>
            <a:pPr indent="0" lvl="0" marL="0" rtl="0" algn="just">
              <a:lnSpc>
                <a:spcPct val="90000"/>
              </a:lnSpc>
              <a:spcBef>
                <a:spcPts val="1000"/>
              </a:spcBef>
              <a:spcAft>
                <a:spcPts val="0"/>
              </a:spcAft>
              <a:buClr>
                <a:srgbClr val="FF6600"/>
              </a:buClr>
              <a:buSzPts val="2800"/>
              <a:buNone/>
            </a:pPr>
            <a:r>
              <a:t/>
            </a:r>
            <a:endParaRPr>
              <a:solidFill>
                <a:srgbClr val="FF6600"/>
              </a:solidFill>
            </a:endParaRPr>
          </a:p>
          <a:p>
            <a:pPr indent="0" lvl="0" marL="0" rtl="0" algn="just">
              <a:lnSpc>
                <a:spcPct val="90000"/>
              </a:lnSpc>
              <a:spcBef>
                <a:spcPts val="1000"/>
              </a:spcBef>
              <a:spcAft>
                <a:spcPts val="0"/>
              </a:spcAft>
              <a:buClr>
                <a:srgbClr val="FF6600"/>
              </a:buClr>
              <a:buSzPts val="2800"/>
              <a:buNone/>
            </a:pPr>
            <a:r>
              <a:rPr lang="en-US">
                <a:solidFill>
                  <a:srgbClr val="FF6600"/>
                </a:solidFill>
              </a:rPr>
              <a:t>Most male and female users are in the </a:t>
            </a:r>
            <a:r>
              <a:rPr b="1" lang="en-US">
                <a:solidFill>
                  <a:srgbClr val="FF6600"/>
                </a:solidFill>
              </a:rPr>
              <a:t>NY city</a:t>
            </a:r>
            <a:r>
              <a:rPr lang="en-US">
                <a:solidFill>
                  <a:srgbClr val="FF6600"/>
                </a:solidFill>
              </a:rPr>
              <a:t>.</a:t>
            </a:r>
            <a:endParaRPr>
              <a:solidFill>
                <a:srgbClr val="FF6600"/>
              </a:solidFill>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solidFill>
                <a:srgbClr val="FF6600"/>
              </a:solidFill>
            </a:endParaRPr>
          </a:p>
        </p:txBody>
      </p:sp>
      <p:pic>
        <p:nvPicPr>
          <p:cNvPr id="148" name="Google Shape;148;p21"/>
          <p:cNvPicPr preferRelativeResize="0"/>
          <p:nvPr/>
        </p:nvPicPr>
        <p:blipFill rotWithShape="1">
          <a:blip r:embed="rId3">
            <a:alphaModFix/>
          </a:blip>
          <a:srcRect b="0" l="0" r="0" t="0"/>
          <a:stretch/>
        </p:blipFill>
        <p:spPr>
          <a:xfrm>
            <a:off x="0" y="5863771"/>
            <a:ext cx="1654627" cy="994232"/>
          </a:xfrm>
          <a:prstGeom prst="rect">
            <a:avLst/>
          </a:prstGeom>
          <a:noFill/>
          <a:ln>
            <a:noFill/>
          </a:ln>
        </p:spPr>
      </p:pic>
      <p:pic>
        <p:nvPicPr>
          <p:cNvPr id="149" name="Google Shape;149;p21"/>
          <p:cNvPicPr preferRelativeResize="0"/>
          <p:nvPr/>
        </p:nvPicPr>
        <p:blipFill>
          <a:blip r:embed="rId4">
            <a:alphaModFix/>
          </a:blip>
          <a:stretch>
            <a:fillRect/>
          </a:stretch>
        </p:blipFill>
        <p:spPr>
          <a:xfrm>
            <a:off x="2275125" y="461463"/>
            <a:ext cx="9432275" cy="58056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