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matic SC"/>
      <p:regular r:id="rId23"/>
      <p:bold r:id="rId24"/>
    </p:embeddedFon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Hi everyone! We’re here to talk about GrooveGalaxy, the best music streaming app ever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e8255b7dc_1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e8255b7dc_1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e8255b7dc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e8255b7dc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PT" sz="1200">
                <a:solidFill>
                  <a:schemeClr val="dk1"/>
                </a:solidFill>
              </a:rPr>
              <a:t>Client and the server communicate via gRPC </a:t>
            </a:r>
            <a:endParaRPr sz="1200">
              <a:solidFill>
                <a:schemeClr val="dk1"/>
              </a:solidFill>
            </a:endParaRPr>
          </a:p>
          <a:p>
            <a:pPr indent="0" lvl="0" marL="0" rtl="0" algn="l">
              <a:lnSpc>
                <a:spcPct val="115000"/>
              </a:lnSpc>
              <a:spcBef>
                <a:spcPts val="1000"/>
              </a:spcBef>
              <a:spcAft>
                <a:spcPts val="0"/>
              </a:spcAft>
              <a:buNone/>
            </a:pPr>
            <a:r>
              <a:rPr lang="pt-PT" sz="1200">
                <a:solidFill>
                  <a:schemeClr val="dk1"/>
                </a:solidFill>
              </a:rPr>
              <a:t>Both client-server and server-database communications use Transport Layer Security (TLS) that gives confidentiality and one CA for each communication granting authenticity. The server has two keys, one for each communication.</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pt-PT" sz="1200">
                <a:solidFill>
                  <a:schemeClr val="dk1"/>
                </a:solidFill>
              </a:rPr>
              <a:t>We have one CA that signs the keys of client and server (the respective key to this communication) and the other to sign the keys of server and database. This distribution is hand-made by the admin.</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e8255b7d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e8255b7d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e8255b7d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e8255b7d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e8255b7dc_1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e8255b7dc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c8a5c093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c8a5c093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200">
                <a:solidFill>
                  <a:schemeClr val="dk1"/>
                </a:solidFill>
              </a:rPr>
              <a:t>Each family has its own key that is sent to the family members when they join the family. The keys are encrypted with the member’s key when distributed.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rPr>
              <a:t>This way, each family member has their own key and the family key.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rPr>
              <a:t>A small aside: we also have a global key for commands we agreed there was no problem running without being logged in (like getSongs which returns the list of all songs)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rPr>
              <a:t>To create a family, the person writes a name and a family code. To join the family, the person needs to know the code of that family.</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c8a5c093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c8a5c093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PT" sz="1200">
                <a:solidFill>
                  <a:schemeClr val="dk1"/>
                </a:solidFill>
              </a:rPr>
              <a:t>Initially we were using CBC but after decided to change so that we could incorporate the challenge. </a:t>
            </a:r>
            <a:endParaRPr sz="1200">
              <a:solidFill>
                <a:schemeClr val="dk1"/>
              </a:solidFill>
            </a:endParaRPr>
          </a:p>
          <a:p>
            <a:pPr indent="0" lvl="0" marL="0" rtl="0" algn="l">
              <a:lnSpc>
                <a:spcPct val="100000"/>
              </a:lnSpc>
              <a:spcBef>
                <a:spcPts val="0"/>
              </a:spcBef>
              <a:spcAft>
                <a:spcPts val="0"/>
              </a:spcAft>
              <a:buNone/>
            </a:pPr>
            <a:r>
              <a:rPr lang="pt-PT" sz="1200">
                <a:solidFill>
                  <a:schemeClr val="dk1"/>
                </a:solidFill>
              </a:rPr>
              <a:t>Using CTR we can decrypt from the middle of a file, so it’s possible to decrypt the song from any place we want.</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pt-PT" sz="1200">
                <a:solidFill>
                  <a:schemeClr val="dk1"/>
                </a:solidFill>
              </a:rPr>
              <a:t>It works like a normal command “play” but when unprotecting the file for the client, we securely decrypt the part from where the client wants until the end, leaving the beginning encrypted.</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e8255b7dc_1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e8255b7dc_1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8e8255b7d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e8255b7d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e8255b7d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e8255b7d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pt-PT" sz="1200">
                <a:solidFill>
                  <a:schemeClr val="dk1"/>
                </a:solidFill>
              </a:rPr>
              <a:t>First I want to talk about the protect command.</a:t>
            </a:r>
            <a:endParaRPr sz="1200">
              <a:solidFill>
                <a:schemeClr val="dk1"/>
              </a:solidFill>
            </a:endParaRPr>
          </a:p>
          <a:p>
            <a:pPr indent="457200" lvl="0" marL="0" rtl="0" algn="l">
              <a:lnSpc>
                <a:spcPct val="115000"/>
              </a:lnSpc>
              <a:spcBef>
                <a:spcPts val="0"/>
              </a:spcBef>
              <a:spcAft>
                <a:spcPts val="0"/>
              </a:spcAft>
              <a:buNone/>
            </a:pPr>
            <a:r>
              <a:rPr lang="pt-PT" sz="1200">
                <a:solidFill>
                  <a:schemeClr val="dk1"/>
                </a:solidFill>
              </a:rPr>
              <a:t>In order to ensure the </a:t>
            </a:r>
            <a:r>
              <a:rPr lang="pt-PT" sz="1200">
                <a:solidFill>
                  <a:schemeClr val="dk1"/>
                </a:solidFill>
              </a:rPr>
              <a:t>confidentiality, we created an IV, which is incremented throughout the blocks, and then we used a CTR cipher to encrypt all the data. </a:t>
            </a:r>
            <a:endParaRPr sz="1200">
              <a:solidFill>
                <a:schemeClr val="dk1"/>
              </a:solidFill>
            </a:endParaRPr>
          </a:p>
          <a:p>
            <a:pPr indent="457200" lvl="0" marL="0" rtl="0" algn="l">
              <a:lnSpc>
                <a:spcPct val="115000"/>
              </a:lnSpc>
              <a:spcBef>
                <a:spcPts val="0"/>
              </a:spcBef>
              <a:spcAft>
                <a:spcPts val="0"/>
              </a:spcAft>
              <a:buNone/>
            </a:pPr>
            <a:r>
              <a:rPr lang="pt-PT" sz="1200">
                <a:solidFill>
                  <a:schemeClr val="dk1"/>
                </a:solidFill>
              </a:rPr>
              <a:t>This encryption method allows to decrypt content that is in the middle of the file, which was one of our security challenge tasks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rPr>
              <a:t>	Extra </a:t>
            </a:r>
            <a:r>
              <a:rPr lang="pt-PT" sz="1200">
                <a:solidFill>
                  <a:schemeClr val="dk1"/>
                </a:solidFill>
              </a:rPr>
              <a:t>—-----------—-----------—-----------—-----------—-----------</a:t>
            </a:r>
            <a:endParaRPr sz="12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pt-PT" sz="1200">
                <a:solidFill>
                  <a:schemeClr val="dk1"/>
                </a:solidFill>
              </a:rPr>
              <a:t>There is no need of padding with this method, since it transforms a block cipher into a stream cipher (with the use of the xor)</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e8255b7d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e8255b7d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Clr>
                <a:schemeClr val="dk1"/>
              </a:buClr>
              <a:buSzPts val="1100"/>
              <a:buFont typeface="Arial"/>
              <a:buNone/>
            </a:pPr>
            <a:r>
              <a:rPr lang="pt-PT" sz="1200">
                <a:solidFill>
                  <a:schemeClr val="dk1"/>
                </a:solidFill>
              </a:rPr>
              <a:t>To ensure the freshness, a nonce composed of a counter and a timestamp is implemented. This prevents replay attacks and old messages from being processed.</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e8255b7d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e8255b7d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Clr>
                <a:schemeClr val="dk1"/>
              </a:buClr>
              <a:buSzPts val="1100"/>
              <a:buFont typeface="Arial"/>
              <a:buNone/>
            </a:pPr>
            <a:r>
              <a:rPr lang="pt-PT" sz="1200">
                <a:solidFill>
                  <a:schemeClr val="dk1"/>
                </a:solidFill>
              </a:rPr>
              <a:t>Finally, t</a:t>
            </a:r>
            <a:r>
              <a:rPr lang="pt-PT" sz="1200">
                <a:solidFill>
                  <a:schemeClr val="dk1"/>
                </a:solidFill>
              </a:rPr>
              <a:t>o ensure the integrity of the file, we used a MAC algorithm. All data including nonce and IV are encrypted, and this way we guarantee that our data is not changed.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pt-PT" sz="1200">
                <a:solidFill>
                  <a:schemeClr val="dk1"/>
                </a:solidFill>
              </a:rPr>
              <a:t>It is also used Encrypt-then-MAC method so that we can test the integrity of the file without having to decrypt it.</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e8255b7d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e8255b7d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pt-PT" sz="1200">
                <a:solidFill>
                  <a:schemeClr val="dk1"/>
                </a:solidFill>
              </a:rPr>
              <a:t>About other commands:</a:t>
            </a:r>
            <a:endParaRPr sz="1200">
              <a:solidFill>
                <a:schemeClr val="dk1"/>
              </a:solidFill>
            </a:endParaRPr>
          </a:p>
          <a:p>
            <a:pPr indent="457200" lvl="0" marL="457200" rtl="0" algn="l">
              <a:lnSpc>
                <a:spcPct val="115000"/>
              </a:lnSpc>
              <a:spcBef>
                <a:spcPts val="0"/>
              </a:spcBef>
              <a:spcAft>
                <a:spcPts val="0"/>
              </a:spcAft>
              <a:buNone/>
            </a:pPr>
            <a:r>
              <a:rPr lang="pt-PT" sz="1200">
                <a:solidFill>
                  <a:schemeClr val="dk1"/>
                </a:solidFill>
              </a:rPr>
              <a:t>Check uses MAC algorithm and checks the freshness of the file by comparing the nonce components, counter and timestamp with the current ones.</a:t>
            </a:r>
            <a:endParaRPr sz="1200">
              <a:solidFill>
                <a:schemeClr val="dk1"/>
              </a:solidFill>
            </a:endParaRPr>
          </a:p>
          <a:p>
            <a:pPr indent="457200" lvl="0" marL="457200" rtl="0" algn="l">
              <a:lnSpc>
                <a:spcPct val="115000"/>
              </a:lnSpc>
              <a:spcBef>
                <a:spcPts val="0"/>
              </a:spcBef>
              <a:spcAft>
                <a:spcPts val="0"/>
              </a:spcAft>
              <a:buNone/>
            </a:pPr>
            <a:r>
              <a:rPr lang="pt-PT" sz="1200">
                <a:solidFill>
                  <a:schemeClr val="dk1"/>
                </a:solidFill>
              </a:rPr>
              <a:t>Unprotect reverses the protection process. It starts by calling the check class to verify the integrity, and then decrypts the file content using AES in CTR mode with the key and initialization vector.</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e8255b7d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e8255b7d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And this is the final structure of the encrypted file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e8255b7dc_1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e8255b7dc_1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c8a5c093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c8a5c093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solidFill>
                  <a:schemeClr val="dk1"/>
                </a:solidFill>
              </a:rPr>
              <a:t>Firewalls </a:t>
            </a:r>
            <a:r>
              <a:rPr lang="pt-PT" sz="1200">
                <a:solidFill>
                  <a:schemeClr val="dk1"/>
                </a:solidFill>
              </a:rPr>
              <a:t>control, filter and monitor data traffic based on rules. This way the client, for example, communicates with the server without knowing its address. </a:t>
            </a:r>
            <a:endParaRPr sz="1200">
              <a:solidFill>
                <a:schemeClr val="dk1"/>
              </a:solidFill>
            </a:endParaRPr>
          </a:p>
          <a:p>
            <a:pPr indent="0" lvl="0" marL="0" rtl="0" algn="l">
              <a:spcBef>
                <a:spcPts val="0"/>
              </a:spcBef>
              <a:spcAft>
                <a:spcPts val="0"/>
              </a:spcAft>
              <a:buNone/>
            </a:pPr>
            <a:r>
              <a:rPr lang="pt-PT" sz="1200">
                <a:solidFill>
                  <a:schemeClr val="dk1"/>
                </a:solidFill>
              </a:rPr>
              <a:t>It is also worth noting that the database is encrypted.</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A4F9"/>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70975"/>
            <a:ext cx="8520600" cy="3051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pt-PT"/>
              <a:t>Network and Computer Security</a:t>
            </a:r>
            <a:endParaRPr/>
          </a:p>
          <a:p>
            <a:pPr indent="0" lvl="0" marL="0" rtl="0" algn="ctr">
              <a:spcBef>
                <a:spcPts val="0"/>
              </a:spcBef>
              <a:spcAft>
                <a:spcPts val="0"/>
              </a:spcAft>
              <a:buNone/>
            </a:pPr>
            <a:r>
              <a:rPr lang="pt-PT" sz="3800"/>
              <a:t>Retail: GrooveGalaxy</a:t>
            </a:r>
            <a:endParaRPr sz="3800"/>
          </a:p>
        </p:txBody>
      </p:sp>
      <p:sp>
        <p:nvSpPr>
          <p:cNvPr id="57" name="Google Shape;57;p13"/>
          <p:cNvSpPr txBox="1"/>
          <p:nvPr>
            <p:ph idx="1" type="subTitle"/>
          </p:nvPr>
        </p:nvSpPr>
        <p:spPr>
          <a:xfrm>
            <a:off x="5783100" y="3764950"/>
            <a:ext cx="3049200" cy="1135200"/>
          </a:xfrm>
          <a:prstGeom prst="rect">
            <a:avLst/>
          </a:prstGeom>
        </p:spPr>
        <p:txBody>
          <a:bodyPr anchorCtr="0" anchor="ctr"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pt-PT"/>
              <a:t>99236 Inês Pissarra</a:t>
            </a:r>
            <a:endParaRPr/>
          </a:p>
          <a:p>
            <a:pPr indent="0" lvl="0" marL="0" rtl="0" algn="l">
              <a:spcBef>
                <a:spcPts val="0"/>
              </a:spcBef>
              <a:spcAft>
                <a:spcPts val="0"/>
              </a:spcAft>
              <a:buNone/>
            </a:pPr>
            <a:r>
              <a:rPr lang="pt-PT"/>
              <a:t>99261 Juliana Marcelino</a:t>
            </a:r>
            <a:endParaRPr/>
          </a:p>
          <a:p>
            <a:pPr indent="0" lvl="0" marL="0" rtl="0" algn="l">
              <a:spcBef>
                <a:spcPts val="0"/>
              </a:spcBef>
              <a:spcAft>
                <a:spcPts val="0"/>
              </a:spcAft>
              <a:buNone/>
            </a:pPr>
            <a:r>
              <a:rPr lang="pt-PT"/>
              <a:t>99275 Mário Santos</a:t>
            </a:r>
            <a:endParaRPr/>
          </a:p>
        </p:txBody>
      </p:sp>
      <p:pic>
        <p:nvPicPr>
          <p:cNvPr id="58" name="Google Shape;58;p13"/>
          <p:cNvPicPr preferRelativeResize="0"/>
          <p:nvPr/>
        </p:nvPicPr>
        <p:blipFill>
          <a:blip r:embed="rId3">
            <a:alphaModFix/>
          </a:blip>
          <a:stretch>
            <a:fillRect/>
          </a:stretch>
        </p:blipFill>
        <p:spPr>
          <a:xfrm>
            <a:off x="533400" y="3290249"/>
            <a:ext cx="2177150" cy="217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A4F9"/>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Secure Channels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Channels</a:t>
            </a:r>
            <a:endParaRPr/>
          </a:p>
        </p:txBody>
      </p:sp>
      <p:sp>
        <p:nvSpPr>
          <p:cNvPr id="126" name="Google Shape;126;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Client and the server communicate via gRPC </a:t>
            </a:r>
            <a:endParaRPr/>
          </a:p>
          <a:p>
            <a:pPr indent="-342900" lvl="0" marL="457200" rtl="0" algn="l">
              <a:spcBef>
                <a:spcPts val="1000"/>
              </a:spcBef>
              <a:spcAft>
                <a:spcPts val="0"/>
              </a:spcAft>
              <a:buSzPts val="1800"/>
              <a:buChar char="●"/>
            </a:pPr>
            <a:r>
              <a:rPr lang="pt-PT"/>
              <a:t>Both client-server and server-database </a:t>
            </a:r>
            <a:r>
              <a:rPr lang="pt-PT"/>
              <a:t>communications use </a:t>
            </a:r>
            <a:r>
              <a:rPr lang="pt-PT"/>
              <a:t>Transport Layer Security (TLS) and one CA for each communication.</a:t>
            </a:r>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Channels</a:t>
            </a:r>
            <a:endParaRPr/>
          </a:p>
        </p:txBody>
      </p:sp>
      <p:pic>
        <p:nvPicPr>
          <p:cNvPr id="133" name="Google Shape;133;p24"/>
          <p:cNvPicPr preferRelativeResize="0"/>
          <p:nvPr/>
        </p:nvPicPr>
        <p:blipFill rotWithShape="1">
          <a:blip r:embed="rId3">
            <a:alphaModFix/>
          </a:blip>
          <a:srcRect b="32546" l="0" r="0" t="0"/>
          <a:stretch/>
        </p:blipFill>
        <p:spPr>
          <a:xfrm>
            <a:off x="608113" y="1791675"/>
            <a:ext cx="7927775" cy="2515601"/>
          </a:xfrm>
          <a:prstGeom prst="rect">
            <a:avLst/>
          </a:prstGeom>
          <a:noFill/>
          <a:ln>
            <a:noFill/>
          </a:ln>
        </p:spPr>
      </p:pic>
      <p:sp>
        <p:nvSpPr>
          <p:cNvPr id="134" name="Google Shape;134;p24"/>
          <p:cNvSpPr txBox="1"/>
          <p:nvPr/>
        </p:nvSpPr>
        <p:spPr>
          <a:xfrm>
            <a:off x="311700" y="1093850"/>
            <a:ext cx="5577000" cy="4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pt-PT" sz="1800">
                <a:solidFill>
                  <a:schemeClr val="dk2"/>
                </a:solidFill>
                <a:latin typeface="Source Code Pro"/>
                <a:ea typeface="Source Code Pro"/>
                <a:cs typeface="Source Code Pro"/>
                <a:sym typeface="Source Code Pro"/>
              </a:rPr>
              <a:t>Encryption without TLS (client-server)</a:t>
            </a:r>
            <a:endParaRPr sz="1900">
              <a:solidFill>
                <a:schemeClr val="dk2"/>
              </a:solidFill>
              <a:latin typeface="Amatic SC"/>
              <a:ea typeface="Amatic SC"/>
              <a:cs typeface="Amatic SC"/>
              <a:sym typeface="Amatic SC"/>
            </a:endParaRPr>
          </a:p>
        </p:txBody>
      </p:sp>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084000"/>
            <a:ext cx="8520600" cy="508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pt-PT" sz="2022">
                <a:solidFill>
                  <a:schemeClr val="dk2"/>
                </a:solidFill>
                <a:latin typeface="Source Code Pro"/>
                <a:ea typeface="Source Code Pro"/>
                <a:cs typeface="Source Code Pro"/>
                <a:sym typeface="Source Code Pro"/>
              </a:rPr>
              <a:t>Encryption with TLS (client-server)</a:t>
            </a:r>
            <a:endParaRPr sz="4422"/>
          </a:p>
          <a:p>
            <a:pPr indent="0" lvl="0" marL="0" rtl="0" algn="l">
              <a:spcBef>
                <a:spcPts val="1200"/>
              </a:spcBef>
              <a:spcAft>
                <a:spcPts val="0"/>
              </a:spcAft>
              <a:buNone/>
            </a:pPr>
            <a:r>
              <a:t/>
            </a:r>
            <a:endParaRPr/>
          </a:p>
        </p:txBody>
      </p:sp>
      <p:sp>
        <p:nvSpPr>
          <p:cNvPr id="141" name="Google Shape;141;p25"/>
          <p:cNvSpPr txBox="1"/>
          <p:nvPr>
            <p:ph type="title"/>
          </p:nvPr>
        </p:nvSpPr>
        <p:spPr>
          <a:xfrm>
            <a:off x="311688" y="2830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Channels</a:t>
            </a:r>
            <a:endParaRPr/>
          </a:p>
        </p:txBody>
      </p:sp>
      <p:pic>
        <p:nvPicPr>
          <p:cNvPr id="142" name="Google Shape;142;p25"/>
          <p:cNvPicPr preferRelativeResize="0"/>
          <p:nvPr/>
        </p:nvPicPr>
        <p:blipFill rotWithShape="1">
          <a:blip r:embed="rId3">
            <a:alphaModFix/>
          </a:blip>
          <a:srcRect b="48815" l="0" r="0" t="0"/>
          <a:stretch/>
        </p:blipFill>
        <p:spPr>
          <a:xfrm>
            <a:off x="608100" y="1737525"/>
            <a:ext cx="7927777" cy="2581031"/>
          </a:xfrm>
          <a:prstGeom prst="rect">
            <a:avLst/>
          </a:prstGeom>
          <a:noFill/>
          <a:ln>
            <a:noFill/>
          </a:ln>
        </p:spPr>
      </p:pic>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A4F9"/>
        </a:soli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Security Challenge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Family sharing</a:t>
            </a:r>
            <a:endParaRPr/>
          </a:p>
        </p:txBody>
      </p:sp>
      <p:sp>
        <p:nvSpPr>
          <p:cNvPr id="154" name="Google Shape;154;p27"/>
          <p:cNvSpPr txBox="1"/>
          <p:nvPr>
            <p:ph idx="1" type="body"/>
          </p:nvPr>
        </p:nvSpPr>
        <p:spPr>
          <a:xfrm>
            <a:off x="311700" y="1466700"/>
            <a:ext cx="5676000" cy="36768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pt-PT"/>
              <a:t>Each family has its own key that is sent to the family members when they join the family. The keys are encrypted with the member’s key when distributed.</a:t>
            </a:r>
            <a:endParaRPr/>
          </a:p>
          <a:p>
            <a:pPr indent="457200" lvl="0" marL="0" rtl="0" algn="l">
              <a:spcBef>
                <a:spcPts val="1200"/>
              </a:spcBef>
              <a:spcAft>
                <a:spcPts val="0"/>
              </a:spcAft>
              <a:buNone/>
            </a:pPr>
            <a:r>
              <a:rPr lang="pt-PT"/>
              <a:t>This way, each </a:t>
            </a:r>
            <a:r>
              <a:rPr lang="pt-PT"/>
              <a:t>family</a:t>
            </a:r>
            <a:r>
              <a:rPr lang="pt-PT"/>
              <a:t> member has their own key and the family key.</a:t>
            </a:r>
            <a:endParaRPr/>
          </a:p>
          <a:p>
            <a:pPr indent="45720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56" name="Google Shape;156;p27"/>
          <p:cNvPicPr preferRelativeResize="0"/>
          <p:nvPr/>
        </p:nvPicPr>
        <p:blipFill>
          <a:blip r:embed="rId3">
            <a:alphaModFix/>
          </a:blip>
          <a:stretch>
            <a:fillRect/>
          </a:stretch>
        </p:blipFill>
        <p:spPr>
          <a:xfrm>
            <a:off x="5987675" y="1168350"/>
            <a:ext cx="2787824" cy="280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92850"/>
            <a:ext cx="8520600" cy="13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Playback in the middle of an audio stream</a:t>
            </a:r>
            <a:endParaRPr/>
          </a:p>
        </p:txBody>
      </p:sp>
      <p:sp>
        <p:nvSpPr>
          <p:cNvPr id="162" name="Google Shape;162;p28"/>
          <p:cNvSpPr txBox="1"/>
          <p:nvPr>
            <p:ph idx="1" type="body"/>
          </p:nvPr>
        </p:nvSpPr>
        <p:spPr>
          <a:xfrm>
            <a:off x="311700" y="854275"/>
            <a:ext cx="8520600" cy="301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457200" lvl="0" marL="0" rtl="0" algn="l">
              <a:spcBef>
                <a:spcPts val="1200"/>
              </a:spcBef>
              <a:spcAft>
                <a:spcPts val="0"/>
              </a:spcAft>
              <a:buNone/>
            </a:pPr>
            <a:r>
              <a:rPr lang="pt-PT"/>
              <a:t>Using CTR we can decrypt from the middle of a file, so it’s possible to decrypt the song from any place we want.</a:t>
            </a:r>
            <a:endParaRPr/>
          </a:p>
          <a:p>
            <a:pPr indent="457200" lvl="0" marL="0" rtl="0" algn="l">
              <a:spcBef>
                <a:spcPts val="1200"/>
              </a:spcBef>
              <a:spcAft>
                <a:spcPts val="0"/>
              </a:spcAft>
              <a:buNone/>
            </a:pPr>
            <a:r>
              <a:rPr lang="pt-PT"/>
              <a:t>It works like a normal command “play” but when unprotecting the file for the client, we securely decrypt the part from where the client wants until the end, leaving the beginning encrypted.</a:t>
            </a:r>
            <a:endParaRPr/>
          </a:p>
          <a:p>
            <a:pPr indent="0" lvl="0" marL="0" rtl="0" algn="l">
              <a:spcBef>
                <a:spcPts val="1200"/>
              </a:spcBef>
              <a:spcAft>
                <a:spcPts val="1200"/>
              </a:spcAft>
              <a:buNone/>
            </a:pPr>
            <a:r>
              <a:t/>
            </a:r>
            <a:endParaRPr/>
          </a:p>
        </p:txBody>
      </p:sp>
      <p:sp>
        <p:nvSpPr>
          <p:cNvPr id="163" name="Google Shape;16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64" name="Google Shape;164;p28"/>
          <p:cNvPicPr preferRelativeResize="0"/>
          <p:nvPr/>
        </p:nvPicPr>
        <p:blipFill rotWithShape="1">
          <a:blip r:embed="rId3">
            <a:alphaModFix/>
          </a:blip>
          <a:srcRect b="22287" l="0" r="0" t="24378"/>
          <a:stretch/>
        </p:blipFill>
        <p:spPr>
          <a:xfrm>
            <a:off x="2560838" y="3590600"/>
            <a:ext cx="4022325" cy="107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A4F9"/>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Demonstration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A4F9"/>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Secure Document Library and Tool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Library and Tool </a:t>
            </a:r>
            <a:endParaRPr/>
          </a:p>
        </p:txBody>
      </p:sp>
      <p:sp>
        <p:nvSpPr>
          <p:cNvPr id="69" name="Google Shape;69;p15"/>
          <p:cNvSpPr txBox="1"/>
          <p:nvPr>
            <p:ph idx="1" type="body"/>
          </p:nvPr>
        </p:nvSpPr>
        <p:spPr>
          <a:xfrm>
            <a:off x="311700" y="1161450"/>
            <a:ext cx="8307900" cy="3093600"/>
          </a:xfrm>
          <a:prstGeom prst="rect">
            <a:avLst/>
          </a:prstGeom>
        </p:spPr>
        <p:txBody>
          <a:bodyPr anchorCtr="0" anchor="t" bIns="91425" lIns="91425" spcFirstLastPara="1" rIns="91425" wrap="square" tIns="91425">
            <a:normAutofit fontScale="85000" lnSpcReduction="20000"/>
          </a:bodyPr>
          <a:lstStyle/>
          <a:p>
            <a:pPr indent="-341947" lvl="0" marL="457200" rtl="0" algn="l">
              <a:spcBef>
                <a:spcPts val="0"/>
              </a:spcBef>
              <a:spcAft>
                <a:spcPts val="0"/>
              </a:spcAft>
              <a:buSzPct val="100000"/>
              <a:buChar char="●"/>
            </a:pPr>
            <a:r>
              <a:rPr lang="pt-PT" sz="2100"/>
              <a:t>Protect with CTR</a:t>
            </a:r>
            <a:endParaRPr sz="2100"/>
          </a:p>
          <a:p>
            <a:pPr indent="457200" lvl="0" marL="457200" rtl="0" algn="l">
              <a:spcBef>
                <a:spcPts val="1200"/>
              </a:spcBef>
              <a:spcAft>
                <a:spcPts val="0"/>
              </a:spcAft>
              <a:buNone/>
            </a:pPr>
            <a:r>
              <a:rPr lang="pt-PT" sz="2117"/>
              <a:t>This encryption method allows you to decrypt content that is in the middle of the file.</a:t>
            </a:r>
            <a:endParaRPr sz="2117"/>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1543600" y="2349650"/>
            <a:ext cx="6056800" cy="2438825"/>
          </a:xfrm>
          <a:prstGeom prst="rect">
            <a:avLst/>
          </a:prstGeom>
          <a:noFill/>
          <a:ln>
            <a:noFill/>
          </a:ln>
        </p:spPr>
      </p:pic>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Library and Tool </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508300" wrap="square" tIns="91425">
            <a:normAutofit/>
          </a:bodyPr>
          <a:lstStyle/>
          <a:p>
            <a:pPr indent="-342900" lvl="0" marL="457200" rtl="0" algn="l">
              <a:spcBef>
                <a:spcPts val="0"/>
              </a:spcBef>
              <a:spcAft>
                <a:spcPts val="0"/>
              </a:spcAft>
              <a:buSzPts val="1800"/>
              <a:buChar char="●"/>
            </a:pPr>
            <a:r>
              <a:rPr lang="pt-PT"/>
              <a:t>Protect with Nonce</a:t>
            </a:r>
            <a:endParaRPr/>
          </a:p>
          <a:p>
            <a:pPr indent="457200" lvl="0" marL="457200" rtl="0" algn="l">
              <a:spcBef>
                <a:spcPts val="1200"/>
              </a:spcBef>
              <a:spcAft>
                <a:spcPts val="1200"/>
              </a:spcAft>
              <a:buNone/>
            </a:pPr>
            <a:r>
              <a:rPr lang="pt-PT"/>
              <a:t>To ensure the freshness, a nonce composed of a counter and a timestamp is implemented. This prevents replay attacks and old messages from being processed.</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79" name="Google Shape;79;p16"/>
          <p:cNvPicPr preferRelativeResize="0"/>
          <p:nvPr/>
        </p:nvPicPr>
        <p:blipFill>
          <a:blip r:embed="rId3">
            <a:alphaModFix/>
          </a:blip>
          <a:stretch>
            <a:fillRect/>
          </a:stretch>
        </p:blipFill>
        <p:spPr>
          <a:xfrm>
            <a:off x="5521850" y="3072076"/>
            <a:ext cx="1496826" cy="1496800"/>
          </a:xfrm>
          <a:prstGeom prst="rect">
            <a:avLst/>
          </a:prstGeom>
          <a:noFill/>
          <a:ln>
            <a:noFill/>
          </a:ln>
        </p:spPr>
      </p:pic>
      <p:pic>
        <p:nvPicPr>
          <p:cNvPr id="80" name="Google Shape;80;p16"/>
          <p:cNvPicPr preferRelativeResize="0"/>
          <p:nvPr/>
        </p:nvPicPr>
        <p:blipFill rotWithShape="1">
          <a:blip r:embed="rId4">
            <a:alphaModFix/>
          </a:blip>
          <a:srcRect b="23101" l="25281" r="25703" t="23802"/>
          <a:stretch/>
        </p:blipFill>
        <p:spPr>
          <a:xfrm>
            <a:off x="1657850" y="3228387"/>
            <a:ext cx="2199099" cy="1340500"/>
          </a:xfrm>
          <a:prstGeom prst="rect">
            <a:avLst/>
          </a:prstGeom>
          <a:noFill/>
          <a:ln>
            <a:noFill/>
          </a:ln>
        </p:spPr>
      </p:pic>
      <p:sp>
        <p:nvSpPr>
          <p:cNvPr id="81" name="Google Shape;81;p16"/>
          <p:cNvSpPr/>
          <p:nvPr/>
        </p:nvSpPr>
        <p:spPr>
          <a:xfrm>
            <a:off x="4236250" y="3498125"/>
            <a:ext cx="906300" cy="801000"/>
          </a:xfrm>
          <a:prstGeom prst="mathPlus">
            <a:avLst>
              <a:gd fmla="val 23520" name="adj1"/>
            </a:avLst>
          </a:prstGeom>
          <a:solidFill>
            <a:srgbClr val="334750"/>
          </a:solidFill>
          <a:ln cap="flat" cmpd="sng" w="9525">
            <a:solidFill>
              <a:srgbClr val="CDD8D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6A4F9"/>
              </a:solidFill>
              <a:highlight>
                <a:srgbClr val="B6A4F9"/>
              </a:highlight>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Library and Tool </a:t>
            </a:r>
            <a:endParaRPr/>
          </a:p>
        </p:txBody>
      </p:sp>
      <p:sp>
        <p:nvSpPr>
          <p:cNvPr id="87" name="Google Shape;87;p17"/>
          <p:cNvSpPr txBox="1"/>
          <p:nvPr>
            <p:ph idx="1" type="body"/>
          </p:nvPr>
        </p:nvSpPr>
        <p:spPr>
          <a:xfrm>
            <a:off x="311700" y="1228675"/>
            <a:ext cx="8520600" cy="3340200"/>
          </a:xfrm>
          <a:prstGeom prst="rect">
            <a:avLst/>
          </a:prstGeom>
        </p:spPr>
        <p:txBody>
          <a:bodyPr anchorCtr="0" anchor="t" bIns="91425" lIns="91425" spcFirstLastPara="1" rIns="508300" wrap="square" tIns="91425">
            <a:normAutofit/>
          </a:bodyPr>
          <a:lstStyle/>
          <a:p>
            <a:pPr indent="-342900" lvl="0" marL="457200" rtl="0" algn="l">
              <a:spcBef>
                <a:spcPts val="0"/>
              </a:spcBef>
              <a:spcAft>
                <a:spcPts val="0"/>
              </a:spcAft>
              <a:buSzPts val="1800"/>
              <a:buChar char="●"/>
            </a:pPr>
            <a:r>
              <a:rPr lang="pt-PT"/>
              <a:t>Protect with MAC</a:t>
            </a:r>
            <a:endParaRPr/>
          </a:p>
          <a:p>
            <a:pPr indent="457200" lvl="0" marL="457200" rtl="0" algn="l">
              <a:spcBef>
                <a:spcPts val="1200"/>
              </a:spcBef>
              <a:spcAft>
                <a:spcPts val="0"/>
              </a:spcAft>
              <a:buNone/>
            </a:pPr>
            <a:r>
              <a:rPr lang="pt-PT"/>
              <a:t>To ensure the integrity of the file, we used a MAC (with 256 bits) algorithm.</a:t>
            </a:r>
            <a:endParaRPr/>
          </a:p>
          <a:p>
            <a:pPr indent="45720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pt-PT"/>
              <a:t>Encrypt-then-MAC:</a:t>
            </a:r>
            <a:endParaRPr/>
          </a:p>
          <a:p>
            <a:pPr indent="457200" lvl="0" marL="457200" rtl="0" algn="l">
              <a:spcBef>
                <a:spcPts val="1200"/>
              </a:spcBef>
              <a:spcAft>
                <a:spcPts val="1200"/>
              </a:spcAft>
              <a:buNone/>
            </a:pPr>
            <a:r>
              <a:rPr lang="pt-PT"/>
              <a:t>It was used EtM method so that we can test the integrity of the file without having to decrypt it</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Library and Tool </a:t>
            </a:r>
            <a:endParaRPr/>
          </a:p>
        </p:txBody>
      </p:sp>
      <p:sp>
        <p:nvSpPr>
          <p:cNvPr id="94" name="Google Shape;94;p18"/>
          <p:cNvSpPr txBox="1"/>
          <p:nvPr>
            <p:ph idx="1" type="body"/>
          </p:nvPr>
        </p:nvSpPr>
        <p:spPr>
          <a:xfrm>
            <a:off x="311700" y="1228675"/>
            <a:ext cx="8520600" cy="3434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pt-PT"/>
              <a:t>Check</a:t>
            </a:r>
            <a:endParaRPr/>
          </a:p>
          <a:p>
            <a:pPr indent="457200" lvl="0" marL="457200" rtl="0" algn="l">
              <a:spcBef>
                <a:spcPts val="1200"/>
              </a:spcBef>
              <a:spcAft>
                <a:spcPts val="0"/>
              </a:spcAft>
              <a:buNone/>
            </a:pPr>
            <a:r>
              <a:rPr lang="pt-PT"/>
              <a:t>Uses MAC algorithm and checks the freshness of the file by comparing the nonce components, counter and timestamp with the current ones.</a:t>
            </a:r>
            <a:endParaRPr/>
          </a:p>
          <a:p>
            <a:pPr indent="0" lvl="0" marL="457200" rtl="0" algn="l">
              <a:spcBef>
                <a:spcPts val="1200"/>
              </a:spcBef>
              <a:spcAft>
                <a:spcPts val="0"/>
              </a:spcAft>
              <a:buNone/>
            </a:pPr>
            <a:r>
              <a:rPr lang="pt-PT"/>
              <a:t>	</a:t>
            </a:r>
            <a:endParaRPr/>
          </a:p>
          <a:p>
            <a:pPr indent="-342900" lvl="0" marL="457200" rtl="0" algn="l">
              <a:spcBef>
                <a:spcPts val="1200"/>
              </a:spcBef>
              <a:spcAft>
                <a:spcPts val="0"/>
              </a:spcAft>
              <a:buSzPts val="1800"/>
              <a:buChar char="●"/>
            </a:pPr>
            <a:r>
              <a:rPr lang="pt-PT"/>
              <a:t>Unprotect</a:t>
            </a:r>
            <a:endParaRPr/>
          </a:p>
          <a:p>
            <a:pPr indent="457200" lvl="0" marL="457200" rtl="0" algn="l">
              <a:spcBef>
                <a:spcPts val="1200"/>
              </a:spcBef>
              <a:spcAft>
                <a:spcPts val="1200"/>
              </a:spcAft>
              <a:buNone/>
            </a:pPr>
            <a:r>
              <a:rPr lang="pt-PT"/>
              <a:t>Reverses the protection process. Calls the check class to verify the integrity, and decrypts the file content using AES in CTR mode with the key and initialization vector (this last provided on the JSON).</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Library and Tool </a:t>
            </a:r>
            <a:endParaRPr/>
          </a:p>
        </p:txBody>
      </p:sp>
      <p:sp>
        <p:nvSpPr>
          <p:cNvPr id="101" name="Google Shape;101;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Encrypted File Structure:</a:t>
            </a:r>
            <a:endParaRPr/>
          </a:p>
          <a:p>
            <a:pPr indent="0" lvl="0" marL="0" rtl="0" algn="l">
              <a:spcBef>
                <a:spcPts val="1200"/>
              </a:spcBef>
              <a:spcAft>
                <a:spcPts val="0"/>
              </a:spcAft>
              <a:buNone/>
            </a:pPr>
            <a:r>
              <a:rPr lang="pt-PT"/>
              <a:t>iv: _________</a:t>
            </a:r>
            <a:endParaRPr/>
          </a:p>
          <a:p>
            <a:pPr indent="0" lvl="0" marL="0" rtl="0" algn="l">
              <a:spcBef>
                <a:spcPts val="1200"/>
              </a:spcBef>
              <a:spcAft>
                <a:spcPts val="0"/>
              </a:spcAft>
              <a:buNone/>
            </a:pPr>
            <a:r>
              <a:rPr lang="pt-PT"/>
              <a:t>encrypted File: </a:t>
            </a:r>
            <a:r>
              <a:rPr lang="pt-PT"/>
              <a:t>_________</a:t>
            </a:r>
            <a:endParaRPr/>
          </a:p>
          <a:p>
            <a:pPr indent="0" lvl="0" marL="0" rtl="0" algn="l">
              <a:spcBef>
                <a:spcPts val="1200"/>
              </a:spcBef>
              <a:spcAft>
                <a:spcPts val="0"/>
              </a:spcAft>
              <a:buNone/>
            </a:pPr>
            <a:r>
              <a:rPr lang="pt-PT"/>
              <a:t>Nonce: </a:t>
            </a:r>
            <a:endParaRPr/>
          </a:p>
          <a:p>
            <a:pPr indent="457200" lvl="0" marL="457200" rtl="0" algn="l">
              <a:spcBef>
                <a:spcPts val="1200"/>
              </a:spcBef>
              <a:spcAft>
                <a:spcPts val="0"/>
              </a:spcAft>
              <a:buNone/>
            </a:pPr>
            <a:r>
              <a:rPr lang="pt-PT"/>
              <a:t>Counter: </a:t>
            </a:r>
            <a:r>
              <a:rPr lang="pt-PT"/>
              <a:t>_________</a:t>
            </a:r>
            <a:endParaRPr/>
          </a:p>
          <a:p>
            <a:pPr indent="0" lvl="0" marL="0" rtl="0" algn="l">
              <a:spcBef>
                <a:spcPts val="1200"/>
              </a:spcBef>
              <a:spcAft>
                <a:spcPts val="0"/>
              </a:spcAft>
              <a:buNone/>
            </a:pPr>
            <a:r>
              <a:rPr lang="pt-PT"/>
              <a:t>	   	Timestamp: </a:t>
            </a:r>
            <a:r>
              <a:rPr lang="pt-PT"/>
              <a:t>_________</a:t>
            </a:r>
            <a:endParaRPr/>
          </a:p>
          <a:p>
            <a:pPr indent="0" lvl="0" marL="0" rtl="0" algn="l">
              <a:spcBef>
                <a:spcPts val="1200"/>
              </a:spcBef>
              <a:spcAft>
                <a:spcPts val="1200"/>
              </a:spcAft>
              <a:buNone/>
            </a:pPr>
            <a:r>
              <a:rPr lang="pt-PT"/>
              <a:t>MAC: (all previous data encrypted)</a:t>
            </a:r>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A4F9"/>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Structure Of The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41637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Structure Of The System</a:t>
            </a:r>
            <a:endParaRPr/>
          </a:p>
        </p:txBody>
      </p:sp>
      <p:sp>
        <p:nvSpPr>
          <p:cNvPr id="113" name="Google Shape;113;p21"/>
          <p:cNvSpPr txBox="1"/>
          <p:nvPr>
            <p:ph idx="1" type="body"/>
          </p:nvPr>
        </p:nvSpPr>
        <p:spPr>
          <a:xfrm>
            <a:off x="311700" y="1228675"/>
            <a:ext cx="41637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Virtual machines each with one of the following (total of 5 VMs):</a:t>
            </a:r>
            <a:endParaRPr/>
          </a:p>
          <a:p>
            <a:pPr indent="0" lvl="0" marL="0" rtl="0" algn="l">
              <a:lnSpc>
                <a:spcPct val="100000"/>
              </a:lnSpc>
              <a:spcBef>
                <a:spcPts val="1200"/>
              </a:spcBef>
              <a:spcAft>
                <a:spcPts val="0"/>
              </a:spcAft>
              <a:buNone/>
            </a:pPr>
            <a:r>
              <a:t/>
            </a:r>
            <a:endParaRPr/>
          </a:p>
          <a:p>
            <a:pPr indent="-342900" lvl="0" marL="457200" rtl="0" algn="l">
              <a:spcBef>
                <a:spcPts val="1200"/>
              </a:spcBef>
              <a:spcAft>
                <a:spcPts val="0"/>
              </a:spcAft>
              <a:buSzPts val="1800"/>
              <a:buChar char="●"/>
            </a:pPr>
            <a:r>
              <a:rPr lang="pt-PT"/>
              <a:t>1 Client</a:t>
            </a:r>
            <a:endParaRPr/>
          </a:p>
          <a:p>
            <a:pPr indent="-342900" lvl="0" marL="457200" rtl="0" algn="l">
              <a:spcBef>
                <a:spcPts val="0"/>
              </a:spcBef>
              <a:spcAft>
                <a:spcPts val="0"/>
              </a:spcAft>
              <a:buSzPts val="1800"/>
              <a:buChar char="●"/>
            </a:pPr>
            <a:r>
              <a:rPr lang="pt-PT"/>
              <a:t>2 Firewalls</a:t>
            </a:r>
            <a:endParaRPr/>
          </a:p>
          <a:p>
            <a:pPr indent="-342900" lvl="0" marL="457200" rtl="0" algn="l">
              <a:spcBef>
                <a:spcPts val="0"/>
              </a:spcBef>
              <a:spcAft>
                <a:spcPts val="0"/>
              </a:spcAft>
              <a:buSzPts val="1800"/>
              <a:buChar char="●"/>
            </a:pPr>
            <a:r>
              <a:rPr lang="pt-PT"/>
              <a:t>2 Servers (1 Main and 1 Database) </a:t>
            </a:r>
            <a:endParaRPr/>
          </a:p>
        </p:txBody>
      </p:sp>
      <p:pic>
        <p:nvPicPr>
          <p:cNvPr id="114" name="Google Shape;114;p21"/>
          <p:cNvPicPr preferRelativeResize="0"/>
          <p:nvPr/>
        </p:nvPicPr>
        <p:blipFill>
          <a:blip r:embed="rId3">
            <a:alphaModFix/>
          </a:blip>
          <a:stretch>
            <a:fillRect/>
          </a:stretch>
        </p:blipFill>
        <p:spPr>
          <a:xfrm>
            <a:off x="4968075" y="135812"/>
            <a:ext cx="3864216" cy="4871875"/>
          </a:xfrm>
          <a:prstGeom prst="rect">
            <a:avLst/>
          </a:prstGeom>
          <a:noFill/>
          <a:ln>
            <a:noFill/>
          </a:ln>
        </p:spPr>
      </p:pic>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