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3" r:id="rId20"/>
    <p:sldId id="276" r:id="rId21"/>
    <p:sldId id="280" r:id="rId22"/>
    <p:sldId id="277" r:id="rId23"/>
    <p:sldId id="281" r:id="rId24"/>
    <p:sldId id="278" r:id="rId25"/>
    <p:sldId id="282" r:id="rId26"/>
    <p:sldId id="279" r:id="rId27"/>
    <p:sldId id="284" r:id="rId28"/>
    <p:sldId id="285" r:id="rId29"/>
    <p:sldId id="286" r:id="rId30"/>
    <p:sldId id="287" r:id="rId31"/>
    <p:sldId id="288" r:id="rId32"/>
    <p:sldId id="292" r:id="rId33"/>
    <p:sldId id="291" r:id="rId34"/>
    <p:sldId id="293" r:id="rId35"/>
    <p:sldId id="294" r:id="rId36"/>
    <p:sldId id="295" r:id="rId37"/>
    <p:sldId id="296" r:id="rId38"/>
    <p:sldId id="297" r:id="rId39"/>
    <p:sldId id="298" r:id="rId40"/>
    <p:sldId id="299" r:id="rId41"/>
    <p:sldId id="300" r:id="rId42"/>
    <p:sldId id="302"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5" r:id="rId56"/>
    <p:sldId id="316" r:id="rId57"/>
    <p:sldId id="314" r:id="rId58"/>
    <p:sldId id="317" r:id="rId59"/>
    <p:sldId id="318" r:id="rId60"/>
    <p:sldId id="319" r:id="rId61"/>
    <p:sldId id="320" r:id="rId62"/>
    <p:sldId id="321" r:id="rId63"/>
    <p:sldId id="322" r:id="rId64"/>
    <p:sldId id="323" r:id="rId65"/>
    <p:sldId id="326" r:id="rId66"/>
    <p:sldId id="324" r:id="rId67"/>
    <p:sldId id="325" r:id="rId68"/>
    <p:sldId id="327" r:id="rId69"/>
    <p:sldId id="328" r:id="rId70"/>
    <p:sldId id="329" r:id="rId71"/>
    <p:sldId id="330" r:id="rId72"/>
    <p:sldId id="332" r:id="rId73"/>
    <p:sldId id="333" r:id="rId74"/>
    <p:sldId id="334" r:id="rId75"/>
    <p:sldId id="335" r:id="rId76"/>
    <p:sldId id="33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30B9"/>
    <a:srgbClr val="6830B9"/>
    <a:srgbClr val="664797"/>
    <a:srgbClr val="996AD8"/>
    <a:srgbClr val="D0CEFF"/>
    <a:srgbClr val="FD94A4"/>
    <a:srgbClr val="EC98DC"/>
    <a:srgbClr val="D6D8FD"/>
    <a:srgbClr val="E4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1768" autoAdjust="0"/>
  </p:normalViewPr>
  <p:slideViewPr>
    <p:cSldViewPr snapToGrid="0">
      <p:cViewPr varScale="1">
        <p:scale>
          <a:sx n="101" d="100"/>
          <a:sy n="101" d="100"/>
        </p:scale>
        <p:origin x="15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39.4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1,'1645'0,"-1617"0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41.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0,'1403'0,"-1382"0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42.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0,'1093'0,"-1072"0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735AA-470B-4E00-B983-3092D03E6551}"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5F511-688F-425B-A9EB-D9BDBEC66271}" type="slidenum">
              <a:rPr lang="en-US" smtClean="0"/>
              <a:t>‹#›</a:t>
            </a:fld>
            <a:endParaRPr lang="en-US"/>
          </a:p>
        </p:txBody>
      </p:sp>
    </p:spTree>
    <p:extLst>
      <p:ext uri="{BB962C8B-B14F-4D97-AF65-F5344CB8AC3E}">
        <p14:creationId xmlns:p14="http://schemas.microsoft.com/office/powerpoint/2010/main" val="187134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a:t>
            </a:fld>
            <a:endParaRPr lang="en-US"/>
          </a:p>
        </p:txBody>
      </p:sp>
    </p:spTree>
    <p:extLst>
      <p:ext uri="{BB962C8B-B14F-4D97-AF65-F5344CB8AC3E}">
        <p14:creationId xmlns:p14="http://schemas.microsoft.com/office/powerpoint/2010/main" val="3933185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10</a:t>
            </a:fld>
            <a:endParaRPr lang="en-US"/>
          </a:p>
        </p:txBody>
      </p:sp>
    </p:spTree>
    <p:extLst>
      <p:ext uri="{BB962C8B-B14F-4D97-AF65-F5344CB8AC3E}">
        <p14:creationId xmlns:p14="http://schemas.microsoft.com/office/powerpoint/2010/main" val="249815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11</a:t>
            </a:fld>
            <a:endParaRPr lang="en-US"/>
          </a:p>
        </p:txBody>
      </p:sp>
    </p:spTree>
    <p:extLst>
      <p:ext uri="{BB962C8B-B14F-4D97-AF65-F5344CB8AC3E}">
        <p14:creationId xmlns:p14="http://schemas.microsoft.com/office/powerpoint/2010/main" val="262059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12</a:t>
            </a:fld>
            <a:endParaRPr lang="en-US"/>
          </a:p>
        </p:txBody>
      </p:sp>
    </p:spTree>
    <p:extLst>
      <p:ext uri="{BB962C8B-B14F-4D97-AF65-F5344CB8AC3E}">
        <p14:creationId xmlns:p14="http://schemas.microsoft.com/office/powerpoint/2010/main" val="1325758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13</a:t>
            </a:fld>
            <a:endParaRPr lang="en-US"/>
          </a:p>
        </p:txBody>
      </p:sp>
    </p:spTree>
    <p:extLst>
      <p:ext uri="{BB962C8B-B14F-4D97-AF65-F5344CB8AC3E}">
        <p14:creationId xmlns:p14="http://schemas.microsoft.com/office/powerpoint/2010/main" val="30916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14</a:t>
            </a:fld>
            <a:endParaRPr lang="en-US"/>
          </a:p>
        </p:txBody>
      </p:sp>
    </p:spTree>
    <p:extLst>
      <p:ext uri="{BB962C8B-B14F-4D97-AF65-F5344CB8AC3E}">
        <p14:creationId xmlns:p14="http://schemas.microsoft.com/office/powerpoint/2010/main" val="194980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24</a:t>
            </a:fld>
            <a:endParaRPr lang="en-US"/>
          </a:p>
        </p:txBody>
      </p:sp>
    </p:spTree>
    <p:extLst>
      <p:ext uri="{BB962C8B-B14F-4D97-AF65-F5344CB8AC3E}">
        <p14:creationId xmlns:p14="http://schemas.microsoft.com/office/powerpoint/2010/main" val="2830270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26</a:t>
            </a:fld>
            <a:endParaRPr lang="en-US"/>
          </a:p>
        </p:txBody>
      </p:sp>
    </p:spTree>
    <p:extLst>
      <p:ext uri="{BB962C8B-B14F-4D97-AF65-F5344CB8AC3E}">
        <p14:creationId xmlns:p14="http://schemas.microsoft.com/office/powerpoint/2010/main" val="39018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27</a:t>
            </a:fld>
            <a:endParaRPr lang="en-US"/>
          </a:p>
        </p:txBody>
      </p:sp>
    </p:spTree>
    <p:extLst>
      <p:ext uri="{BB962C8B-B14F-4D97-AF65-F5344CB8AC3E}">
        <p14:creationId xmlns:p14="http://schemas.microsoft.com/office/powerpoint/2010/main" val="2587873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28</a:t>
            </a:fld>
            <a:endParaRPr lang="en-US"/>
          </a:p>
        </p:txBody>
      </p:sp>
    </p:spTree>
    <p:extLst>
      <p:ext uri="{BB962C8B-B14F-4D97-AF65-F5344CB8AC3E}">
        <p14:creationId xmlns:p14="http://schemas.microsoft.com/office/powerpoint/2010/main" val="66964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30</a:t>
            </a:fld>
            <a:endParaRPr lang="en-US"/>
          </a:p>
        </p:txBody>
      </p:sp>
    </p:spTree>
    <p:extLst>
      <p:ext uri="{BB962C8B-B14F-4D97-AF65-F5344CB8AC3E}">
        <p14:creationId xmlns:p14="http://schemas.microsoft.com/office/powerpoint/2010/main" val="100431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2</a:t>
            </a:fld>
            <a:endParaRPr lang="en-US"/>
          </a:p>
        </p:txBody>
      </p:sp>
    </p:spTree>
    <p:extLst>
      <p:ext uri="{BB962C8B-B14F-4D97-AF65-F5344CB8AC3E}">
        <p14:creationId xmlns:p14="http://schemas.microsoft.com/office/powerpoint/2010/main" val="3065652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31</a:t>
            </a:fld>
            <a:endParaRPr lang="en-US"/>
          </a:p>
        </p:txBody>
      </p:sp>
    </p:spTree>
    <p:extLst>
      <p:ext uri="{BB962C8B-B14F-4D97-AF65-F5344CB8AC3E}">
        <p14:creationId xmlns:p14="http://schemas.microsoft.com/office/powerpoint/2010/main" val="2427697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32</a:t>
            </a:fld>
            <a:endParaRPr lang="en-US"/>
          </a:p>
        </p:txBody>
      </p:sp>
    </p:spTree>
    <p:extLst>
      <p:ext uri="{BB962C8B-B14F-4D97-AF65-F5344CB8AC3E}">
        <p14:creationId xmlns:p14="http://schemas.microsoft.com/office/powerpoint/2010/main" val="165749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33</a:t>
            </a:fld>
            <a:endParaRPr lang="en-US"/>
          </a:p>
        </p:txBody>
      </p:sp>
    </p:spTree>
    <p:extLst>
      <p:ext uri="{BB962C8B-B14F-4D97-AF65-F5344CB8AC3E}">
        <p14:creationId xmlns:p14="http://schemas.microsoft.com/office/powerpoint/2010/main" val="3413550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38</a:t>
            </a:fld>
            <a:endParaRPr lang="en-US"/>
          </a:p>
        </p:txBody>
      </p:sp>
    </p:spTree>
    <p:extLst>
      <p:ext uri="{BB962C8B-B14F-4D97-AF65-F5344CB8AC3E}">
        <p14:creationId xmlns:p14="http://schemas.microsoft.com/office/powerpoint/2010/main" val="41974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44</a:t>
            </a:fld>
            <a:endParaRPr lang="en-US"/>
          </a:p>
        </p:txBody>
      </p:sp>
    </p:spTree>
    <p:extLst>
      <p:ext uri="{BB962C8B-B14F-4D97-AF65-F5344CB8AC3E}">
        <p14:creationId xmlns:p14="http://schemas.microsoft.com/office/powerpoint/2010/main" val="4210562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46</a:t>
            </a:fld>
            <a:endParaRPr lang="en-US"/>
          </a:p>
        </p:txBody>
      </p:sp>
    </p:spTree>
    <p:extLst>
      <p:ext uri="{BB962C8B-B14F-4D97-AF65-F5344CB8AC3E}">
        <p14:creationId xmlns:p14="http://schemas.microsoft.com/office/powerpoint/2010/main" val="102362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47</a:t>
            </a:fld>
            <a:endParaRPr lang="en-US"/>
          </a:p>
        </p:txBody>
      </p:sp>
    </p:spTree>
    <p:extLst>
      <p:ext uri="{BB962C8B-B14F-4D97-AF65-F5344CB8AC3E}">
        <p14:creationId xmlns:p14="http://schemas.microsoft.com/office/powerpoint/2010/main" val="228507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48</a:t>
            </a:fld>
            <a:endParaRPr lang="en-US"/>
          </a:p>
        </p:txBody>
      </p:sp>
    </p:spTree>
    <p:extLst>
      <p:ext uri="{BB962C8B-B14F-4D97-AF65-F5344CB8AC3E}">
        <p14:creationId xmlns:p14="http://schemas.microsoft.com/office/powerpoint/2010/main" val="3395389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49</a:t>
            </a:fld>
            <a:endParaRPr lang="en-US"/>
          </a:p>
        </p:txBody>
      </p:sp>
    </p:spTree>
    <p:extLst>
      <p:ext uri="{BB962C8B-B14F-4D97-AF65-F5344CB8AC3E}">
        <p14:creationId xmlns:p14="http://schemas.microsoft.com/office/powerpoint/2010/main" val="697962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50</a:t>
            </a:fld>
            <a:endParaRPr lang="en-US"/>
          </a:p>
        </p:txBody>
      </p:sp>
    </p:spTree>
    <p:extLst>
      <p:ext uri="{BB962C8B-B14F-4D97-AF65-F5344CB8AC3E}">
        <p14:creationId xmlns:p14="http://schemas.microsoft.com/office/powerpoint/2010/main" val="211988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3</a:t>
            </a:fld>
            <a:endParaRPr lang="en-US"/>
          </a:p>
        </p:txBody>
      </p:sp>
    </p:spTree>
    <p:extLst>
      <p:ext uri="{BB962C8B-B14F-4D97-AF65-F5344CB8AC3E}">
        <p14:creationId xmlns:p14="http://schemas.microsoft.com/office/powerpoint/2010/main" val="3435908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53</a:t>
            </a:fld>
            <a:endParaRPr lang="en-US"/>
          </a:p>
        </p:txBody>
      </p:sp>
    </p:spTree>
    <p:extLst>
      <p:ext uri="{BB962C8B-B14F-4D97-AF65-F5344CB8AC3E}">
        <p14:creationId xmlns:p14="http://schemas.microsoft.com/office/powerpoint/2010/main" val="193686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OM" dirty="0" err="1"/>
              <a:t>اللينير</a:t>
            </a:r>
            <a:r>
              <a:rPr lang="ar-OM" dirty="0"/>
              <a:t> </a:t>
            </a:r>
            <a:r>
              <a:rPr lang="ar-OM" dirty="0" err="1"/>
              <a:t>رجرشن</a:t>
            </a:r>
            <a:r>
              <a:rPr lang="ar-OM" dirty="0"/>
              <a:t> نموذج خطي فهل نستطيع تطبيق هذا عليه</a:t>
            </a:r>
          </a:p>
          <a:p>
            <a:r>
              <a:rPr lang="ar-OM" dirty="0"/>
              <a:t>يقول قائل انه عندنا تربيع وان هذا لا يمكن.. لكن السؤال عندما نقول لينير </a:t>
            </a:r>
            <a:r>
              <a:rPr lang="ar-OM" dirty="0" err="1"/>
              <a:t>رجرشن</a:t>
            </a:r>
            <a:r>
              <a:rPr lang="ar-OM" dirty="0"/>
              <a:t> فما هو الشيء الذي ننظر إليه حتى نحدد أن هذا النموذج خطي أم لا؟ (ننظر إلى المتغيرات، ما هي المتغيرات هنا؟ هي سي0، سي1، .. وهذه المتغيرات خطية! بالتالي نستطيع تطبيق </a:t>
            </a:r>
            <a:r>
              <a:rPr lang="ar-OM" dirty="0" err="1"/>
              <a:t>اللينير</a:t>
            </a:r>
            <a:r>
              <a:rPr lang="ar-OM" dirty="0"/>
              <a:t> </a:t>
            </a:r>
            <a:r>
              <a:rPr lang="ar-OM" dirty="0" err="1"/>
              <a:t>رجرشن</a:t>
            </a:r>
            <a:r>
              <a:rPr lang="ar-OM" dirty="0"/>
              <a:t> على هذا</a:t>
            </a:r>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60</a:t>
            </a:fld>
            <a:endParaRPr lang="en-US"/>
          </a:p>
        </p:txBody>
      </p:sp>
    </p:spTree>
    <p:extLst>
      <p:ext uri="{BB962C8B-B14F-4D97-AF65-F5344CB8AC3E}">
        <p14:creationId xmlns:p14="http://schemas.microsoft.com/office/powerpoint/2010/main" val="2534797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69</a:t>
            </a:fld>
            <a:endParaRPr lang="en-US"/>
          </a:p>
        </p:txBody>
      </p:sp>
    </p:spTree>
    <p:extLst>
      <p:ext uri="{BB962C8B-B14F-4D97-AF65-F5344CB8AC3E}">
        <p14:creationId xmlns:p14="http://schemas.microsoft.com/office/powerpoint/2010/main" val="4105726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OM" dirty="0"/>
              <a:t>ولا ننسى أن الهدف هو </a:t>
            </a:r>
            <a:r>
              <a:rPr lang="ar-OM" dirty="0" err="1"/>
              <a:t>ان</a:t>
            </a:r>
            <a:r>
              <a:rPr lang="ar-OM" dirty="0"/>
              <a:t> </a:t>
            </a:r>
            <a:r>
              <a:rPr lang="ar-OM" dirty="0" err="1"/>
              <a:t>المودل</a:t>
            </a:r>
            <a:r>
              <a:rPr lang="ar-OM" dirty="0"/>
              <a:t> يعمل بشكل جيد على البيانات التي لم يرها!</a:t>
            </a:r>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74</a:t>
            </a:fld>
            <a:endParaRPr lang="en-US"/>
          </a:p>
        </p:txBody>
      </p:sp>
    </p:spTree>
    <p:extLst>
      <p:ext uri="{BB962C8B-B14F-4D97-AF65-F5344CB8AC3E}">
        <p14:creationId xmlns:p14="http://schemas.microsoft.com/office/powerpoint/2010/main" val="787058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OM" dirty="0" err="1"/>
              <a:t>المودل</a:t>
            </a:r>
            <a:r>
              <a:rPr lang="ar-OM" dirty="0"/>
              <a:t> هنا كأنه حفظ، ولم يستطع </a:t>
            </a:r>
            <a:r>
              <a:rPr lang="ar-OM" dirty="0" err="1"/>
              <a:t>ان</a:t>
            </a:r>
            <a:r>
              <a:rPr lang="ar-OM" dirty="0"/>
              <a:t> يطبق على بيانات جديدة</a:t>
            </a:r>
            <a:r>
              <a:rPr lang="en-US" dirty="0"/>
              <a:t> </a:t>
            </a:r>
          </a:p>
          <a:p>
            <a:pPr algn="r" rtl="1"/>
            <a:r>
              <a:rPr lang="en-US" dirty="0"/>
              <a:t>Couldn’t generalize well on test data</a:t>
            </a:r>
          </a:p>
          <a:p>
            <a:pPr algn="r" rtl="1"/>
            <a:endParaRPr lang="en-US" dirty="0"/>
          </a:p>
          <a:p>
            <a:pPr algn="r" rtl="1"/>
            <a:r>
              <a:rPr lang="ar-OM" dirty="0"/>
              <a:t>اذا </a:t>
            </a:r>
            <a:r>
              <a:rPr lang="ar-OM" dirty="0" err="1"/>
              <a:t>اعطيته</a:t>
            </a:r>
            <a:r>
              <a:rPr lang="ar-OM" dirty="0"/>
              <a:t> نقطة من الداتا القديمة يصنفها بشكل صحيح لكن لا يستطيع مع الداتا الجديدة</a:t>
            </a:r>
          </a:p>
          <a:p>
            <a:pPr algn="r" rtl="1"/>
            <a:endParaRPr lang="ar-OM" dirty="0"/>
          </a:p>
          <a:p>
            <a:pPr algn="r" rtl="1"/>
            <a:r>
              <a:rPr lang="ar-OM" dirty="0"/>
              <a:t>لذلك يجب دائما أن يكون عندنا</a:t>
            </a:r>
            <a:r>
              <a:rPr lang="en-US" dirty="0"/>
              <a:t> test</a:t>
            </a:r>
            <a:r>
              <a:rPr lang="ar-OM" dirty="0"/>
              <a:t> </a:t>
            </a:r>
            <a:r>
              <a:rPr lang="en-US" dirty="0"/>
              <a:t> data</a:t>
            </a:r>
            <a:r>
              <a:rPr lang="ar-OM" dirty="0"/>
              <a:t> حتى نعرف بها ما اذا كان </a:t>
            </a:r>
            <a:r>
              <a:rPr lang="ar-OM" dirty="0" err="1"/>
              <a:t>المودل</a:t>
            </a:r>
            <a:r>
              <a:rPr lang="ar-OM" dirty="0"/>
              <a:t> يستطيع </a:t>
            </a:r>
            <a:r>
              <a:rPr lang="ar-OM" dirty="0" err="1"/>
              <a:t>ان</a:t>
            </a:r>
            <a:r>
              <a:rPr lang="ar-OM" dirty="0"/>
              <a:t> يشملها ويصنفها بشكل جيد</a:t>
            </a:r>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75</a:t>
            </a:fld>
            <a:endParaRPr lang="en-US"/>
          </a:p>
        </p:txBody>
      </p:sp>
    </p:spTree>
    <p:extLst>
      <p:ext uri="{BB962C8B-B14F-4D97-AF65-F5344CB8AC3E}">
        <p14:creationId xmlns:p14="http://schemas.microsoft.com/office/powerpoint/2010/main" val="3549946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OM" dirty="0"/>
              <a:t>وعلينا </a:t>
            </a:r>
            <a:r>
              <a:rPr lang="ar-OM" dirty="0" err="1"/>
              <a:t>ان</a:t>
            </a:r>
            <a:r>
              <a:rPr lang="ar-OM" dirty="0"/>
              <a:t> </a:t>
            </a:r>
            <a:r>
              <a:rPr lang="ar-OM" dirty="0" err="1"/>
              <a:t>نتاكد</a:t>
            </a:r>
            <a:r>
              <a:rPr lang="ar-OM" dirty="0"/>
              <a:t> </a:t>
            </a:r>
            <a:r>
              <a:rPr lang="ar-OM" dirty="0" err="1"/>
              <a:t>ان</a:t>
            </a:r>
            <a:r>
              <a:rPr lang="ar-OM" dirty="0"/>
              <a:t> </a:t>
            </a:r>
            <a:r>
              <a:rPr lang="ar-OM" dirty="0" err="1"/>
              <a:t>ال</a:t>
            </a:r>
            <a:r>
              <a:rPr lang="en-US" dirty="0"/>
              <a:t>test data </a:t>
            </a:r>
            <a:r>
              <a:rPr lang="ar-OM" dirty="0"/>
              <a:t>تشبه الداتا الحقيقية في توزيعها. مثال صور قطط... </a:t>
            </a:r>
            <a:br>
              <a:rPr lang="ar-OM" dirty="0"/>
            </a:br>
            <a:r>
              <a:rPr lang="ar-OM" dirty="0"/>
              <a:t>فمن شروط </a:t>
            </a:r>
            <a:r>
              <a:rPr lang="ar-OM" dirty="0" err="1"/>
              <a:t>ال</a:t>
            </a:r>
            <a:r>
              <a:rPr lang="en-US" dirty="0"/>
              <a:t>test data</a:t>
            </a:r>
            <a:r>
              <a:rPr lang="ar-OM" dirty="0"/>
              <a:t> أيضا </a:t>
            </a:r>
            <a:r>
              <a:rPr lang="ar-OM" dirty="0" err="1"/>
              <a:t>انها</a:t>
            </a:r>
            <a:r>
              <a:rPr lang="ar-OM" dirty="0"/>
              <a:t> تكون مشابهة للداتا المتوقعة</a:t>
            </a:r>
          </a:p>
          <a:p>
            <a:pPr algn="r" rtl="1"/>
            <a:endParaRPr lang="ar-OM" dirty="0"/>
          </a:p>
          <a:p>
            <a:pPr algn="r" rtl="1"/>
            <a:r>
              <a:rPr lang="ar-OM" dirty="0"/>
              <a:t>في الدرس القادم سنتعرف على كيف يمكننا أن نقسم الداتا حتى نستطيع تمييز هذه المشكلة والحد من تأثيرها.</a:t>
            </a:r>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76</a:t>
            </a:fld>
            <a:endParaRPr lang="en-US"/>
          </a:p>
        </p:txBody>
      </p:sp>
    </p:spTree>
    <p:extLst>
      <p:ext uri="{BB962C8B-B14F-4D97-AF65-F5344CB8AC3E}">
        <p14:creationId xmlns:p14="http://schemas.microsoft.com/office/powerpoint/2010/main" val="116553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4</a:t>
            </a:fld>
            <a:endParaRPr lang="en-US"/>
          </a:p>
        </p:txBody>
      </p:sp>
    </p:spTree>
    <p:extLst>
      <p:ext uri="{BB962C8B-B14F-4D97-AF65-F5344CB8AC3E}">
        <p14:creationId xmlns:p14="http://schemas.microsoft.com/office/powerpoint/2010/main" val="69960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5</a:t>
            </a:fld>
            <a:endParaRPr lang="en-US"/>
          </a:p>
        </p:txBody>
      </p:sp>
    </p:spTree>
    <p:extLst>
      <p:ext uri="{BB962C8B-B14F-4D97-AF65-F5344CB8AC3E}">
        <p14:creationId xmlns:p14="http://schemas.microsoft.com/office/powerpoint/2010/main" val="132379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6</a:t>
            </a:fld>
            <a:endParaRPr lang="en-US"/>
          </a:p>
        </p:txBody>
      </p:sp>
    </p:spTree>
    <p:extLst>
      <p:ext uri="{BB962C8B-B14F-4D97-AF65-F5344CB8AC3E}">
        <p14:creationId xmlns:p14="http://schemas.microsoft.com/office/powerpoint/2010/main" val="215257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7</a:t>
            </a:fld>
            <a:endParaRPr lang="en-US"/>
          </a:p>
        </p:txBody>
      </p:sp>
    </p:spTree>
    <p:extLst>
      <p:ext uri="{BB962C8B-B14F-4D97-AF65-F5344CB8AC3E}">
        <p14:creationId xmlns:p14="http://schemas.microsoft.com/office/powerpoint/2010/main" val="348508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8</a:t>
            </a:fld>
            <a:endParaRPr lang="en-US"/>
          </a:p>
        </p:txBody>
      </p:sp>
    </p:spTree>
    <p:extLst>
      <p:ext uri="{BB962C8B-B14F-4D97-AF65-F5344CB8AC3E}">
        <p14:creationId xmlns:p14="http://schemas.microsoft.com/office/powerpoint/2010/main" val="220818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9</a:t>
            </a:fld>
            <a:endParaRPr lang="en-US"/>
          </a:p>
        </p:txBody>
      </p:sp>
    </p:spTree>
    <p:extLst>
      <p:ext uri="{BB962C8B-B14F-4D97-AF65-F5344CB8AC3E}">
        <p14:creationId xmlns:p14="http://schemas.microsoft.com/office/powerpoint/2010/main" val="241940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D7C6-70D9-E950-3D8F-22200EDD5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CFED1-296A-F1AC-CEC0-DD2B3AD47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F6511-7E5F-BF49-3EEA-B50AB4BC989E}"/>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8360242E-75ED-C89D-D989-8DD98BF2B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F37D-C795-3D20-A711-46539AA94A15}"/>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26010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24F-499C-D6F5-B21D-BC65BAEDF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8346B-D3CC-CCD5-C792-F36AC1A07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7E43A-C5FF-CDFF-214C-3C92270EB32C}"/>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B12EECD5-C4BE-C929-D0A4-C2530DD5D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4D2F2-2402-B8E7-EADB-98A77C21B01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77978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B6A69-4420-C133-E540-EBB2CFBEA6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2BBC3-3640-2CD4-BC7A-F01C4A256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CA996-F8C3-FA57-718F-5FD2F625D908}"/>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0B4C94BB-4C14-ED52-C0D6-4B38F8D84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61129-199B-6DBA-1CEB-F346CE54471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35953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D0D-2DAC-CAF8-D499-198395EF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8C2B7-80A1-6634-601B-BEC66A3B7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70AD-C873-7E7E-BD05-ABF80098D4EE}"/>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3526BBEE-DE28-A032-1116-5F5E01E62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7EC1D-6005-8BFF-782B-172327087ABD}"/>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9218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7BD6-825B-30B0-5219-6186EC4A8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BEB29-B9AA-89D1-2952-A2A9DE555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2B6C2-8C26-3FD7-BC76-5694124AC023}"/>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32507203-3F3F-C90F-F7E6-D6275CCFD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D6B7-ECF6-CBC6-5B7F-E073C2375A5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83604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C3D4-EC28-C852-FE45-2D3010CBF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C665A-1163-BCD5-CBE8-D2D9246D0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AC4871-6178-3CAA-2908-A2A06E1AB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997B6-B3E1-AA3E-B237-5975CB756A3B}"/>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6" name="Footer Placeholder 5">
            <a:extLst>
              <a:ext uri="{FF2B5EF4-FFF2-40B4-BE49-F238E27FC236}">
                <a16:creationId xmlns:a16="http://schemas.microsoft.com/office/drawing/2014/main" id="{512A92DD-A4E9-2CFB-1A4F-E1FC27A49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928AB-D719-ECAE-F488-3C4E9ED47DF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4642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70A7-6354-DE8D-1A1D-6E1C87522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31670-1C4D-7A33-DC05-59FA629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75306-5D0E-87AF-E262-E0914EE83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BCC64-8382-3A74-FBA7-EC67826B8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216F5-6A80-9DA0-9A19-102109C08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D9CBE-A885-A7DF-A1D4-34C43D3D277C}"/>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8" name="Footer Placeholder 7">
            <a:extLst>
              <a:ext uri="{FF2B5EF4-FFF2-40B4-BE49-F238E27FC236}">
                <a16:creationId xmlns:a16="http://schemas.microsoft.com/office/drawing/2014/main" id="{ABBA7CBE-2FAF-A928-59DF-167242C48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AD1AA-F556-EB1F-9CE0-D8AE00FB002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358894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6A7-77F5-94EA-F36C-E330D7EF9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F2674-A954-D686-A668-DAB48BFAA872}"/>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4" name="Footer Placeholder 3">
            <a:extLst>
              <a:ext uri="{FF2B5EF4-FFF2-40B4-BE49-F238E27FC236}">
                <a16:creationId xmlns:a16="http://schemas.microsoft.com/office/drawing/2014/main" id="{87C488E1-A6E2-BFA3-DB79-77CFA0B4E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453F9-6470-C629-7C10-2B70CEEA774C}"/>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366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D93BA-43A7-1704-00EC-17C6F5BAA314}"/>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3" name="Footer Placeholder 2">
            <a:extLst>
              <a:ext uri="{FF2B5EF4-FFF2-40B4-BE49-F238E27FC236}">
                <a16:creationId xmlns:a16="http://schemas.microsoft.com/office/drawing/2014/main" id="{3A633230-E316-3A37-3231-058419974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CE1B6-1ED5-CFDF-1F1A-0D39C7858AA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7744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BB7F-52F4-3C3C-FD52-CC6EE5A59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54251-FBC0-FF00-3CBC-EE6216592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4FABB-7AD6-6D68-6A71-1C6FAB860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EA8EE-27CA-A5F5-168C-BC310A633DDC}"/>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6" name="Footer Placeholder 5">
            <a:extLst>
              <a:ext uri="{FF2B5EF4-FFF2-40B4-BE49-F238E27FC236}">
                <a16:creationId xmlns:a16="http://schemas.microsoft.com/office/drawing/2014/main" id="{8F0A9245-D46B-5D28-D451-62661DC68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6C294-B148-19F1-84F8-2658DB2E6906}"/>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57999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A115-6E3F-93F2-067D-0E526FE2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8C5A8-750D-228A-8CA6-043CA48A8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94CB0D-CE20-2293-13C8-028A89C43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AAB8-F903-197A-F63E-E4021043962B}"/>
              </a:ext>
            </a:extLst>
          </p:cNvPr>
          <p:cNvSpPr>
            <a:spLocks noGrp="1"/>
          </p:cNvSpPr>
          <p:nvPr>
            <p:ph type="dt" sz="half" idx="10"/>
          </p:nvPr>
        </p:nvSpPr>
        <p:spPr/>
        <p:txBody>
          <a:bodyPr/>
          <a:lstStyle/>
          <a:p>
            <a:fld id="{012ED746-0511-4D0C-921B-E82131BF6FB1}" type="datetimeFigureOut">
              <a:rPr lang="en-US" smtClean="0"/>
              <a:t>9/9/2023</a:t>
            </a:fld>
            <a:endParaRPr lang="en-US"/>
          </a:p>
        </p:txBody>
      </p:sp>
      <p:sp>
        <p:nvSpPr>
          <p:cNvPr id="6" name="Footer Placeholder 5">
            <a:extLst>
              <a:ext uri="{FF2B5EF4-FFF2-40B4-BE49-F238E27FC236}">
                <a16:creationId xmlns:a16="http://schemas.microsoft.com/office/drawing/2014/main" id="{E9ED1C71-9B0C-7291-A101-3F2AED113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52CFA-F4F9-D6FD-EFA5-B288E170A0AD}"/>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83095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EDCF8-4E70-EC89-2FBF-2AA1EE3968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48F9D7-F438-788B-1201-235F64994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A733E-112E-177A-2F00-A83D85BB7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ED746-0511-4D0C-921B-E82131BF6FB1}" type="datetimeFigureOut">
              <a:rPr lang="en-US" smtClean="0"/>
              <a:t>9/9/2023</a:t>
            </a:fld>
            <a:endParaRPr lang="en-US"/>
          </a:p>
        </p:txBody>
      </p:sp>
      <p:sp>
        <p:nvSpPr>
          <p:cNvPr id="5" name="Footer Placeholder 4">
            <a:extLst>
              <a:ext uri="{FF2B5EF4-FFF2-40B4-BE49-F238E27FC236}">
                <a16:creationId xmlns:a16="http://schemas.microsoft.com/office/drawing/2014/main" id="{E1334C83-01AD-D3C0-8431-EA7F93915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8F2E9-15F1-000E-C8D8-02335A773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02FAF-3910-4984-B50B-ACA3F43A9941}" type="slidenum">
              <a:rPr lang="en-US" smtClean="0"/>
              <a:t>‹#›</a:t>
            </a:fld>
            <a:endParaRPr lang="en-US"/>
          </a:p>
        </p:txBody>
      </p:sp>
    </p:spTree>
    <p:extLst>
      <p:ext uri="{BB962C8B-B14F-4D97-AF65-F5344CB8AC3E}">
        <p14:creationId xmlns:p14="http://schemas.microsoft.com/office/powerpoint/2010/main" val="346598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24.xml"/><Relationship Id="rId2"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customXml" Target="../ink/ink21.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30.xml"/><Relationship Id="rId2"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customXml" Target="../ink/ink27.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5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99.png"/><Relationship Id="rId7" Type="http://schemas.openxmlformats.org/officeDocument/2006/relationships/image" Target="../media/image990.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customXml" Target="../ink/ink32.xml"/><Relationship Id="rId5" Type="http://schemas.openxmlformats.org/officeDocument/2006/relationships/image" Target="../media/image980.png"/><Relationship Id="rId4" Type="http://schemas.openxmlformats.org/officeDocument/2006/relationships/customXml" Target="../ink/ink31.xml"/><Relationship Id="rId9" Type="http://schemas.openxmlformats.org/officeDocument/2006/relationships/image" Target="../media/image100.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103.png"/></Relationships>
</file>

<file path=ppt/slides/_rels/slide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103.png"/></Relationships>
</file>

<file path=ppt/slides/_rels/slide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76.xml.rels><?xml version="1.0" encoding="UTF-8" standalone="yes"?>
<Relationships xmlns="http://schemas.openxmlformats.org/package/2006/relationships"><Relationship Id="rId8" Type="http://schemas.openxmlformats.org/officeDocument/2006/relationships/image" Target="../media/image112.jpeg"/><Relationship Id="rId13" Type="http://schemas.openxmlformats.org/officeDocument/2006/relationships/image" Target="../media/image117.jpeg"/><Relationship Id="rId3" Type="http://schemas.openxmlformats.org/officeDocument/2006/relationships/image" Target="../media/image1.jpg"/><Relationship Id="rId7" Type="http://schemas.openxmlformats.org/officeDocument/2006/relationships/image" Target="../media/image111.jpeg"/><Relationship Id="rId12" Type="http://schemas.openxmlformats.org/officeDocument/2006/relationships/image" Target="../media/image116.jpe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10.jpeg"/><Relationship Id="rId11" Type="http://schemas.openxmlformats.org/officeDocument/2006/relationships/image" Target="../media/image115.jpeg"/><Relationship Id="rId5" Type="http://schemas.openxmlformats.org/officeDocument/2006/relationships/image" Target="../media/image109.jpeg"/><Relationship Id="rId15" Type="http://schemas.openxmlformats.org/officeDocument/2006/relationships/image" Target="../media/image119.jpeg"/><Relationship Id="rId10" Type="http://schemas.openxmlformats.org/officeDocument/2006/relationships/image" Target="../media/image114.jpeg"/><Relationship Id="rId4" Type="http://schemas.openxmlformats.org/officeDocument/2006/relationships/image" Target="../media/image108.jpeg"/><Relationship Id="rId9" Type="http://schemas.openxmlformats.org/officeDocument/2006/relationships/image" Target="../media/image113.jpeg"/><Relationship Id="rId14" Type="http://schemas.openxmlformats.org/officeDocument/2006/relationships/image" Target="../media/image118.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267790" y="1082951"/>
            <a:ext cx="9850056" cy="3108543"/>
          </a:xfrm>
          <a:prstGeom prst="rect">
            <a:avLst/>
          </a:prstGeom>
          <a:noFill/>
        </p:spPr>
        <p:txBody>
          <a:bodyPr wrap="square" rtlCol="0">
            <a:spAutoFit/>
          </a:bodyPr>
          <a:lstStyle/>
          <a:p>
            <a:pPr algn="ctr"/>
            <a:r>
              <a:rPr lang="ar-OM" sz="8800" b="1" dirty="0">
                <a:solidFill>
                  <a:srgbClr val="6830B9"/>
                </a:solidFill>
                <a:latin typeface="Tajawal" panose="00000500000000000000" pitchFamily="2" charset="-78"/>
                <a:cs typeface="Tajawal" panose="00000500000000000000" pitchFamily="2" charset="-78"/>
              </a:rPr>
              <a:t>تعلم الآلة</a:t>
            </a:r>
          </a:p>
          <a:p>
            <a:pPr algn="ctr"/>
            <a:r>
              <a:rPr lang="en-US" sz="5400" b="1" dirty="0">
                <a:solidFill>
                  <a:srgbClr val="D6D8FD"/>
                </a:solidFill>
                <a:latin typeface="Tajawal" panose="00000500000000000000" pitchFamily="2" charset="-78"/>
                <a:cs typeface="Tajawal" panose="00000500000000000000" pitchFamily="2" charset="-78"/>
              </a:rPr>
              <a:t>Introduction to Machine Learning</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Tree>
    <p:extLst>
      <p:ext uri="{BB962C8B-B14F-4D97-AF65-F5344CB8AC3E}">
        <p14:creationId xmlns:p14="http://schemas.microsoft.com/office/powerpoint/2010/main" val="182888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5599133" y="1051720"/>
            <a:ext cx="5899351"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أنواع تعلم الآلة</a:t>
            </a:r>
          </a:p>
        </p:txBody>
      </p:sp>
      <p:sp>
        <p:nvSpPr>
          <p:cNvPr id="3" name="TextBox 2">
            <a:extLst>
              <a:ext uri="{FF2B5EF4-FFF2-40B4-BE49-F238E27FC236}">
                <a16:creationId xmlns:a16="http://schemas.microsoft.com/office/drawing/2014/main" id="{9B468840-112C-D184-74E8-C136C320376E}"/>
              </a:ext>
            </a:extLst>
          </p:cNvPr>
          <p:cNvSpPr txBox="1"/>
          <p:nvPr/>
        </p:nvSpPr>
        <p:spPr>
          <a:xfrm>
            <a:off x="1170972" y="2484334"/>
            <a:ext cx="9850056" cy="2862322"/>
          </a:xfrm>
          <a:prstGeom prst="rect">
            <a:avLst/>
          </a:prstGeom>
          <a:noFill/>
        </p:spPr>
        <p:txBody>
          <a:bodyPr wrap="square" rtlCol="0">
            <a:spAutoFit/>
          </a:bodyPr>
          <a:lstStyle/>
          <a:p>
            <a:pPr algn="ctr"/>
            <a:r>
              <a:rPr lang="en-US" sz="6000" dirty="0">
                <a:latin typeface="Tajawal" panose="00000500000000000000" pitchFamily="2" charset="-78"/>
                <a:cs typeface="Tajawal" panose="00000500000000000000" pitchFamily="2" charset="-78"/>
              </a:rPr>
              <a:t>Supervised Learning</a:t>
            </a:r>
          </a:p>
          <a:p>
            <a:pPr algn="ctr"/>
            <a:r>
              <a:rPr lang="en-US" sz="6000" dirty="0">
                <a:latin typeface="Tajawal" panose="00000500000000000000" pitchFamily="2" charset="-78"/>
                <a:cs typeface="Tajawal" panose="00000500000000000000" pitchFamily="2" charset="-78"/>
              </a:rPr>
              <a:t>Unsupervised Learning</a:t>
            </a:r>
          </a:p>
          <a:p>
            <a:pPr algn="ctr"/>
            <a:r>
              <a:rPr lang="en-US" sz="6000" dirty="0">
                <a:latin typeface="Tajawal" panose="00000500000000000000" pitchFamily="2" charset="-78"/>
                <a:cs typeface="Tajawal" panose="00000500000000000000" pitchFamily="2" charset="-78"/>
              </a:rPr>
              <a:t>Reinforcement Learning</a:t>
            </a:r>
            <a:endParaRPr lang="ar-OM" sz="6000" dirty="0">
              <a:latin typeface="Tajawal" panose="00000500000000000000" pitchFamily="2" charset="-78"/>
              <a:cs typeface="Tajawal" panose="00000500000000000000" pitchFamily="2" charset="-78"/>
            </a:endParaRPr>
          </a:p>
        </p:txBody>
      </p:sp>
      <p:pic>
        <p:nvPicPr>
          <p:cNvPr id="4" name="Picture 3" descr="Graphical user interface, application, Teams&#10;&#10;Description automatically generated">
            <a:extLst>
              <a:ext uri="{FF2B5EF4-FFF2-40B4-BE49-F238E27FC236}">
                <a16:creationId xmlns:a16="http://schemas.microsoft.com/office/drawing/2014/main" id="{B7159D3E-A85A-08D4-495D-F1AD8AC1CDB2}"/>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spTree>
    <p:extLst>
      <p:ext uri="{BB962C8B-B14F-4D97-AF65-F5344CB8AC3E}">
        <p14:creationId xmlns:p14="http://schemas.microsoft.com/office/powerpoint/2010/main" val="14385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995187" y="339353"/>
            <a:ext cx="8201626"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Supervised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5" name="Picture 4">
            <a:extLst>
              <a:ext uri="{FF2B5EF4-FFF2-40B4-BE49-F238E27FC236}">
                <a16:creationId xmlns:a16="http://schemas.microsoft.com/office/drawing/2014/main" id="{015F37F4-5F9E-D169-2505-F89F756F12C4}"/>
              </a:ext>
            </a:extLst>
          </p:cNvPr>
          <p:cNvPicPr>
            <a:picLocks noChangeAspect="1"/>
          </p:cNvPicPr>
          <p:nvPr/>
        </p:nvPicPr>
        <p:blipFill>
          <a:blip r:embed="rId3"/>
          <a:stretch>
            <a:fillRect/>
          </a:stretch>
        </p:blipFill>
        <p:spPr>
          <a:xfrm>
            <a:off x="2447416" y="1625901"/>
            <a:ext cx="7297168" cy="4648849"/>
          </a:xfrm>
          <a:prstGeom prst="rect">
            <a:avLst/>
          </a:prstGeom>
        </p:spPr>
      </p:pic>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spTree>
    <p:extLst>
      <p:ext uri="{BB962C8B-B14F-4D97-AF65-F5344CB8AC3E}">
        <p14:creationId xmlns:p14="http://schemas.microsoft.com/office/powerpoint/2010/main" val="226814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995187" y="307269"/>
            <a:ext cx="8201626"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Unsupervised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4" name="Picture 3">
            <a:extLst>
              <a:ext uri="{FF2B5EF4-FFF2-40B4-BE49-F238E27FC236}">
                <a16:creationId xmlns:a16="http://schemas.microsoft.com/office/drawing/2014/main" id="{9AB144E9-B6E4-65E4-0F9E-1478B1F3978A}"/>
              </a:ext>
            </a:extLst>
          </p:cNvPr>
          <p:cNvPicPr>
            <a:picLocks noChangeAspect="1"/>
          </p:cNvPicPr>
          <p:nvPr/>
        </p:nvPicPr>
        <p:blipFill>
          <a:blip r:embed="rId4"/>
          <a:stretch>
            <a:fillRect/>
          </a:stretch>
        </p:blipFill>
        <p:spPr>
          <a:xfrm>
            <a:off x="1761520" y="1671392"/>
            <a:ext cx="8668960" cy="3515216"/>
          </a:xfrm>
          <a:prstGeom prst="rect">
            <a:avLst/>
          </a:prstGeom>
        </p:spPr>
      </p:pic>
    </p:spTree>
    <p:extLst>
      <p:ext uri="{BB962C8B-B14F-4D97-AF65-F5344CB8AC3E}">
        <p14:creationId xmlns:p14="http://schemas.microsoft.com/office/powerpoint/2010/main" val="74351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55319" y="307269"/>
            <a:ext cx="8881360"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Reinforcement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5" name="Picture 4">
            <a:extLst>
              <a:ext uri="{FF2B5EF4-FFF2-40B4-BE49-F238E27FC236}">
                <a16:creationId xmlns:a16="http://schemas.microsoft.com/office/drawing/2014/main" id="{790E25D2-1DEC-3F9D-72E1-56177CE7EE8A}"/>
              </a:ext>
            </a:extLst>
          </p:cNvPr>
          <p:cNvPicPr>
            <a:picLocks noChangeAspect="1"/>
          </p:cNvPicPr>
          <p:nvPr/>
        </p:nvPicPr>
        <p:blipFill>
          <a:blip r:embed="rId4"/>
          <a:stretch>
            <a:fillRect/>
          </a:stretch>
        </p:blipFill>
        <p:spPr>
          <a:xfrm>
            <a:off x="2845960" y="1322932"/>
            <a:ext cx="6500079" cy="4812718"/>
          </a:xfrm>
          <a:prstGeom prst="rect">
            <a:avLst/>
          </a:prstGeom>
        </p:spPr>
      </p:pic>
    </p:spTree>
    <p:extLst>
      <p:ext uri="{BB962C8B-B14F-4D97-AF65-F5344CB8AC3E}">
        <p14:creationId xmlns:p14="http://schemas.microsoft.com/office/powerpoint/2010/main" val="230849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170972" y="2367171"/>
            <a:ext cx="9850056" cy="2123658"/>
          </a:xfrm>
          <a:prstGeom prst="rect">
            <a:avLst/>
          </a:prstGeom>
          <a:noFill/>
        </p:spPr>
        <p:txBody>
          <a:bodyPr wrap="square" rtlCol="0">
            <a:spAutoFit/>
          </a:bodyPr>
          <a:lstStyle/>
          <a:p>
            <a:pPr algn="ctr"/>
            <a:r>
              <a:rPr lang="ar-OM" sz="4400" b="1" dirty="0">
                <a:solidFill>
                  <a:srgbClr val="D0CEFF"/>
                </a:solidFill>
                <a:latin typeface="Tajawal" panose="00000500000000000000" pitchFamily="2" charset="-78"/>
                <a:cs typeface="Tajawal" panose="00000500000000000000" pitchFamily="2" charset="-78"/>
              </a:rPr>
              <a:t>الدرس القادم:</a:t>
            </a:r>
          </a:p>
          <a:p>
            <a:pPr algn="ctr"/>
            <a:r>
              <a:rPr lang="ar-OM" sz="4400" b="1" dirty="0">
                <a:solidFill>
                  <a:srgbClr val="6830B9"/>
                </a:solidFill>
                <a:latin typeface="Tajawal" panose="00000500000000000000" pitchFamily="2" charset="-78"/>
                <a:cs typeface="Tajawal" panose="00000500000000000000" pitchFamily="2" charset="-78"/>
              </a:rPr>
              <a:t>خارطة طريق لتعلم تعلم الآلة مع أهم الأسئلة الشائعة</a:t>
            </a:r>
            <a:endParaRPr lang="en-US" sz="2400" b="1" dirty="0">
              <a:solidFill>
                <a:srgbClr val="D6D8FD"/>
              </a:solidFill>
              <a:latin typeface="Tajawal" panose="00000500000000000000" pitchFamily="2" charset="-78"/>
              <a:cs typeface="Tajawal" panose="00000500000000000000" pitchFamily="2" charset="-78"/>
            </a:endParaRP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Tree>
    <p:extLst>
      <p:ext uri="{BB962C8B-B14F-4D97-AF65-F5344CB8AC3E}">
        <p14:creationId xmlns:p14="http://schemas.microsoft.com/office/powerpoint/2010/main" val="249397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2800767"/>
          </a:xfrm>
          <a:prstGeom prst="rect">
            <a:avLst/>
          </a:prstGeom>
          <a:noFill/>
        </p:spPr>
        <p:txBody>
          <a:bodyPr wrap="square" rtlCol="0">
            <a:spAutoFit/>
          </a:bodyPr>
          <a:lstStyle/>
          <a:p>
            <a:pPr algn="ctr"/>
            <a:r>
              <a:rPr lang="ar-OM" sz="8800" b="1" dirty="0">
                <a:solidFill>
                  <a:srgbClr val="6830B9"/>
                </a:solidFill>
                <a:latin typeface="Tajawal" panose="00000500000000000000" pitchFamily="2" charset="-78"/>
                <a:cs typeface="Tajawal" panose="00000500000000000000" pitchFamily="2" charset="-78"/>
              </a:rPr>
              <a:t>خارطة طريق لدراسة تعلم الآلة</a:t>
            </a:r>
            <a:endParaRPr lang="en-US" sz="5400" b="1" dirty="0">
              <a:solidFill>
                <a:srgbClr val="D6D8FD"/>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8519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91FE9-92A2-D4A6-D403-86234310F15A}"/>
              </a:ext>
            </a:extLst>
          </p:cNvPr>
          <p:cNvSpPr txBox="1"/>
          <p:nvPr/>
        </p:nvSpPr>
        <p:spPr>
          <a:xfrm rot="16200000">
            <a:off x="9487935" y="2051185"/>
            <a:ext cx="553998" cy="1688961"/>
          </a:xfrm>
          <a:custGeom>
            <a:avLst/>
            <a:gdLst>
              <a:gd name="connsiteX0" fmla="*/ 0 w 553998"/>
              <a:gd name="connsiteY0" fmla="*/ 0 h 1688961"/>
              <a:gd name="connsiteX1" fmla="*/ 553998 w 553998"/>
              <a:gd name="connsiteY1" fmla="*/ 0 h 1688961"/>
              <a:gd name="connsiteX2" fmla="*/ 553998 w 553998"/>
              <a:gd name="connsiteY2" fmla="*/ 546097 h 1688961"/>
              <a:gd name="connsiteX3" fmla="*/ 553998 w 553998"/>
              <a:gd name="connsiteY3" fmla="*/ 1109084 h 1688961"/>
              <a:gd name="connsiteX4" fmla="*/ 553998 w 553998"/>
              <a:gd name="connsiteY4" fmla="*/ 1688961 h 1688961"/>
              <a:gd name="connsiteX5" fmla="*/ 0 w 553998"/>
              <a:gd name="connsiteY5" fmla="*/ 1688961 h 1688961"/>
              <a:gd name="connsiteX6" fmla="*/ 0 w 553998"/>
              <a:gd name="connsiteY6" fmla="*/ 1092195 h 1688961"/>
              <a:gd name="connsiteX7" fmla="*/ 0 w 553998"/>
              <a:gd name="connsiteY7" fmla="*/ 562987 h 1688961"/>
              <a:gd name="connsiteX8" fmla="*/ 0 w 553998"/>
              <a:gd name="connsiteY8" fmla="*/ 0 h 168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998" h="1688961" fill="none" extrusionOk="0">
                <a:moveTo>
                  <a:pt x="0" y="0"/>
                </a:moveTo>
                <a:cubicBezTo>
                  <a:pt x="257688" y="12289"/>
                  <a:pt x="437187" y="18584"/>
                  <a:pt x="553998" y="0"/>
                </a:cubicBezTo>
                <a:cubicBezTo>
                  <a:pt x="552102" y="122195"/>
                  <a:pt x="577197" y="390297"/>
                  <a:pt x="553998" y="546097"/>
                </a:cubicBezTo>
                <a:cubicBezTo>
                  <a:pt x="530799" y="701897"/>
                  <a:pt x="561992" y="888029"/>
                  <a:pt x="553998" y="1109084"/>
                </a:cubicBezTo>
                <a:cubicBezTo>
                  <a:pt x="546004" y="1330139"/>
                  <a:pt x="525328" y="1427023"/>
                  <a:pt x="553998" y="1688961"/>
                </a:cubicBezTo>
                <a:cubicBezTo>
                  <a:pt x="417702" y="1698898"/>
                  <a:pt x="170475" y="1674134"/>
                  <a:pt x="0" y="1688961"/>
                </a:cubicBezTo>
                <a:cubicBezTo>
                  <a:pt x="21347" y="1449848"/>
                  <a:pt x="18255" y="1273788"/>
                  <a:pt x="0" y="1092195"/>
                </a:cubicBezTo>
                <a:cubicBezTo>
                  <a:pt x="-18255" y="910602"/>
                  <a:pt x="-22864" y="807725"/>
                  <a:pt x="0" y="562987"/>
                </a:cubicBezTo>
                <a:cubicBezTo>
                  <a:pt x="22864" y="318249"/>
                  <a:pt x="19034" y="132503"/>
                  <a:pt x="0" y="0"/>
                </a:cubicBezTo>
                <a:close/>
              </a:path>
              <a:path w="553998" h="1688961" stroke="0" extrusionOk="0">
                <a:moveTo>
                  <a:pt x="0" y="0"/>
                </a:moveTo>
                <a:cubicBezTo>
                  <a:pt x="274172" y="-19355"/>
                  <a:pt x="362905" y="22253"/>
                  <a:pt x="553998" y="0"/>
                </a:cubicBezTo>
                <a:cubicBezTo>
                  <a:pt x="545358" y="162298"/>
                  <a:pt x="537748" y="359960"/>
                  <a:pt x="553998" y="579877"/>
                </a:cubicBezTo>
                <a:cubicBezTo>
                  <a:pt x="570248" y="799794"/>
                  <a:pt x="531385" y="954000"/>
                  <a:pt x="553998" y="1159753"/>
                </a:cubicBezTo>
                <a:cubicBezTo>
                  <a:pt x="576611" y="1365506"/>
                  <a:pt x="578318" y="1522705"/>
                  <a:pt x="553998" y="1688961"/>
                </a:cubicBezTo>
                <a:cubicBezTo>
                  <a:pt x="341955" y="1671656"/>
                  <a:pt x="127748" y="1716351"/>
                  <a:pt x="0" y="1688961"/>
                </a:cubicBezTo>
                <a:cubicBezTo>
                  <a:pt x="-17252" y="1497690"/>
                  <a:pt x="686" y="1307280"/>
                  <a:pt x="0" y="1176643"/>
                </a:cubicBezTo>
                <a:cubicBezTo>
                  <a:pt x="-686" y="1046006"/>
                  <a:pt x="-28401" y="855912"/>
                  <a:pt x="0" y="596766"/>
                </a:cubicBezTo>
                <a:cubicBezTo>
                  <a:pt x="28401" y="337620"/>
                  <a:pt x="-1209" y="20096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2400" b="1" dirty="0" err="1">
                <a:solidFill>
                  <a:schemeClr val="bg1"/>
                </a:solidFill>
                <a:latin typeface="Tajawal" panose="00000500000000000000" pitchFamily="2" charset="-78"/>
                <a:cs typeface="Tajawal" panose="00000500000000000000" pitchFamily="2" charset="-78"/>
              </a:rPr>
              <a:t>البايثون</a:t>
            </a:r>
            <a:endParaRPr lang="en-US" sz="2400" b="1" dirty="0">
              <a:solidFill>
                <a:schemeClr val="bg1"/>
              </a:solidFill>
              <a:latin typeface="Tajawal" panose="00000500000000000000" pitchFamily="2" charset="-78"/>
              <a:cs typeface="Tajawal" panose="00000500000000000000" pitchFamily="2" charset="-78"/>
            </a:endParaRPr>
          </a:p>
        </p:txBody>
      </p:sp>
      <p:sp>
        <p:nvSpPr>
          <p:cNvPr id="6" name="TextBox 5">
            <a:extLst>
              <a:ext uri="{FF2B5EF4-FFF2-40B4-BE49-F238E27FC236}">
                <a16:creationId xmlns:a16="http://schemas.microsoft.com/office/drawing/2014/main" id="{A2E7CAAB-585D-674A-B915-3B8563741AC7}"/>
              </a:ext>
            </a:extLst>
          </p:cNvPr>
          <p:cNvSpPr txBox="1"/>
          <p:nvPr/>
        </p:nvSpPr>
        <p:spPr>
          <a:xfrm rot="16200000">
            <a:off x="3196739" y="-607751"/>
            <a:ext cx="553998" cy="2265680"/>
          </a:xfrm>
          <a:custGeom>
            <a:avLst/>
            <a:gdLst>
              <a:gd name="connsiteX0" fmla="*/ 0 w 553998"/>
              <a:gd name="connsiteY0" fmla="*/ 0 h 2265680"/>
              <a:gd name="connsiteX1" fmla="*/ 553998 w 553998"/>
              <a:gd name="connsiteY1" fmla="*/ 0 h 2265680"/>
              <a:gd name="connsiteX2" fmla="*/ 553998 w 553998"/>
              <a:gd name="connsiteY2" fmla="*/ 611734 h 2265680"/>
              <a:gd name="connsiteX3" fmla="*/ 553998 w 553998"/>
              <a:gd name="connsiteY3" fmla="*/ 1178154 h 2265680"/>
              <a:gd name="connsiteX4" fmla="*/ 553998 w 553998"/>
              <a:gd name="connsiteY4" fmla="*/ 1767230 h 2265680"/>
              <a:gd name="connsiteX5" fmla="*/ 553998 w 553998"/>
              <a:gd name="connsiteY5" fmla="*/ 2265680 h 2265680"/>
              <a:gd name="connsiteX6" fmla="*/ 0 w 553998"/>
              <a:gd name="connsiteY6" fmla="*/ 2265680 h 2265680"/>
              <a:gd name="connsiteX7" fmla="*/ 0 w 553998"/>
              <a:gd name="connsiteY7" fmla="*/ 1653946 h 2265680"/>
              <a:gd name="connsiteX8" fmla="*/ 0 w 553998"/>
              <a:gd name="connsiteY8" fmla="*/ 1110183 h 2265680"/>
              <a:gd name="connsiteX9" fmla="*/ 0 w 553998"/>
              <a:gd name="connsiteY9" fmla="*/ 566420 h 2265680"/>
              <a:gd name="connsiteX10" fmla="*/ 0 w 553998"/>
              <a:gd name="connsiteY10"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998" h="2265680" fill="none" extrusionOk="0">
                <a:moveTo>
                  <a:pt x="0" y="0"/>
                </a:moveTo>
                <a:cubicBezTo>
                  <a:pt x="137315" y="-4460"/>
                  <a:pt x="441740" y="-9771"/>
                  <a:pt x="553998" y="0"/>
                </a:cubicBezTo>
                <a:cubicBezTo>
                  <a:pt x="561675" y="305188"/>
                  <a:pt x="541138" y="461258"/>
                  <a:pt x="553998" y="611734"/>
                </a:cubicBezTo>
                <a:cubicBezTo>
                  <a:pt x="566858" y="762210"/>
                  <a:pt x="555126" y="906315"/>
                  <a:pt x="553998" y="1178154"/>
                </a:cubicBezTo>
                <a:cubicBezTo>
                  <a:pt x="552870" y="1449993"/>
                  <a:pt x="525170" y="1588658"/>
                  <a:pt x="553998" y="1767230"/>
                </a:cubicBezTo>
                <a:cubicBezTo>
                  <a:pt x="582826" y="1945802"/>
                  <a:pt x="570833" y="2149871"/>
                  <a:pt x="553998" y="2265680"/>
                </a:cubicBezTo>
                <a:cubicBezTo>
                  <a:pt x="333595" y="2278655"/>
                  <a:pt x="162512" y="2253314"/>
                  <a:pt x="0" y="2265680"/>
                </a:cubicBezTo>
                <a:cubicBezTo>
                  <a:pt x="-933" y="2007715"/>
                  <a:pt x="-27210" y="1799637"/>
                  <a:pt x="0" y="1653946"/>
                </a:cubicBezTo>
                <a:cubicBezTo>
                  <a:pt x="27210" y="1508255"/>
                  <a:pt x="11454" y="1322828"/>
                  <a:pt x="0" y="1110183"/>
                </a:cubicBezTo>
                <a:cubicBezTo>
                  <a:pt x="-11454" y="897538"/>
                  <a:pt x="24665" y="816358"/>
                  <a:pt x="0" y="566420"/>
                </a:cubicBezTo>
                <a:cubicBezTo>
                  <a:pt x="-24665" y="316482"/>
                  <a:pt x="-16426" y="146404"/>
                  <a:pt x="0" y="0"/>
                </a:cubicBezTo>
                <a:close/>
              </a:path>
              <a:path w="553998" h="2265680" stroke="0" extrusionOk="0">
                <a:moveTo>
                  <a:pt x="0" y="0"/>
                </a:moveTo>
                <a:cubicBezTo>
                  <a:pt x="274172" y="-19355"/>
                  <a:pt x="362905" y="22253"/>
                  <a:pt x="553998" y="0"/>
                </a:cubicBezTo>
                <a:cubicBezTo>
                  <a:pt x="570900" y="129336"/>
                  <a:pt x="582975" y="399652"/>
                  <a:pt x="553998" y="589077"/>
                </a:cubicBezTo>
                <a:cubicBezTo>
                  <a:pt x="525021" y="778502"/>
                  <a:pt x="580040" y="892200"/>
                  <a:pt x="553998" y="1178154"/>
                </a:cubicBezTo>
                <a:cubicBezTo>
                  <a:pt x="527956" y="1464108"/>
                  <a:pt x="549778" y="1535138"/>
                  <a:pt x="553998" y="1676603"/>
                </a:cubicBezTo>
                <a:cubicBezTo>
                  <a:pt x="558218" y="1818068"/>
                  <a:pt x="536808" y="2047224"/>
                  <a:pt x="553998" y="2265680"/>
                </a:cubicBezTo>
                <a:cubicBezTo>
                  <a:pt x="336538" y="2288065"/>
                  <a:pt x="135979" y="2251094"/>
                  <a:pt x="0" y="2265680"/>
                </a:cubicBezTo>
                <a:cubicBezTo>
                  <a:pt x="-21259" y="2015905"/>
                  <a:pt x="22997" y="1955660"/>
                  <a:pt x="0" y="1744574"/>
                </a:cubicBezTo>
                <a:cubicBezTo>
                  <a:pt x="-22997" y="1533488"/>
                  <a:pt x="-29183" y="1439192"/>
                  <a:pt x="0" y="1155497"/>
                </a:cubicBezTo>
                <a:cubicBezTo>
                  <a:pt x="29183" y="871802"/>
                  <a:pt x="-20512" y="819543"/>
                  <a:pt x="0" y="634390"/>
                </a:cubicBezTo>
                <a:cubicBezTo>
                  <a:pt x="20512" y="449237"/>
                  <a:pt x="10501" y="257865"/>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2400" b="1" dirty="0">
                <a:solidFill>
                  <a:schemeClr val="bg1"/>
                </a:solidFill>
                <a:latin typeface="Tajawal" panose="00000500000000000000" pitchFamily="2" charset="-78"/>
                <a:cs typeface="Tajawal" panose="00000500000000000000" pitchFamily="2" charset="-78"/>
              </a:rPr>
              <a:t>الرياضيات</a:t>
            </a:r>
            <a:endParaRPr lang="en-US" sz="2400" b="1" dirty="0">
              <a:solidFill>
                <a:schemeClr val="bg1"/>
              </a:solidFill>
              <a:latin typeface="Tajawal" panose="00000500000000000000" pitchFamily="2" charset="-78"/>
              <a:cs typeface="Tajawal" panose="00000500000000000000" pitchFamily="2" charset="-78"/>
            </a:endParaRPr>
          </a:p>
        </p:txBody>
      </p:sp>
      <p:sp>
        <p:nvSpPr>
          <p:cNvPr id="7" name="TextBox 6">
            <a:extLst>
              <a:ext uri="{FF2B5EF4-FFF2-40B4-BE49-F238E27FC236}">
                <a16:creationId xmlns:a16="http://schemas.microsoft.com/office/drawing/2014/main" id="{E8EEB586-3A16-0291-1BE6-3EE7B563AF5C}"/>
              </a:ext>
            </a:extLst>
          </p:cNvPr>
          <p:cNvSpPr txBox="1"/>
          <p:nvPr/>
        </p:nvSpPr>
        <p:spPr>
          <a:xfrm rot="16200000">
            <a:off x="8223951" y="-583574"/>
            <a:ext cx="800219" cy="2265680"/>
          </a:xfrm>
          <a:custGeom>
            <a:avLst/>
            <a:gdLst>
              <a:gd name="connsiteX0" fmla="*/ 0 w 800219"/>
              <a:gd name="connsiteY0" fmla="*/ 0 h 2265680"/>
              <a:gd name="connsiteX1" fmla="*/ 376103 w 800219"/>
              <a:gd name="connsiteY1" fmla="*/ 0 h 2265680"/>
              <a:gd name="connsiteX2" fmla="*/ 800219 w 800219"/>
              <a:gd name="connsiteY2" fmla="*/ 0 h 2265680"/>
              <a:gd name="connsiteX3" fmla="*/ 800219 w 800219"/>
              <a:gd name="connsiteY3" fmla="*/ 498450 h 2265680"/>
              <a:gd name="connsiteX4" fmla="*/ 800219 w 800219"/>
              <a:gd name="connsiteY4" fmla="*/ 1064870 h 2265680"/>
              <a:gd name="connsiteX5" fmla="*/ 800219 w 800219"/>
              <a:gd name="connsiteY5" fmla="*/ 1631290 h 2265680"/>
              <a:gd name="connsiteX6" fmla="*/ 800219 w 800219"/>
              <a:gd name="connsiteY6" fmla="*/ 2265680 h 2265680"/>
              <a:gd name="connsiteX7" fmla="*/ 392107 w 800219"/>
              <a:gd name="connsiteY7" fmla="*/ 2265680 h 2265680"/>
              <a:gd name="connsiteX8" fmla="*/ 0 w 800219"/>
              <a:gd name="connsiteY8" fmla="*/ 2265680 h 2265680"/>
              <a:gd name="connsiteX9" fmla="*/ 0 w 800219"/>
              <a:gd name="connsiteY9" fmla="*/ 1653946 h 2265680"/>
              <a:gd name="connsiteX10" fmla="*/ 0 w 800219"/>
              <a:gd name="connsiteY10" fmla="*/ 1087526 h 2265680"/>
              <a:gd name="connsiteX11" fmla="*/ 0 w 800219"/>
              <a:gd name="connsiteY11" fmla="*/ 498450 h 2265680"/>
              <a:gd name="connsiteX12" fmla="*/ 0 w 800219"/>
              <a:gd name="connsiteY12"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219" h="2265680" fill="none" extrusionOk="0">
                <a:moveTo>
                  <a:pt x="0" y="0"/>
                </a:moveTo>
                <a:cubicBezTo>
                  <a:pt x="116753" y="18404"/>
                  <a:pt x="253924" y="11483"/>
                  <a:pt x="376103" y="0"/>
                </a:cubicBezTo>
                <a:cubicBezTo>
                  <a:pt x="498282" y="-11483"/>
                  <a:pt x="601729" y="-12348"/>
                  <a:pt x="800219" y="0"/>
                </a:cubicBezTo>
                <a:cubicBezTo>
                  <a:pt x="801904" y="193793"/>
                  <a:pt x="817054" y="382641"/>
                  <a:pt x="800219" y="498450"/>
                </a:cubicBezTo>
                <a:cubicBezTo>
                  <a:pt x="783385" y="614259"/>
                  <a:pt x="811166" y="887704"/>
                  <a:pt x="800219" y="1064870"/>
                </a:cubicBezTo>
                <a:cubicBezTo>
                  <a:pt x="789272" y="1242036"/>
                  <a:pt x="822365" y="1488649"/>
                  <a:pt x="800219" y="1631290"/>
                </a:cubicBezTo>
                <a:cubicBezTo>
                  <a:pt x="778073" y="1773931"/>
                  <a:pt x="826898" y="1992811"/>
                  <a:pt x="800219" y="2265680"/>
                </a:cubicBezTo>
                <a:cubicBezTo>
                  <a:pt x="630999" y="2279356"/>
                  <a:pt x="486897" y="2265392"/>
                  <a:pt x="392107" y="2265680"/>
                </a:cubicBezTo>
                <a:cubicBezTo>
                  <a:pt x="297317" y="2265968"/>
                  <a:pt x="96449" y="2251289"/>
                  <a:pt x="0" y="2265680"/>
                </a:cubicBezTo>
                <a:cubicBezTo>
                  <a:pt x="-18554" y="2070937"/>
                  <a:pt x="17323" y="1923756"/>
                  <a:pt x="0" y="1653946"/>
                </a:cubicBezTo>
                <a:cubicBezTo>
                  <a:pt x="-17323" y="1384136"/>
                  <a:pt x="15774" y="1258111"/>
                  <a:pt x="0" y="1087526"/>
                </a:cubicBezTo>
                <a:cubicBezTo>
                  <a:pt x="-15774" y="916941"/>
                  <a:pt x="5844" y="665220"/>
                  <a:pt x="0" y="498450"/>
                </a:cubicBezTo>
                <a:cubicBezTo>
                  <a:pt x="-5844" y="331680"/>
                  <a:pt x="-11523" y="211230"/>
                  <a:pt x="0" y="0"/>
                </a:cubicBezTo>
                <a:close/>
              </a:path>
              <a:path w="800219" h="2265680" stroke="0" extrusionOk="0">
                <a:moveTo>
                  <a:pt x="0" y="0"/>
                </a:moveTo>
                <a:cubicBezTo>
                  <a:pt x="106557" y="-17738"/>
                  <a:pt x="295378" y="-8722"/>
                  <a:pt x="392107" y="0"/>
                </a:cubicBezTo>
                <a:cubicBezTo>
                  <a:pt x="488836" y="8722"/>
                  <a:pt x="621325" y="17857"/>
                  <a:pt x="800219" y="0"/>
                </a:cubicBezTo>
                <a:cubicBezTo>
                  <a:pt x="789861" y="119564"/>
                  <a:pt x="808977" y="316826"/>
                  <a:pt x="800219" y="521106"/>
                </a:cubicBezTo>
                <a:cubicBezTo>
                  <a:pt x="791461" y="725386"/>
                  <a:pt x="802088" y="875473"/>
                  <a:pt x="800219" y="1019556"/>
                </a:cubicBezTo>
                <a:cubicBezTo>
                  <a:pt x="798351" y="1163639"/>
                  <a:pt x="783029" y="1390177"/>
                  <a:pt x="800219" y="1608633"/>
                </a:cubicBezTo>
                <a:cubicBezTo>
                  <a:pt x="817409" y="1827089"/>
                  <a:pt x="798278" y="2090656"/>
                  <a:pt x="800219" y="2265680"/>
                </a:cubicBezTo>
                <a:cubicBezTo>
                  <a:pt x="612019" y="2266902"/>
                  <a:pt x="549724" y="2249901"/>
                  <a:pt x="408112" y="2265680"/>
                </a:cubicBezTo>
                <a:cubicBezTo>
                  <a:pt x="266500" y="2281459"/>
                  <a:pt x="84008" y="2256548"/>
                  <a:pt x="0" y="2265680"/>
                </a:cubicBezTo>
                <a:cubicBezTo>
                  <a:pt x="-13846" y="2148952"/>
                  <a:pt x="9006" y="1962110"/>
                  <a:pt x="0" y="1721917"/>
                </a:cubicBezTo>
                <a:cubicBezTo>
                  <a:pt x="-9006" y="1481724"/>
                  <a:pt x="-3424" y="1421472"/>
                  <a:pt x="0" y="1178154"/>
                </a:cubicBezTo>
                <a:cubicBezTo>
                  <a:pt x="3424" y="934836"/>
                  <a:pt x="-20033" y="798708"/>
                  <a:pt x="0" y="611734"/>
                </a:cubicBezTo>
                <a:cubicBezTo>
                  <a:pt x="20033" y="424760"/>
                  <a:pt x="-17849" y="187085"/>
                  <a:pt x="0" y="0"/>
                </a:cubicBezTo>
                <a:close/>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000" b="1" dirty="0">
                <a:solidFill>
                  <a:schemeClr val="bg1"/>
                </a:solidFill>
                <a:latin typeface="Tajawal" panose="00000500000000000000" pitchFamily="2" charset="-78"/>
                <a:cs typeface="Tajawal" panose="00000500000000000000" pitchFamily="2" charset="-78"/>
              </a:rPr>
              <a:t>General Computer Science</a:t>
            </a:r>
          </a:p>
        </p:txBody>
      </p:sp>
      <p:sp>
        <p:nvSpPr>
          <p:cNvPr id="8" name="TextBox 7">
            <a:extLst>
              <a:ext uri="{FF2B5EF4-FFF2-40B4-BE49-F238E27FC236}">
                <a16:creationId xmlns:a16="http://schemas.microsoft.com/office/drawing/2014/main" id="{4E27A375-BAD7-F328-44EF-8913DB72831A}"/>
              </a:ext>
            </a:extLst>
          </p:cNvPr>
          <p:cNvSpPr txBox="1"/>
          <p:nvPr/>
        </p:nvSpPr>
        <p:spPr>
          <a:xfrm rot="16200000">
            <a:off x="4187716" y="350722"/>
            <a:ext cx="461665" cy="1889619"/>
          </a:xfrm>
          <a:custGeom>
            <a:avLst/>
            <a:gdLst>
              <a:gd name="connsiteX0" fmla="*/ 0 w 461665"/>
              <a:gd name="connsiteY0" fmla="*/ 0 h 1889619"/>
              <a:gd name="connsiteX1" fmla="*/ 461665 w 461665"/>
              <a:gd name="connsiteY1" fmla="*/ 0 h 1889619"/>
              <a:gd name="connsiteX2" fmla="*/ 461665 w 461665"/>
              <a:gd name="connsiteY2" fmla="*/ 610977 h 1889619"/>
              <a:gd name="connsiteX3" fmla="*/ 461665 w 461665"/>
              <a:gd name="connsiteY3" fmla="*/ 1240850 h 1889619"/>
              <a:gd name="connsiteX4" fmla="*/ 461665 w 461665"/>
              <a:gd name="connsiteY4" fmla="*/ 1889619 h 1889619"/>
              <a:gd name="connsiteX5" fmla="*/ 0 w 461665"/>
              <a:gd name="connsiteY5" fmla="*/ 1889619 h 1889619"/>
              <a:gd name="connsiteX6" fmla="*/ 0 w 461665"/>
              <a:gd name="connsiteY6" fmla="*/ 1221954 h 1889619"/>
              <a:gd name="connsiteX7" fmla="*/ 0 w 461665"/>
              <a:gd name="connsiteY7" fmla="*/ 629873 h 1889619"/>
              <a:gd name="connsiteX8" fmla="*/ 0 w 461665"/>
              <a:gd name="connsiteY8" fmla="*/ 0 h 188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889619" fill="none" extrusionOk="0">
                <a:moveTo>
                  <a:pt x="0" y="0"/>
                </a:moveTo>
                <a:cubicBezTo>
                  <a:pt x="153515" y="-1561"/>
                  <a:pt x="361925" y="-4499"/>
                  <a:pt x="461665" y="0"/>
                </a:cubicBezTo>
                <a:cubicBezTo>
                  <a:pt x="468540" y="274362"/>
                  <a:pt x="479201" y="366638"/>
                  <a:pt x="461665" y="610977"/>
                </a:cubicBezTo>
                <a:cubicBezTo>
                  <a:pt x="444129" y="855316"/>
                  <a:pt x="446496" y="1010414"/>
                  <a:pt x="461665" y="1240850"/>
                </a:cubicBezTo>
                <a:cubicBezTo>
                  <a:pt x="476834" y="1471286"/>
                  <a:pt x="493421" y="1682762"/>
                  <a:pt x="461665" y="1889619"/>
                </a:cubicBezTo>
                <a:cubicBezTo>
                  <a:pt x="344922" y="1876472"/>
                  <a:pt x="153348" y="1879409"/>
                  <a:pt x="0" y="1889619"/>
                </a:cubicBezTo>
                <a:cubicBezTo>
                  <a:pt x="27230" y="1624302"/>
                  <a:pt x="-21602" y="1363025"/>
                  <a:pt x="0" y="1221954"/>
                </a:cubicBezTo>
                <a:cubicBezTo>
                  <a:pt x="21602" y="1080883"/>
                  <a:pt x="17386" y="783756"/>
                  <a:pt x="0" y="629873"/>
                </a:cubicBezTo>
                <a:cubicBezTo>
                  <a:pt x="-17386" y="475990"/>
                  <a:pt x="9372" y="313420"/>
                  <a:pt x="0" y="0"/>
                </a:cubicBezTo>
                <a:close/>
              </a:path>
              <a:path w="461665" h="1889619" stroke="0" extrusionOk="0">
                <a:moveTo>
                  <a:pt x="0" y="0"/>
                </a:moveTo>
                <a:cubicBezTo>
                  <a:pt x="142412" y="3729"/>
                  <a:pt x="256756" y="-10063"/>
                  <a:pt x="461665" y="0"/>
                </a:cubicBezTo>
                <a:cubicBezTo>
                  <a:pt x="434148" y="196563"/>
                  <a:pt x="463978" y="346719"/>
                  <a:pt x="461665" y="648769"/>
                </a:cubicBezTo>
                <a:cubicBezTo>
                  <a:pt x="459352" y="950819"/>
                  <a:pt x="472794" y="1120958"/>
                  <a:pt x="461665" y="1297538"/>
                </a:cubicBezTo>
                <a:cubicBezTo>
                  <a:pt x="450536" y="1474118"/>
                  <a:pt x="438156" y="1770581"/>
                  <a:pt x="461665" y="1889619"/>
                </a:cubicBezTo>
                <a:cubicBezTo>
                  <a:pt x="300176" y="1876931"/>
                  <a:pt x="111141" y="1875459"/>
                  <a:pt x="0" y="1889619"/>
                </a:cubicBezTo>
                <a:cubicBezTo>
                  <a:pt x="236" y="1675380"/>
                  <a:pt x="1509" y="1492102"/>
                  <a:pt x="0" y="1316435"/>
                </a:cubicBezTo>
                <a:cubicBezTo>
                  <a:pt x="-1509" y="1140768"/>
                  <a:pt x="-203" y="988221"/>
                  <a:pt x="0" y="667665"/>
                </a:cubicBezTo>
                <a:cubicBezTo>
                  <a:pt x="203" y="347109"/>
                  <a:pt x="-26786" y="180396"/>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Linear Algebra</a:t>
            </a:r>
          </a:p>
        </p:txBody>
      </p:sp>
      <p:sp>
        <p:nvSpPr>
          <p:cNvPr id="9" name="TextBox 8">
            <a:extLst>
              <a:ext uri="{FF2B5EF4-FFF2-40B4-BE49-F238E27FC236}">
                <a16:creationId xmlns:a16="http://schemas.microsoft.com/office/drawing/2014/main" id="{76883227-EE1B-B6F0-913C-0BF90D8EC236}"/>
              </a:ext>
            </a:extLst>
          </p:cNvPr>
          <p:cNvSpPr txBox="1"/>
          <p:nvPr/>
        </p:nvSpPr>
        <p:spPr>
          <a:xfrm rot="16200000">
            <a:off x="3818448" y="1339750"/>
            <a:ext cx="461665" cy="1522886"/>
          </a:xfrm>
          <a:custGeom>
            <a:avLst/>
            <a:gdLst>
              <a:gd name="connsiteX0" fmla="*/ 0 w 461665"/>
              <a:gd name="connsiteY0" fmla="*/ 0 h 1522886"/>
              <a:gd name="connsiteX1" fmla="*/ 461665 w 461665"/>
              <a:gd name="connsiteY1" fmla="*/ 0 h 1522886"/>
              <a:gd name="connsiteX2" fmla="*/ 461665 w 461665"/>
              <a:gd name="connsiteY2" fmla="*/ 492400 h 1522886"/>
              <a:gd name="connsiteX3" fmla="*/ 461665 w 461665"/>
              <a:gd name="connsiteY3" fmla="*/ 1000028 h 1522886"/>
              <a:gd name="connsiteX4" fmla="*/ 461665 w 461665"/>
              <a:gd name="connsiteY4" fmla="*/ 1522886 h 1522886"/>
              <a:gd name="connsiteX5" fmla="*/ 0 w 461665"/>
              <a:gd name="connsiteY5" fmla="*/ 1522886 h 1522886"/>
              <a:gd name="connsiteX6" fmla="*/ 0 w 461665"/>
              <a:gd name="connsiteY6" fmla="*/ 984800 h 1522886"/>
              <a:gd name="connsiteX7" fmla="*/ 0 w 461665"/>
              <a:gd name="connsiteY7" fmla="*/ 507629 h 1522886"/>
              <a:gd name="connsiteX8" fmla="*/ 0 w 461665"/>
              <a:gd name="connsiteY8" fmla="*/ 0 h 152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522886" fill="none" extrusionOk="0">
                <a:moveTo>
                  <a:pt x="0" y="0"/>
                </a:moveTo>
                <a:cubicBezTo>
                  <a:pt x="153515" y="-1561"/>
                  <a:pt x="361925" y="-4499"/>
                  <a:pt x="461665" y="0"/>
                </a:cubicBezTo>
                <a:cubicBezTo>
                  <a:pt x="466058" y="225312"/>
                  <a:pt x="481668" y="292275"/>
                  <a:pt x="461665" y="492400"/>
                </a:cubicBezTo>
                <a:cubicBezTo>
                  <a:pt x="441662" y="692525"/>
                  <a:pt x="484233" y="792034"/>
                  <a:pt x="461665" y="1000028"/>
                </a:cubicBezTo>
                <a:cubicBezTo>
                  <a:pt x="439097" y="1208022"/>
                  <a:pt x="445087" y="1310291"/>
                  <a:pt x="461665" y="1522886"/>
                </a:cubicBezTo>
                <a:cubicBezTo>
                  <a:pt x="344922" y="1509739"/>
                  <a:pt x="153348" y="1512676"/>
                  <a:pt x="0" y="1522886"/>
                </a:cubicBezTo>
                <a:cubicBezTo>
                  <a:pt x="11389" y="1327415"/>
                  <a:pt x="-18035" y="1233506"/>
                  <a:pt x="0" y="984800"/>
                </a:cubicBezTo>
                <a:cubicBezTo>
                  <a:pt x="18035" y="736094"/>
                  <a:pt x="4287" y="620460"/>
                  <a:pt x="0" y="507629"/>
                </a:cubicBezTo>
                <a:cubicBezTo>
                  <a:pt x="-4287" y="394798"/>
                  <a:pt x="-10895" y="214609"/>
                  <a:pt x="0" y="0"/>
                </a:cubicBezTo>
                <a:close/>
              </a:path>
              <a:path w="461665" h="1522886" stroke="0" extrusionOk="0">
                <a:moveTo>
                  <a:pt x="0" y="0"/>
                </a:moveTo>
                <a:cubicBezTo>
                  <a:pt x="142412" y="3729"/>
                  <a:pt x="256756" y="-10063"/>
                  <a:pt x="461665" y="0"/>
                </a:cubicBezTo>
                <a:cubicBezTo>
                  <a:pt x="472994" y="222413"/>
                  <a:pt x="472347" y="276394"/>
                  <a:pt x="461665" y="522858"/>
                </a:cubicBezTo>
                <a:cubicBezTo>
                  <a:pt x="450983" y="769322"/>
                  <a:pt x="465208" y="792568"/>
                  <a:pt x="461665" y="1045715"/>
                </a:cubicBezTo>
                <a:cubicBezTo>
                  <a:pt x="458122" y="1298862"/>
                  <a:pt x="467844" y="1394597"/>
                  <a:pt x="461665" y="1522886"/>
                </a:cubicBezTo>
                <a:cubicBezTo>
                  <a:pt x="300176" y="1510198"/>
                  <a:pt x="111141" y="1508726"/>
                  <a:pt x="0" y="1522886"/>
                </a:cubicBezTo>
                <a:cubicBezTo>
                  <a:pt x="-17237" y="1318814"/>
                  <a:pt x="8670" y="1159400"/>
                  <a:pt x="0" y="1060944"/>
                </a:cubicBezTo>
                <a:cubicBezTo>
                  <a:pt x="-8670" y="962488"/>
                  <a:pt x="-21010" y="789534"/>
                  <a:pt x="0" y="538086"/>
                </a:cubicBezTo>
                <a:cubicBezTo>
                  <a:pt x="21010" y="286638"/>
                  <a:pt x="25459" y="179750"/>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Calculus</a:t>
            </a:r>
          </a:p>
        </p:txBody>
      </p:sp>
      <p:sp>
        <p:nvSpPr>
          <p:cNvPr id="10" name="TextBox 9">
            <a:extLst>
              <a:ext uri="{FF2B5EF4-FFF2-40B4-BE49-F238E27FC236}">
                <a16:creationId xmlns:a16="http://schemas.microsoft.com/office/drawing/2014/main" id="{3B3EBCA4-373B-5E82-5C70-BD85E5C4031B}"/>
              </a:ext>
            </a:extLst>
          </p:cNvPr>
          <p:cNvSpPr txBox="1"/>
          <p:nvPr/>
        </p:nvSpPr>
        <p:spPr>
          <a:xfrm rot="16200000">
            <a:off x="1969358" y="483512"/>
            <a:ext cx="738664" cy="1786912"/>
          </a:xfrm>
          <a:custGeom>
            <a:avLst/>
            <a:gdLst>
              <a:gd name="connsiteX0" fmla="*/ 0 w 738664"/>
              <a:gd name="connsiteY0" fmla="*/ 0 h 1786912"/>
              <a:gd name="connsiteX1" fmla="*/ 369332 w 738664"/>
              <a:gd name="connsiteY1" fmla="*/ 0 h 1786912"/>
              <a:gd name="connsiteX2" fmla="*/ 738664 w 738664"/>
              <a:gd name="connsiteY2" fmla="*/ 0 h 1786912"/>
              <a:gd name="connsiteX3" fmla="*/ 738664 w 738664"/>
              <a:gd name="connsiteY3" fmla="*/ 631376 h 1786912"/>
              <a:gd name="connsiteX4" fmla="*/ 738664 w 738664"/>
              <a:gd name="connsiteY4" fmla="*/ 1244882 h 1786912"/>
              <a:gd name="connsiteX5" fmla="*/ 738664 w 738664"/>
              <a:gd name="connsiteY5" fmla="*/ 1786912 h 1786912"/>
              <a:gd name="connsiteX6" fmla="*/ 369332 w 738664"/>
              <a:gd name="connsiteY6" fmla="*/ 1786912 h 1786912"/>
              <a:gd name="connsiteX7" fmla="*/ 0 w 738664"/>
              <a:gd name="connsiteY7" fmla="*/ 1786912 h 1786912"/>
              <a:gd name="connsiteX8" fmla="*/ 0 w 738664"/>
              <a:gd name="connsiteY8" fmla="*/ 1173406 h 1786912"/>
              <a:gd name="connsiteX9" fmla="*/ 0 w 738664"/>
              <a:gd name="connsiteY9" fmla="*/ 595637 h 1786912"/>
              <a:gd name="connsiteX10" fmla="*/ 0 w 738664"/>
              <a:gd name="connsiteY10" fmla="*/ 0 h 17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8664" h="1786912" fill="none" extrusionOk="0">
                <a:moveTo>
                  <a:pt x="0" y="0"/>
                </a:moveTo>
                <a:cubicBezTo>
                  <a:pt x="93391" y="4773"/>
                  <a:pt x="291013" y="-538"/>
                  <a:pt x="369332" y="0"/>
                </a:cubicBezTo>
                <a:cubicBezTo>
                  <a:pt x="447651" y="538"/>
                  <a:pt x="605520" y="4787"/>
                  <a:pt x="738664" y="0"/>
                </a:cubicBezTo>
                <a:cubicBezTo>
                  <a:pt x="758861" y="238646"/>
                  <a:pt x="740501" y="442013"/>
                  <a:pt x="738664" y="631376"/>
                </a:cubicBezTo>
                <a:cubicBezTo>
                  <a:pt x="736827" y="820739"/>
                  <a:pt x="735923" y="1032979"/>
                  <a:pt x="738664" y="1244882"/>
                </a:cubicBezTo>
                <a:cubicBezTo>
                  <a:pt x="741405" y="1456785"/>
                  <a:pt x="726931" y="1526725"/>
                  <a:pt x="738664" y="1786912"/>
                </a:cubicBezTo>
                <a:cubicBezTo>
                  <a:pt x="557406" y="1772187"/>
                  <a:pt x="503320" y="1802246"/>
                  <a:pt x="369332" y="1786912"/>
                </a:cubicBezTo>
                <a:cubicBezTo>
                  <a:pt x="235344" y="1771578"/>
                  <a:pt x="122351" y="1798268"/>
                  <a:pt x="0" y="1786912"/>
                </a:cubicBezTo>
                <a:cubicBezTo>
                  <a:pt x="29985" y="1514002"/>
                  <a:pt x="-7272" y="1418675"/>
                  <a:pt x="0" y="1173406"/>
                </a:cubicBezTo>
                <a:cubicBezTo>
                  <a:pt x="7272" y="928137"/>
                  <a:pt x="24278" y="834316"/>
                  <a:pt x="0" y="595637"/>
                </a:cubicBezTo>
                <a:cubicBezTo>
                  <a:pt x="-24278" y="356958"/>
                  <a:pt x="-17593" y="225971"/>
                  <a:pt x="0" y="0"/>
                </a:cubicBezTo>
                <a:close/>
              </a:path>
              <a:path w="738664" h="1786912" stroke="0" extrusionOk="0">
                <a:moveTo>
                  <a:pt x="0" y="0"/>
                </a:moveTo>
                <a:cubicBezTo>
                  <a:pt x="80519" y="-13514"/>
                  <a:pt x="249644" y="-7488"/>
                  <a:pt x="361945" y="0"/>
                </a:cubicBezTo>
                <a:cubicBezTo>
                  <a:pt x="474246" y="7488"/>
                  <a:pt x="551715" y="4848"/>
                  <a:pt x="738664" y="0"/>
                </a:cubicBezTo>
                <a:cubicBezTo>
                  <a:pt x="734068" y="251295"/>
                  <a:pt x="727844" y="426218"/>
                  <a:pt x="738664" y="559899"/>
                </a:cubicBezTo>
                <a:cubicBezTo>
                  <a:pt x="749484" y="693580"/>
                  <a:pt x="734067" y="868090"/>
                  <a:pt x="738664" y="1101929"/>
                </a:cubicBezTo>
                <a:cubicBezTo>
                  <a:pt x="743262" y="1335768"/>
                  <a:pt x="765911" y="1487972"/>
                  <a:pt x="738664" y="1786912"/>
                </a:cubicBezTo>
                <a:cubicBezTo>
                  <a:pt x="610715" y="1773418"/>
                  <a:pt x="557185" y="1778096"/>
                  <a:pt x="384105" y="1786912"/>
                </a:cubicBezTo>
                <a:cubicBezTo>
                  <a:pt x="211025" y="1795728"/>
                  <a:pt x="191120" y="1800985"/>
                  <a:pt x="0" y="1786912"/>
                </a:cubicBezTo>
                <a:cubicBezTo>
                  <a:pt x="-18844" y="1562519"/>
                  <a:pt x="11615" y="1413838"/>
                  <a:pt x="0" y="1227013"/>
                </a:cubicBezTo>
                <a:cubicBezTo>
                  <a:pt x="-11615" y="1040188"/>
                  <a:pt x="-1323" y="858739"/>
                  <a:pt x="0" y="667114"/>
                </a:cubicBezTo>
                <a:cubicBezTo>
                  <a:pt x="1323" y="475489"/>
                  <a:pt x="-1342" y="315407"/>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Statistics &amp; Probability</a:t>
            </a:r>
          </a:p>
        </p:txBody>
      </p:sp>
      <p:sp>
        <p:nvSpPr>
          <p:cNvPr id="11" name="TextBox 10">
            <a:extLst>
              <a:ext uri="{FF2B5EF4-FFF2-40B4-BE49-F238E27FC236}">
                <a16:creationId xmlns:a16="http://schemas.microsoft.com/office/drawing/2014/main" id="{29AC1350-E385-F5FD-E219-8C629E44BE9B}"/>
              </a:ext>
            </a:extLst>
          </p:cNvPr>
          <p:cNvSpPr txBox="1"/>
          <p:nvPr/>
        </p:nvSpPr>
        <p:spPr>
          <a:xfrm rot="16200000">
            <a:off x="9295235" y="2836200"/>
            <a:ext cx="923330" cy="2265680"/>
          </a:xfrm>
          <a:custGeom>
            <a:avLst/>
            <a:gdLst>
              <a:gd name="connsiteX0" fmla="*/ 0 w 923330"/>
              <a:gd name="connsiteY0" fmla="*/ 0 h 2265680"/>
              <a:gd name="connsiteX1" fmla="*/ 433965 w 923330"/>
              <a:gd name="connsiteY1" fmla="*/ 0 h 2265680"/>
              <a:gd name="connsiteX2" fmla="*/ 923330 w 923330"/>
              <a:gd name="connsiteY2" fmla="*/ 0 h 2265680"/>
              <a:gd name="connsiteX3" fmla="*/ 923330 w 923330"/>
              <a:gd name="connsiteY3" fmla="*/ 498450 h 2265680"/>
              <a:gd name="connsiteX4" fmla="*/ 923330 w 923330"/>
              <a:gd name="connsiteY4" fmla="*/ 1064870 h 2265680"/>
              <a:gd name="connsiteX5" fmla="*/ 923330 w 923330"/>
              <a:gd name="connsiteY5" fmla="*/ 1631290 h 2265680"/>
              <a:gd name="connsiteX6" fmla="*/ 923330 w 923330"/>
              <a:gd name="connsiteY6" fmla="*/ 2265680 h 2265680"/>
              <a:gd name="connsiteX7" fmla="*/ 452432 w 923330"/>
              <a:gd name="connsiteY7" fmla="*/ 2265680 h 2265680"/>
              <a:gd name="connsiteX8" fmla="*/ 0 w 923330"/>
              <a:gd name="connsiteY8" fmla="*/ 2265680 h 2265680"/>
              <a:gd name="connsiteX9" fmla="*/ 0 w 923330"/>
              <a:gd name="connsiteY9" fmla="*/ 1653946 h 2265680"/>
              <a:gd name="connsiteX10" fmla="*/ 0 w 923330"/>
              <a:gd name="connsiteY10" fmla="*/ 1087526 h 2265680"/>
              <a:gd name="connsiteX11" fmla="*/ 0 w 923330"/>
              <a:gd name="connsiteY11" fmla="*/ 498450 h 2265680"/>
              <a:gd name="connsiteX12" fmla="*/ 0 w 923330"/>
              <a:gd name="connsiteY12"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330" h="2265680" fill="none" extrusionOk="0">
                <a:moveTo>
                  <a:pt x="0" y="0"/>
                </a:moveTo>
                <a:cubicBezTo>
                  <a:pt x="96491" y="-10527"/>
                  <a:pt x="257100" y="11483"/>
                  <a:pt x="433965" y="0"/>
                </a:cubicBezTo>
                <a:cubicBezTo>
                  <a:pt x="610830" y="-11483"/>
                  <a:pt x="702999" y="6351"/>
                  <a:pt x="923330" y="0"/>
                </a:cubicBezTo>
                <a:cubicBezTo>
                  <a:pt x="925015" y="193793"/>
                  <a:pt x="940165" y="382641"/>
                  <a:pt x="923330" y="498450"/>
                </a:cubicBezTo>
                <a:cubicBezTo>
                  <a:pt x="906496" y="614259"/>
                  <a:pt x="934277" y="887704"/>
                  <a:pt x="923330" y="1064870"/>
                </a:cubicBezTo>
                <a:cubicBezTo>
                  <a:pt x="912383" y="1242036"/>
                  <a:pt x="945476" y="1488649"/>
                  <a:pt x="923330" y="1631290"/>
                </a:cubicBezTo>
                <a:cubicBezTo>
                  <a:pt x="901184" y="1773931"/>
                  <a:pt x="950009" y="1992811"/>
                  <a:pt x="923330" y="2265680"/>
                </a:cubicBezTo>
                <a:cubicBezTo>
                  <a:pt x="716512" y="2259539"/>
                  <a:pt x="624224" y="2247892"/>
                  <a:pt x="452432" y="2265680"/>
                </a:cubicBezTo>
                <a:cubicBezTo>
                  <a:pt x="280640" y="2283468"/>
                  <a:pt x="109321" y="2270916"/>
                  <a:pt x="0" y="2265680"/>
                </a:cubicBezTo>
                <a:cubicBezTo>
                  <a:pt x="-18554" y="2070937"/>
                  <a:pt x="17323" y="1923756"/>
                  <a:pt x="0" y="1653946"/>
                </a:cubicBezTo>
                <a:cubicBezTo>
                  <a:pt x="-17323" y="1384136"/>
                  <a:pt x="15774" y="1258111"/>
                  <a:pt x="0" y="1087526"/>
                </a:cubicBezTo>
                <a:cubicBezTo>
                  <a:pt x="-15774" y="916941"/>
                  <a:pt x="5844" y="665220"/>
                  <a:pt x="0" y="498450"/>
                </a:cubicBezTo>
                <a:cubicBezTo>
                  <a:pt x="-5844" y="331680"/>
                  <a:pt x="-11523" y="211230"/>
                  <a:pt x="0" y="0"/>
                </a:cubicBezTo>
                <a:close/>
              </a:path>
              <a:path w="923330" h="2265680" stroke="0" extrusionOk="0">
                <a:moveTo>
                  <a:pt x="0" y="0"/>
                </a:moveTo>
                <a:cubicBezTo>
                  <a:pt x="180436" y="-2288"/>
                  <a:pt x="268443" y="-14150"/>
                  <a:pt x="452432" y="0"/>
                </a:cubicBezTo>
                <a:cubicBezTo>
                  <a:pt x="636421" y="14150"/>
                  <a:pt x="730325" y="14811"/>
                  <a:pt x="923330" y="0"/>
                </a:cubicBezTo>
                <a:cubicBezTo>
                  <a:pt x="912972" y="119564"/>
                  <a:pt x="932088" y="316826"/>
                  <a:pt x="923330" y="521106"/>
                </a:cubicBezTo>
                <a:cubicBezTo>
                  <a:pt x="914572" y="725386"/>
                  <a:pt x="925199" y="875473"/>
                  <a:pt x="923330" y="1019556"/>
                </a:cubicBezTo>
                <a:cubicBezTo>
                  <a:pt x="921462" y="1163639"/>
                  <a:pt x="906140" y="1390177"/>
                  <a:pt x="923330" y="1608633"/>
                </a:cubicBezTo>
                <a:cubicBezTo>
                  <a:pt x="940520" y="1827089"/>
                  <a:pt x="921389" y="2090656"/>
                  <a:pt x="923330" y="2265680"/>
                </a:cubicBezTo>
                <a:cubicBezTo>
                  <a:pt x="795670" y="2251512"/>
                  <a:pt x="679647" y="2276548"/>
                  <a:pt x="470898" y="2265680"/>
                </a:cubicBezTo>
                <a:cubicBezTo>
                  <a:pt x="262149" y="2254812"/>
                  <a:pt x="121735" y="2274583"/>
                  <a:pt x="0" y="2265680"/>
                </a:cubicBezTo>
                <a:cubicBezTo>
                  <a:pt x="-13846" y="2148952"/>
                  <a:pt x="9006" y="1962110"/>
                  <a:pt x="0" y="1721917"/>
                </a:cubicBezTo>
                <a:cubicBezTo>
                  <a:pt x="-9006" y="1481724"/>
                  <a:pt x="-3424" y="1421472"/>
                  <a:pt x="0" y="1178154"/>
                </a:cubicBezTo>
                <a:cubicBezTo>
                  <a:pt x="3424" y="934836"/>
                  <a:pt x="-20033" y="798708"/>
                  <a:pt x="0" y="611734"/>
                </a:cubicBezTo>
                <a:cubicBezTo>
                  <a:pt x="20033" y="424760"/>
                  <a:pt x="-17849" y="187085"/>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Important Data Science Lib</a:t>
            </a:r>
          </a:p>
        </p:txBody>
      </p:sp>
      <p:sp>
        <p:nvSpPr>
          <p:cNvPr id="12" name="TextBox 11">
            <a:extLst>
              <a:ext uri="{FF2B5EF4-FFF2-40B4-BE49-F238E27FC236}">
                <a16:creationId xmlns:a16="http://schemas.microsoft.com/office/drawing/2014/main" id="{8629BDE7-1659-8B19-3C8E-336660BC020A}"/>
              </a:ext>
            </a:extLst>
          </p:cNvPr>
          <p:cNvSpPr txBox="1"/>
          <p:nvPr/>
        </p:nvSpPr>
        <p:spPr>
          <a:xfrm rot="16200000">
            <a:off x="10419967" y="4152790"/>
            <a:ext cx="369332" cy="888122"/>
          </a:xfrm>
          <a:custGeom>
            <a:avLst/>
            <a:gdLst>
              <a:gd name="connsiteX0" fmla="*/ 0 w 369332"/>
              <a:gd name="connsiteY0" fmla="*/ 0 h 888122"/>
              <a:gd name="connsiteX1" fmla="*/ 369332 w 369332"/>
              <a:gd name="connsiteY1" fmla="*/ 0 h 888122"/>
              <a:gd name="connsiteX2" fmla="*/ 369332 w 369332"/>
              <a:gd name="connsiteY2" fmla="*/ 435180 h 888122"/>
              <a:gd name="connsiteX3" fmla="*/ 369332 w 369332"/>
              <a:gd name="connsiteY3" fmla="*/ 888122 h 888122"/>
              <a:gd name="connsiteX4" fmla="*/ 0 w 369332"/>
              <a:gd name="connsiteY4" fmla="*/ 888122 h 888122"/>
              <a:gd name="connsiteX5" fmla="*/ 0 w 369332"/>
              <a:gd name="connsiteY5" fmla="*/ 470705 h 888122"/>
              <a:gd name="connsiteX6" fmla="*/ 0 w 369332"/>
              <a:gd name="connsiteY6" fmla="*/ 0 h 8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2" fill="none" extrusionOk="0">
                <a:moveTo>
                  <a:pt x="0" y="0"/>
                </a:moveTo>
                <a:cubicBezTo>
                  <a:pt x="140007" y="-15185"/>
                  <a:pt x="210804" y="-17938"/>
                  <a:pt x="369332" y="0"/>
                </a:cubicBezTo>
                <a:cubicBezTo>
                  <a:pt x="385522" y="156483"/>
                  <a:pt x="377637" y="343433"/>
                  <a:pt x="369332" y="435180"/>
                </a:cubicBezTo>
                <a:cubicBezTo>
                  <a:pt x="361027" y="526927"/>
                  <a:pt x="370083" y="697078"/>
                  <a:pt x="369332" y="888122"/>
                </a:cubicBezTo>
                <a:cubicBezTo>
                  <a:pt x="287325" y="902058"/>
                  <a:pt x="180136" y="872458"/>
                  <a:pt x="0" y="888122"/>
                </a:cubicBezTo>
                <a:cubicBezTo>
                  <a:pt x="4927" y="704673"/>
                  <a:pt x="16288" y="641341"/>
                  <a:pt x="0" y="470705"/>
                </a:cubicBezTo>
                <a:cubicBezTo>
                  <a:pt x="-16288" y="300069"/>
                  <a:pt x="6791" y="99966"/>
                  <a:pt x="0" y="0"/>
                </a:cubicBezTo>
                <a:close/>
              </a:path>
              <a:path w="369332" h="888122" stroke="0" extrusionOk="0">
                <a:moveTo>
                  <a:pt x="0" y="0"/>
                </a:moveTo>
                <a:cubicBezTo>
                  <a:pt x="120205" y="8345"/>
                  <a:pt x="203715" y="13020"/>
                  <a:pt x="369332" y="0"/>
                </a:cubicBezTo>
                <a:cubicBezTo>
                  <a:pt x="352041" y="202195"/>
                  <a:pt x="382961" y="358541"/>
                  <a:pt x="369332" y="452942"/>
                </a:cubicBezTo>
                <a:cubicBezTo>
                  <a:pt x="355703" y="547343"/>
                  <a:pt x="359462" y="699942"/>
                  <a:pt x="369332" y="888122"/>
                </a:cubicBezTo>
                <a:cubicBezTo>
                  <a:pt x="204524" y="899379"/>
                  <a:pt x="136314" y="894211"/>
                  <a:pt x="0" y="888122"/>
                </a:cubicBezTo>
                <a:cubicBezTo>
                  <a:pt x="15254" y="762857"/>
                  <a:pt x="11998" y="577852"/>
                  <a:pt x="0" y="444061"/>
                </a:cubicBezTo>
                <a:cubicBezTo>
                  <a:pt x="-11998" y="310270"/>
                  <a:pt x="13138" y="144727"/>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NumPy</a:t>
            </a:r>
          </a:p>
        </p:txBody>
      </p:sp>
      <p:sp>
        <p:nvSpPr>
          <p:cNvPr id="13" name="TextBox 12">
            <a:extLst>
              <a:ext uri="{FF2B5EF4-FFF2-40B4-BE49-F238E27FC236}">
                <a16:creationId xmlns:a16="http://schemas.microsoft.com/office/drawing/2014/main" id="{813ED9DA-F8F0-99BB-A795-7D3078843FDA}"/>
              </a:ext>
            </a:extLst>
          </p:cNvPr>
          <p:cNvSpPr txBox="1"/>
          <p:nvPr/>
        </p:nvSpPr>
        <p:spPr>
          <a:xfrm rot="16200000">
            <a:off x="9572050" y="4153930"/>
            <a:ext cx="369332" cy="888125"/>
          </a:xfrm>
          <a:custGeom>
            <a:avLst/>
            <a:gdLst>
              <a:gd name="connsiteX0" fmla="*/ 0 w 369332"/>
              <a:gd name="connsiteY0" fmla="*/ 0 h 888125"/>
              <a:gd name="connsiteX1" fmla="*/ 369332 w 369332"/>
              <a:gd name="connsiteY1" fmla="*/ 0 h 888125"/>
              <a:gd name="connsiteX2" fmla="*/ 369332 w 369332"/>
              <a:gd name="connsiteY2" fmla="*/ 435181 h 888125"/>
              <a:gd name="connsiteX3" fmla="*/ 369332 w 369332"/>
              <a:gd name="connsiteY3" fmla="*/ 888125 h 888125"/>
              <a:gd name="connsiteX4" fmla="*/ 0 w 369332"/>
              <a:gd name="connsiteY4" fmla="*/ 888125 h 888125"/>
              <a:gd name="connsiteX5" fmla="*/ 0 w 369332"/>
              <a:gd name="connsiteY5" fmla="*/ 470706 h 888125"/>
              <a:gd name="connsiteX6" fmla="*/ 0 w 369332"/>
              <a:gd name="connsiteY6" fmla="*/ 0 h 88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5" fill="none" extrusionOk="0">
                <a:moveTo>
                  <a:pt x="0" y="0"/>
                </a:moveTo>
                <a:cubicBezTo>
                  <a:pt x="140007" y="-15185"/>
                  <a:pt x="210804" y="-17938"/>
                  <a:pt x="369332" y="0"/>
                </a:cubicBezTo>
                <a:cubicBezTo>
                  <a:pt x="390499" y="149701"/>
                  <a:pt x="380303" y="334770"/>
                  <a:pt x="369332" y="435181"/>
                </a:cubicBezTo>
                <a:cubicBezTo>
                  <a:pt x="358361" y="535592"/>
                  <a:pt x="382101" y="691534"/>
                  <a:pt x="369332" y="888125"/>
                </a:cubicBezTo>
                <a:cubicBezTo>
                  <a:pt x="287325" y="902061"/>
                  <a:pt x="180136" y="872461"/>
                  <a:pt x="0" y="888125"/>
                </a:cubicBezTo>
                <a:cubicBezTo>
                  <a:pt x="-776" y="716362"/>
                  <a:pt x="8661" y="642491"/>
                  <a:pt x="0" y="470706"/>
                </a:cubicBezTo>
                <a:cubicBezTo>
                  <a:pt x="-8661" y="298921"/>
                  <a:pt x="4426" y="108037"/>
                  <a:pt x="0" y="0"/>
                </a:cubicBezTo>
                <a:close/>
              </a:path>
              <a:path w="369332" h="888125" stroke="0" extrusionOk="0">
                <a:moveTo>
                  <a:pt x="0" y="0"/>
                </a:moveTo>
                <a:cubicBezTo>
                  <a:pt x="120205" y="8345"/>
                  <a:pt x="203715" y="13020"/>
                  <a:pt x="369332" y="0"/>
                </a:cubicBezTo>
                <a:cubicBezTo>
                  <a:pt x="366606" y="185414"/>
                  <a:pt x="349844" y="344485"/>
                  <a:pt x="369332" y="452944"/>
                </a:cubicBezTo>
                <a:cubicBezTo>
                  <a:pt x="388820" y="561403"/>
                  <a:pt x="360066" y="699268"/>
                  <a:pt x="369332" y="888125"/>
                </a:cubicBezTo>
                <a:cubicBezTo>
                  <a:pt x="204524" y="899382"/>
                  <a:pt x="136314" y="894214"/>
                  <a:pt x="0" y="888125"/>
                </a:cubicBezTo>
                <a:cubicBezTo>
                  <a:pt x="13588" y="766341"/>
                  <a:pt x="9915" y="579806"/>
                  <a:pt x="0" y="444063"/>
                </a:cubicBezTo>
                <a:cubicBezTo>
                  <a:pt x="-9915" y="308320"/>
                  <a:pt x="8369" y="151248"/>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Pandas</a:t>
            </a:r>
          </a:p>
        </p:txBody>
      </p:sp>
      <p:sp>
        <p:nvSpPr>
          <p:cNvPr id="14" name="TextBox 13">
            <a:extLst>
              <a:ext uri="{FF2B5EF4-FFF2-40B4-BE49-F238E27FC236}">
                <a16:creationId xmlns:a16="http://schemas.microsoft.com/office/drawing/2014/main" id="{E6788642-C45A-97A1-9155-F28BE1F44F50}"/>
              </a:ext>
            </a:extLst>
          </p:cNvPr>
          <p:cNvSpPr txBox="1"/>
          <p:nvPr/>
        </p:nvSpPr>
        <p:spPr>
          <a:xfrm rot="16200000">
            <a:off x="8763588" y="4144436"/>
            <a:ext cx="369332" cy="888125"/>
          </a:xfrm>
          <a:custGeom>
            <a:avLst/>
            <a:gdLst>
              <a:gd name="connsiteX0" fmla="*/ 0 w 369332"/>
              <a:gd name="connsiteY0" fmla="*/ 0 h 888125"/>
              <a:gd name="connsiteX1" fmla="*/ 369332 w 369332"/>
              <a:gd name="connsiteY1" fmla="*/ 0 h 888125"/>
              <a:gd name="connsiteX2" fmla="*/ 369332 w 369332"/>
              <a:gd name="connsiteY2" fmla="*/ 435181 h 888125"/>
              <a:gd name="connsiteX3" fmla="*/ 369332 w 369332"/>
              <a:gd name="connsiteY3" fmla="*/ 888125 h 888125"/>
              <a:gd name="connsiteX4" fmla="*/ 0 w 369332"/>
              <a:gd name="connsiteY4" fmla="*/ 888125 h 888125"/>
              <a:gd name="connsiteX5" fmla="*/ 0 w 369332"/>
              <a:gd name="connsiteY5" fmla="*/ 470706 h 888125"/>
              <a:gd name="connsiteX6" fmla="*/ 0 w 369332"/>
              <a:gd name="connsiteY6" fmla="*/ 0 h 88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5" fill="none" extrusionOk="0">
                <a:moveTo>
                  <a:pt x="0" y="0"/>
                </a:moveTo>
                <a:cubicBezTo>
                  <a:pt x="140007" y="-15185"/>
                  <a:pt x="210804" y="-17938"/>
                  <a:pt x="369332" y="0"/>
                </a:cubicBezTo>
                <a:cubicBezTo>
                  <a:pt x="390499" y="149701"/>
                  <a:pt x="380303" y="334770"/>
                  <a:pt x="369332" y="435181"/>
                </a:cubicBezTo>
                <a:cubicBezTo>
                  <a:pt x="358361" y="535592"/>
                  <a:pt x="382101" y="691534"/>
                  <a:pt x="369332" y="888125"/>
                </a:cubicBezTo>
                <a:cubicBezTo>
                  <a:pt x="287325" y="902061"/>
                  <a:pt x="180136" y="872461"/>
                  <a:pt x="0" y="888125"/>
                </a:cubicBezTo>
                <a:cubicBezTo>
                  <a:pt x="-776" y="716362"/>
                  <a:pt x="8661" y="642491"/>
                  <a:pt x="0" y="470706"/>
                </a:cubicBezTo>
                <a:cubicBezTo>
                  <a:pt x="-8661" y="298921"/>
                  <a:pt x="4426" y="108037"/>
                  <a:pt x="0" y="0"/>
                </a:cubicBezTo>
                <a:close/>
              </a:path>
              <a:path w="369332" h="888125" stroke="0" extrusionOk="0">
                <a:moveTo>
                  <a:pt x="0" y="0"/>
                </a:moveTo>
                <a:cubicBezTo>
                  <a:pt x="120205" y="8345"/>
                  <a:pt x="203715" y="13020"/>
                  <a:pt x="369332" y="0"/>
                </a:cubicBezTo>
                <a:cubicBezTo>
                  <a:pt x="366606" y="185414"/>
                  <a:pt x="349844" y="344485"/>
                  <a:pt x="369332" y="452944"/>
                </a:cubicBezTo>
                <a:cubicBezTo>
                  <a:pt x="388820" y="561403"/>
                  <a:pt x="360066" y="699268"/>
                  <a:pt x="369332" y="888125"/>
                </a:cubicBezTo>
                <a:cubicBezTo>
                  <a:pt x="204524" y="899382"/>
                  <a:pt x="136314" y="894214"/>
                  <a:pt x="0" y="888125"/>
                </a:cubicBezTo>
                <a:cubicBezTo>
                  <a:pt x="13588" y="766341"/>
                  <a:pt x="9915" y="579806"/>
                  <a:pt x="0" y="444063"/>
                </a:cubicBezTo>
                <a:cubicBezTo>
                  <a:pt x="-9915" y="308320"/>
                  <a:pt x="8369" y="151248"/>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Matplotlib</a:t>
            </a:r>
          </a:p>
        </p:txBody>
      </p:sp>
      <p:sp>
        <p:nvSpPr>
          <p:cNvPr id="15" name="TextBox 14">
            <a:extLst>
              <a:ext uri="{FF2B5EF4-FFF2-40B4-BE49-F238E27FC236}">
                <a16:creationId xmlns:a16="http://schemas.microsoft.com/office/drawing/2014/main" id="{3EB0B892-37E3-9189-E402-A75DDB9175AF}"/>
              </a:ext>
            </a:extLst>
          </p:cNvPr>
          <p:cNvSpPr txBox="1"/>
          <p:nvPr/>
        </p:nvSpPr>
        <p:spPr>
          <a:xfrm rot="16200000">
            <a:off x="9479901" y="4553840"/>
            <a:ext cx="553998" cy="1799522"/>
          </a:xfrm>
          <a:custGeom>
            <a:avLst/>
            <a:gdLst>
              <a:gd name="connsiteX0" fmla="*/ 0 w 553998"/>
              <a:gd name="connsiteY0" fmla="*/ 0 h 1799522"/>
              <a:gd name="connsiteX1" fmla="*/ 553998 w 553998"/>
              <a:gd name="connsiteY1" fmla="*/ 0 h 1799522"/>
              <a:gd name="connsiteX2" fmla="*/ 553998 w 553998"/>
              <a:gd name="connsiteY2" fmla="*/ 581845 h 1799522"/>
              <a:gd name="connsiteX3" fmla="*/ 553998 w 553998"/>
              <a:gd name="connsiteY3" fmla="*/ 1181686 h 1799522"/>
              <a:gd name="connsiteX4" fmla="*/ 553998 w 553998"/>
              <a:gd name="connsiteY4" fmla="*/ 1799522 h 1799522"/>
              <a:gd name="connsiteX5" fmla="*/ 0 w 553998"/>
              <a:gd name="connsiteY5" fmla="*/ 1799522 h 1799522"/>
              <a:gd name="connsiteX6" fmla="*/ 0 w 553998"/>
              <a:gd name="connsiteY6" fmla="*/ 1163691 h 1799522"/>
              <a:gd name="connsiteX7" fmla="*/ 0 w 553998"/>
              <a:gd name="connsiteY7" fmla="*/ 599841 h 1799522"/>
              <a:gd name="connsiteX8" fmla="*/ 0 w 553998"/>
              <a:gd name="connsiteY8" fmla="*/ 0 h 1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998" h="1799522" fill="none" extrusionOk="0">
                <a:moveTo>
                  <a:pt x="0" y="0"/>
                </a:moveTo>
                <a:cubicBezTo>
                  <a:pt x="257688" y="12289"/>
                  <a:pt x="437187" y="18584"/>
                  <a:pt x="553998" y="0"/>
                </a:cubicBezTo>
                <a:cubicBezTo>
                  <a:pt x="556622" y="174308"/>
                  <a:pt x="580948" y="346995"/>
                  <a:pt x="553998" y="581845"/>
                </a:cubicBezTo>
                <a:cubicBezTo>
                  <a:pt x="527048" y="816696"/>
                  <a:pt x="546848" y="990929"/>
                  <a:pt x="553998" y="1181686"/>
                </a:cubicBezTo>
                <a:cubicBezTo>
                  <a:pt x="561148" y="1372443"/>
                  <a:pt x="584430" y="1637069"/>
                  <a:pt x="553998" y="1799522"/>
                </a:cubicBezTo>
                <a:cubicBezTo>
                  <a:pt x="417702" y="1809459"/>
                  <a:pt x="170475" y="1784695"/>
                  <a:pt x="0" y="1799522"/>
                </a:cubicBezTo>
                <a:cubicBezTo>
                  <a:pt x="-30634" y="1518957"/>
                  <a:pt x="-20329" y="1416917"/>
                  <a:pt x="0" y="1163691"/>
                </a:cubicBezTo>
                <a:cubicBezTo>
                  <a:pt x="20329" y="910465"/>
                  <a:pt x="11678" y="879972"/>
                  <a:pt x="0" y="599841"/>
                </a:cubicBezTo>
                <a:cubicBezTo>
                  <a:pt x="-11678" y="319710"/>
                  <a:pt x="-4837" y="215975"/>
                  <a:pt x="0" y="0"/>
                </a:cubicBezTo>
                <a:close/>
              </a:path>
              <a:path w="553998" h="1799522" stroke="0" extrusionOk="0">
                <a:moveTo>
                  <a:pt x="0" y="0"/>
                </a:moveTo>
                <a:cubicBezTo>
                  <a:pt x="274172" y="-19355"/>
                  <a:pt x="362905" y="22253"/>
                  <a:pt x="553998" y="0"/>
                </a:cubicBezTo>
                <a:cubicBezTo>
                  <a:pt x="547141" y="124923"/>
                  <a:pt x="537175" y="319452"/>
                  <a:pt x="553998" y="617836"/>
                </a:cubicBezTo>
                <a:cubicBezTo>
                  <a:pt x="570821" y="916220"/>
                  <a:pt x="568506" y="1019031"/>
                  <a:pt x="553998" y="1235672"/>
                </a:cubicBezTo>
                <a:cubicBezTo>
                  <a:pt x="539490" y="1452313"/>
                  <a:pt x="579852" y="1643731"/>
                  <a:pt x="553998" y="1799522"/>
                </a:cubicBezTo>
                <a:cubicBezTo>
                  <a:pt x="341955" y="1782217"/>
                  <a:pt x="127748" y="1826912"/>
                  <a:pt x="0" y="1799522"/>
                </a:cubicBezTo>
                <a:cubicBezTo>
                  <a:pt x="-9972" y="1548908"/>
                  <a:pt x="1615" y="1504678"/>
                  <a:pt x="0" y="1253667"/>
                </a:cubicBezTo>
                <a:cubicBezTo>
                  <a:pt x="-1615" y="1002657"/>
                  <a:pt x="17976" y="934111"/>
                  <a:pt x="0" y="635831"/>
                </a:cubicBezTo>
                <a:cubicBezTo>
                  <a:pt x="-17976" y="337551"/>
                  <a:pt x="-3836" y="24777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Scikit-learn</a:t>
            </a:r>
          </a:p>
        </p:txBody>
      </p:sp>
      <p:sp>
        <p:nvSpPr>
          <p:cNvPr id="16" name="TextBox 15">
            <a:extLst>
              <a:ext uri="{FF2B5EF4-FFF2-40B4-BE49-F238E27FC236}">
                <a16:creationId xmlns:a16="http://schemas.microsoft.com/office/drawing/2014/main" id="{DF4C9906-4EF9-BA3A-62A3-7BDAE48F078C}"/>
              </a:ext>
            </a:extLst>
          </p:cNvPr>
          <p:cNvSpPr txBox="1"/>
          <p:nvPr/>
        </p:nvSpPr>
        <p:spPr>
          <a:xfrm rot="16200000">
            <a:off x="8789008" y="5352438"/>
            <a:ext cx="430887" cy="1443244"/>
          </a:xfrm>
          <a:custGeom>
            <a:avLst/>
            <a:gdLst>
              <a:gd name="connsiteX0" fmla="*/ 0 w 430887"/>
              <a:gd name="connsiteY0" fmla="*/ 0 h 1443244"/>
              <a:gd name="connsiteX1" fmla="*/ 430887 w 430887"/>
              <a:gd name="connsiteY1" fmla="*/ 0 h 1443244"/>
              <a:gd name="connsiteX2" fmla="*/ 430887 w 430887"/>
              <a:gd name="connsiteY2" fmla="*/ 452216 h 1443244"/>
              <a:gd name="connsiteX3" fmla="*/ 430887 w 430887"/>
              <a:gd name="connsiteY3" fmla="*/ 904433 h 1443244"/>
              <a:gd name="connsiteX4" fmla="*/ 430887 w 430887"/>
              <a:gd name="connsiteY4" fmla="*/ 1443244 h 1443244"/>
              <a:gd name="connsiteX5" fmla="*/ 0 w 430887"/>
              <a:gd name="connsiteY5" fmla="*/ 1443244 h 1443244"/>
              <a:gd name="connsiteX6" fmla="*/ 0 w 430887"/>
              <a:gd name="connsiteY6" fmla="*/ 1005460 h 1443244"/>
              <a:gd name="connsiteX7" fmla="*/ 0 w 430887"/>
              <a:gd name="connsiteY7" fmla="*/ 538811 h 1443244"/>
              <a:gd name="connsiteX8" fmla="*/ 0 w 430887"/>
              <a:gd name="connsiteY8" fmla="*/ 0 h 144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443244" fill="none" extrusionOk="0">
                <a:moveTo>
                  <a:pt x="0" y="0"/>
                </a:moveTo>
                <a:cubicBezTo>
                  <a:pt x="92679" y="-1498"/>
                  <a:pt x="328176" y="-951"/>
                  <a:pt x="430887" y="0"/>
                </a:cubicBezTo>
                <a:cubicBezTo>
                  <a:pt x="445258" y="192645"/>
                  <a:pt x="417086" y="324927"/>
                  <a:pt x="430887" y="452216"/>
                </a:cubicBezTo>
                <a:cubicBezTo>
                  <a:pt x="444688" y="579505"/>
                  <a:pt x="423154" y="736067"/>
                  <a:pt x="430887" y="904433"/>
                </a:cubicBezTo>
                <a:cubicBezTo>
                  <a:pt x="438620" y="1072799"/>
                  <a:pt x="428207" y="1179507"/>
                  <a:pt x="430887" y="1443244"/>
                </a:cubicBezTo>
                <a:cubicBezTo>
                  <a:pt x="231643" y="1460280"/>
                  <a:pt x="200610" y="1447145"/>
                  <a:pt x="0" y="1443244"/>
                </a:cubicBezTo>
                <a:cubicBezTo>
                  <a:pt x="13441" y="1322303"/>
                  <a:pt x="-19681" y="1148592"/>
                  <a:pt x="0" y="1005460"/>
                </a:cubicBezTo>
                <a:cubicBezTo>
                  <a:pt x="19681" y="862328"/>
                  <a:pt x="-12268" y="659745"/>
                  <a:pt x="0" y="538811"/>
                </a:cubicBezTo>
                <a:cubicBezTo>
                  <a:pt x="12268" y="417877"/>
                  <a:pt x="24867" y="208237"/>
                  <a:pt x="0" y="0"/>
                </a:cubicBezTo>
                <a:close/>
              </a:path>
              <a:path w="430887" h="1443244" stroke="0" extrusionOk="0">
                <a:moveTo>
                  <a:pt x="0" y="0"/>
                </a:moveTo>
                <a:cubicBezTo>
                  <a:pt x="154221" y="14982"/>
                  <a:pt x="291956" y="-21072"/>
                  <a:pt x="430887" y="0"/>
                </a:cubicBezTo>
                <a:cubicBezTo>
                  <a:pt x="427366" y="105633"/>
                  <a:pt x="430300" y="329479"/>
                  <a:pt x="430887" y="452216"/>
                </a:cubicBezTo>
                <a:cubicBezTo>
                  <a:pt x="431474" y="574953"/>
                  <a:pt x="432141" y="700233"/>
                  <a:pt x="430887" y="933298"/>
                </a:cubicBezTo>
                <a:cubicBezTo>
                  <a:pt x="429633" y="1166363"/>
                  <a:pt x="439989" y="1198880"/>
                  <a:pt x="430887" y="1443244"/>
                </a:cubicBezTo>
                <a:cubicBezTo>
                  <a:pt x="266085" y="1451377"/>
                  <a:pt x="120638" y="1424057"/>
                  <a:pt x="0" y="1443244"/>
                </a:cubicBezTo>
                <a:cubicBezTo>
                  <a:pt x="-5753" y="1269168"/>
                  <a:pt x="-10401" y="1138355"/>
                  <a:pt x="0" y="962163"/>
                </a:cubicBezTo>
                <a:cubicBezTo>
                  <a:pt x="10401" y="785971"/>
                  <a:pt x="10976" y="705007"/>
                  <a:pt x="0" y="466649"/>
                </a:cubicBezTo>
                <a:cubicBezTo>
                  <a:pt x="-10976" y="228291"/>
                  <a:pt x="20408" y="112240"/>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2052603029">
                  <a:prstGeom prst="rect">
                    <a:avLst/>
                  </a:prstGeom>
                  <ask:type>
                    <ask:lineSketchFreehand/>
                  </ask:type>
                </ask:lineSketchStyleProps>
              </a:ext>
            </a:extLst>
          </a:ln>
        </p:spPr>
        <p:txBody>
          <a:bodyPr vert="vert" wrap="square" rtlCol="0">
            <a:spAutoFit/>
          </a:bodyPr>
          <a:lstStyle>
            <a:defPPr>
              <a:defRPr lang="en-US"/>
            </a:defPPr>
            <a:lvl1pPr algn="ctr">
              <a:defRPr sz="1600" b="1">
                <a:solidFill>
                  <a:schemeClr val="bg1"/>
                </a:solidFill>
                <a:latin typeface="Tajawal" panose="00000500000000000000" pitchFamily="2" charset="-78"/>
                <a:cs typeface="Tajawal" panose="00000500000000000000" pitchFamily="2" charset="-78"/>
              </a:defRPr>
            </a:lvl1pPr>
          </a:lstStyle>
          <a:p>
            <a:r>
              <a:rPr lang="en-US" dirty="0"/>
              <a:t>Supervised</a:t>
            </a:r>
          </a:p>
        </p:txBody>
      </p:sp>
      <p:sp>
        <p:nvSpPr>
          <p:cNvPr id="17" name="TextBox 16">
            <a:extLst>
              <a:ext uri="{FF2B5EF4-FFF2-40B4-BE49-F238E27FC236}">
                <a16:creationId xmlns:a16="http://schemas.microsoft.com/office/drawing/2014/main" id="{C22AAC4D-1AC5-E118-59C0-4364351987D5}"/>
              </a:ext>
            </a:extLst>
          </p:cNvPr>
          <p:cNvSpPr txBox="1"/>
          <p:nvPr/>
        </p:nvSpPr>
        <p:spPr>
          <a:xfrm rot="16200000">
            <a:off x="10477472" y="5247327"/>
            <a:ext cx="430887" cy="1586594"/>
          </a:xfrm>
          <a:custGeom>
            <a:avLst/>
            <a:gdLst>
              <a:gd name="connsiteX0" fmla="*/ 0 w 430887"/>
              <a:gd name="connsiteY0" fmla="*/ 0 h 1586594"/>
              <a:gd name="connsiteX1" fmla="*/ 430887 w 430887"/>
              <a:gd name="connsiteY1" fmla="*/ 0 h 1586594"/>
              <a:gd name="connsiteX2" fmla="*/ 430887 w 430887"/>
              <a:gd name="connsiteY2" fmla="*/ 528865 h 1586594"/>
              <a:gd name="connsiteX3" fmla="*/ 430887 w 430887"/>
              <a:gd name="connsiteY3" fmla="*/ 1025997 h 1586594"/>
              <a:gd name="connsiteX4" fmla="*/ 430887 w 430887"/>
              <a:gd name="connsiteY4" fmla="*/ 1586594 h 1586594"/>
              <a:gd name="connsiteX5" fmla="*/ 0 w 430887"/>
              <a:gd name="connsiteY5" fmla="*/ 1586594 h 1586594"/>
              <a:gd name="connsiteX6" fmla="*/ 0 w 430887"/>
              <a:gd name="connsiteY6" fmla="*/ 1089461 h 1586594"/>
              <a:gd name="connsiteX7" fmla="*/ 0 w 430887"/>
              <a:gd name="connsiteY7" fmla="*/ 560597 h 1586594"/>
              <a:gd name="connsiteX8" fmla="*/ 0 w 430887"/>
              <a:gd name="connsiteY8" fmla="*/ 0 h 1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586594" fill="none" extrusionOk="0">
                <a:moveTo>
                  <a:pt x="0" y="0"/>
                </a:moveTo>
                <a:cubicBezTo>
                  <a:pt x="213533" y="15134"/>
                  <a:pt x="329284" y="-16536"/>
                  <a:pt x="430887" y="0"/>
                </a:cubicBezTo>
                <a:cubicBezTo>
                  <a:pt x="428410" y="135461"/>
                  <a:pt x="446981" y="302072"/>
                  <a:pt x="430887" y="528865"/>
                </a:cubicBezTo>
                <a:cubicBezTo>
                  <a:pt x="414793" y="755658"/>
                  <a:pt x="445827" y="925773"/>
                  <a:pt x="430887" y="1025997"/>
                </a:cubicBezTo>
                <a:cubicBezTo>
                  <a:pt x="415947" y="1126221"/>
                  <a:pt x="430057" y="1312552"/>
                  <a:pt x="430887" y="1586594"/>
                </a:cubicBezTo>
                <a:cubicBezTo>
                  <a:pt x="282260" y="1593003"/>
                  <a:pt x="153222" y="1586156"/>
                  <a:pt x="0" y="1586594"/>
                </a:cubicBezTo>
                <a:cubicBezTo>
                  <a:pt x="-17161" y="1397307"/>
                  <a:pt x="-13717" y="1328782"/>
                  <a:pt x="0" y="1089461"/>
                </a:cubicBezTo>
                <a:cubicBezTo>
                  <a:pt x="13717" y="850140"/>
                  <a:pt x="-13039" y="715727"/>
                  <a:pt x="0" y="560597"/>
                </a:cubicBezTo>
                <a:cubicBezTo>
                  <a:pt x="13039" y="405467"/>
                  <a:pt x="-18462" y="247549"/>
                  <a:pt x="0" y="0"/>
                </a:cubicBezTo>
                <a:close/>
              </a:path>
              <a:path w="430887" h="1586594" stroke="0" extrusionOk="0">
                <a:moveTo>
                  <a:pt x="0" y="0"/>
                </a:moveTo>
                <a:cubicBezTo>
                  <a:pt x="132329" y="-9802"/>
                  <a:pt x="307316" y="4101"/>
                  <a:pt x="430887" y="0"/>
                </a:cubicBezTo>
                <a:cubicBezTo>
                  <a:pt x="426136" y="148765"/>
                  <a:pt x="414570" y="289060"/>
                  <a:pt x="430887" y="481267"/>
                </a:cubicBezTo>
                <a:cubicBezTo>
                  <a:pt x="447204" y="673474"/>
                  <a:pt x="427818" y="809062"/>
                  <a:pt x="430887" y="962534"/>
                </a:cubicBezTo>
                <a:cubicBezTo>
                  <a:pt x="433956" y="1116006"/>
                  <a:pt x="437232" y="1299383"/>
                  <a:pt x="430887" y="1586594"/>
                </a:cubicBezTo>
                <a:cubicBezTo>
                  <a:pt x="240143" y="1594894"/>
                  <a:pt x="173948" y="1569333"/>
                  <a:pt x="0" y="1586594"/>
                </a:cubicBezTo>
                <a:cubicBezTo>
                  <a:pt x="-23725" y="1412137"/>
                  <a:pt x="-18998" y="1323195"/>
                  <a:pt x="0" y="1089461"/>
                </a:cubicBezTo>
                <a:cubicBezTo>
                  <a:pt x="18998" y="855727"/>
                  <a:pt x="10791" y="689097"/>
                  <a:pt x="0" y="544731"/>
                </a:cubicBezTo>
                <a:cubicBezTo>
                  <a:pt x="-10791" y="400365"/>
                  <a:pt x="-26762" y="167887"/>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012449098">
                  <a:prstGeom prst="rect">
                    <a:avLst/>
                  </a:prstGeom>
                  <ask:type>
                    <ask:lineSketchFreehand/>
                  </ask:type>
                </ask:lineSketchStyleProps>
              </a:ext>
            </a:extLst>
          </a:ln>
        </p:spPr>
        <p:txBody>
          <a:bodyPr vert="vert" wrap="square" rtlCol="0">
            <a:spAutoFit/>
          </a:bodyPr>
          <a:lstStyle>
            <a:defPPr>
              <a:defRPr lang="en-US"/>
            </a:defPPr>
            <a:lvl1pPr algn="ctr">
              <a:defRPr sz="1600" b="1">
                <a:solidFill>
                  <a:schemeClr val="bg1"/>
                </a:solidFill>
                <a:latin typeface="Tajawal" panose="00000500000000000000" pitchFamily="2" charset="-78"/>
                <a:cs typeface="Tajawal" panose="00000500000000000000" pitchFamily="2" charset="-78"/>
              </a:defRPr>
            </a:lvl1pPr>
          </a:lstStyle>
          <a:p>
            <a:r>
              <a:rPr lang="en-US" dirty="0"/>
              <a:t>Unsupervised</a:t>
            </a:r>
          </a:p>
        </p:txBody>
      </p:sp>
      <p:sp>
        <p:nvSpPr>
          <p:cNvPr id="18" name="TextBox 17">
            <a:extLst>
              <a:ext uri="{FF2B5EF4-FFF2-40B4-BE49-F238E27FC236}">
                <a16:creationId xmlns:a16="http://schemas.microsoft.com/office/drawing/2014/main" id="{C55B7154-AA58-0FA5-D140-4DE4C6711A97}"/>
              </a:ext>
            </a:extLst>
          </p:cNvPr>
          <p:cNvSpPr txBox="1"/>
          <p:nvPr/>
        </p:nvSpPr>
        <p:spPr>
          <a:xfrm rot="16200000">
            <a:off x="8293539" y="419383"/>
            <a:ext cx="677108" cy="2265680"/>
          </a:xfrm>
          <a:custGeom>
            <a:avLst/>
            <a:gdLst>
              <a:gd name="connsiteX0" fmla="*/ 0 w 677108"/>
              <a:gd name="connsiteY0" fmla="*/ 0 h 2265680"/>
              <a:gd name="connsiteX1" fmla="*/ 677108 w 677108"/>
              <a:gd name="connsiteY1" fmla="*/ 0 h 2265680"/>
              <a:gd name="connsiteX2" fmla="*/ 677108 w 677108"/>
              <a:gd name="connsiteY2" fmla="*/ 611734 h 2265680"/>
              <a:gd name="connsiteX3" fmla="*/ 677108 w 677108"/>
              <a:gd name="connsiteY3" fmla="*/ 1178154 h 2265680"/>
              <a:gd name="connsiteX4" fmla="*/ 677108 w 677108"/>
              <a:gd name="connsiteY4" fmla="*/ 1767230 h 2265680"/>
              <a:gd name="connsiteX5" fmla="*/ 677108 w 677108"/>
              <a:gd name="connsiteY5" fmla="*/ 2265680 h 2265680"/>
              <a:gd name="connsiteX6" fmla="*/ 0 w 677108"/>
              <a:gd name="connsiteY6" fmla="*/ 2265680 h 2265680"/>
              <a:gd name="connsiteX7" fmla="*/ 0 w 677108"/>
              <a:gd name="connsiteY7" fmla="*/ 1653946 h 2265680"/>
              <a:gd name="connsiteX8" fmla="*/ 0 w 677108"/>
              <a:gd name="connsiteY8" fmla="*/ 1110183 h 2265680"/>
              <a:gd name="connsiteX9" fmla="*/ 0 w 677108"/>
              <a:gd name="connsiteY9" fmla="*/ 566420 h 2265680"/>
              <a:gd name="connsiteX10" fmla="*/ 0 w 677108"/>
              <a:gd name="connsiteY10"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08" h="2265680" fill="none" extrusionOk="0">
                <a:moveTo>
                  <a:pt x="0" y="0"/>
                </a:moveTo>
                <a:cubicBezTo>
                  <a:pt x="203699" y="21809"/>
                  <a:pt x="523831" y="28624"/>
                  <a:pt x="677108" y="0"/>
                </a:cubicBezTo>
                <a:cubicBezTo>
                  <a:pt x="684785" y="305188"/>
                  <a:pt x="664248" y="461258"/>
                  <a:pt x="677108" y="611734"/>
                </a:cubicBezTo>
                <a:cubicBezTo>
                  <a:pt x="689968" y="762210"/>
                  <a:pt x="678236" y="906315"/>
                  <a:pt x="677108" y="1178154"/>
                </a:cubicBezTo>
                <a:cubicBezTo>
                  <a:pt x="675980" y="1449993"/>
                  <a:pt x="648280" y="1588658"/>
                  <a:pt x="677108" y="1767230"/>
                </a:cubicBezTo>
                <a:cubicBezTo>
                  <a:pt x="705936" y="1945802"/>
                  <a:pt x="693943" y="2149871"/>
                  <a:pt x="677108" y="2265680"/>
                </a:cubicBezTo>
                <a:cubicBezTo>
                  <a:pt x="504421" y="2232813"/>
                  <a:pt x="218256" y="2252615"/>
                  <a:pt x="0" y="2265680"/>
                </a:cubicBezTo>
                <a:cubicBezTo>
                  <a:pt x="-933" y="2007715"/>
                  <a:pt x="-27210" y="1799637"/>
                  <a:pt x="0" y="1653946"/>
                </a:cubicBezTo>
                <a:cubicBezTo>
                  <a:pt x="27210" y="1508255"/>
                  <a:pt x="11454" y="1322828"/>
                  <a:pt x="0" y="1110183"/>
                </a:cubicBezTo>
                <a:cubicBezTo>
                  <a:pt x="-11454" y="897538"/>
                  <a:pt x="24665" y="816358"/>
                  <a:pt x="0" y="566420"/>
                </a:cubicBezTo>
                <a:cubicBezTo>
                  <a:pt x="-24665" y="316482"/>
                  <a:pt x="-16426" y="146404"/>
                  <a:pt x="0" y="0"/>
                </a:cubicBezTo>
                <a:close/>
              </a:path>
              <a:path w="677108" h="2265680" stroke="0" extrusionOk="0">
                <a:moveTo>
                  <a:pt x="0" y="0"/>
                </a:moveTo>
                <a:cubicBezTo>
                  <a:pt x="192301" y="-5649"/>
                  <a:pt x="432375" y="11212"/>
                  <a:pt x="677108" y="0"/>
                </a:cubicBezTo>
                <a:cubicBezTo>
                  <a:pt x="694010" y="129336"/>
                  <a:pt x="706085" y="399652"/>
                  <a:pt x="677108" y="589077"/>
                </a:cubicBezTo>
                <a:cubicBezTo>
                  <a:pt x="648131" y="778502"/>
                  <a:pt x="703150" y="892200"/>
                  <a:pt x="677108" y="1178154"/>
                </a:cubicBezTo>
                <a:cubicBezTo>
                  <a:pt x="651066" y="1464108"/>
                  <a:pt x="672888" y="1535138"/>
                  <a:pt x="677108" y="1676603"/>
                </a:cubicBezTo>
                <a:cubicBezTo>
                  <a:pt x="681328" y="1818068"/>
                  <a:pt x="659918" y="2047224"/>
                  <a:pt x="677108" y="2265680"/>
                </a:cubicBezTo>
                <a:cubicBezTo>
                  <a:pt x="415022" y="2250279"/>
                  <a:pt x="324878" y="2275429"/>
                  <a:pt x="0" y="2265680"/>
                </a:cubicBezTo>
                <a:cubicBezTo>
                  <a:pt x="-21259" y="2015905"/>
                  <a:pt x="22997" y="1955660"/>
                  <a:pt x="0" y="1744574"/>
                </a:cubicBezTo>
                <a:cubicBezTo>
                  <a:pt x="-22997" y="1533488"/>
                  <a:pt x="-29183" y="1439192"/>
                  <a:pt x="0" y="1155497"/>
                </a:cubicBezTo>
                <a:cubicBezTo>
                  <a:pt x="29183" y="871802"/>
                  <a:pt x="-20512" y="819543"/>
                  <a:pt x="0" y="634390"/>
                </a:cubicBezTo>
                <a:cubicBezTo>
                  <a:pt x="20512" y="449237"/>
                  <a:pt x="10501" y="257865"/>
                  <a:pt x="0" y="0"/>
                </a:cubicBezTo>
                <a:close/>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Algorithms &amp; Data Structures</a:t>
            </a:r>
          </a:p>
        </p:txBody>
      </p:sp>
      <p:sp>
        <p:nvSpPr>
          <p:cNvPr id="19" name="TextBox 18">
            <a:extLst>
              <a:ext uri="{FF2B5EF4-FFF2-40B4-BE49-F238E27FC236}">
                <a16:creationId xmlns:a16="http://schemas.microsoft.com/office/drawing/2014/main" id="{46BC9555-BC8C-E044-F086-C329ADD6F790}"/>
              </a:ext>
            </a:extLst>
          </p:cNvPr>
          <p:cNvSpPr txBox="1"/>
          <p:nvPr/>
        </p:nvSpPr>
        <p:spPr>
          <a:xfrm rot="16200000">
            <a:off x="1930825" y="1272391"/>
            <a:ext cx="461665" cy="1858723"/>
          </a:xfrm>
          <a:custGeom>
            <a:avLst/>
            <a:gdLst>
              <a:gd name="connsiteX0" fmla="*/ 0 w 461665"/>
              <a:gd name="connsiteY0" fmla="*/ 0 h 1858723"/>
              <a:gd name="connsiteX1" fmla="*/ 461665 w 461665"/>
              <a:gd name="connsiteY1" fmla="*/ 0 h 1858723"/>
              <a:gd name="connsiteX2" fmla="*/ 461665 w 461665"/>
              <a:gd name="connsiteY2" fmla="*/ 600987 h 1858723"/>
              <a:gd name="connsiteX3" fmla="*/ 461665 w 461665"/>
              <a:gd name="connsiteY3" fmla="*/ 1220561 h 1858723"/>
              <a:gd name="connsiteX4" fmla="*/ 461665 w 461665"/>
              <a:gd name="connsiteY4" fmla="*/ 1858723 h 1858723"/>
              <a:gd name="connsiteX5" fmla="*/ 0 w 461665"/>
              <a:gd name="connsiteY5" fmla="*/ 1858723 h 1858723"/>
              <a:gd name="connsiteX6" fmla="*/ 0 w 461665"/>
              <a:gd name="connsiteY6" fmla="*/ 1201974 h 1858723"/>
              <a:gd name="connsiteX7" fmla="*/ 0 w 461665"/>
              <a:gd name="connsiteY7" fmla="*/ 619574 h 1858723"/>
              <a:gd name="connsiteX8" fmla="*/ 0 w 461665"/>
              <a:gd name="connsiteY8" fmla="*/ 0 h 185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858723" fill="none" extrusionOk="0">
                <a:moveTo>
                  <a:pt x="0" y="0"/>
                </a:moveTo>
                <a:cubicBezTo>
                  <a:pt x="153515" y="-1561"/>
                  <a:pt x="361925" y="-4499"/>
                  <a:pt x="461665" y="0"/>
                </a:cubicBezTo>
                <a:cubicBezTo>
                  <a:pt x="459448" y="241433"/>
                  <a:pt x="487743" y="310103"/>
                  <a:pt x="461665" y="600987"/>
                </a:cubicBezTo>
                <a:cubicBezTo>
                  <a:pt x="435587" y="891871"/>
                  <a:pt x="477304" y="1043724"/>
                  <a:pt x="461665" y="1220561"/>
                </a:cubicBezTo>
                <a:cubicBezTo>
                  <a:pt x="446026" y="1397398"/>
                  <a:pt x="466392" y="1587852"/>
                  <a:pt x="461665" y="1858723"/>
                </a:cubicBezTo>
                <a:cubicBezTo>
                  <a:pt x="344922" y="1845576"/>
                  <a:pt x="153348" y="1848513"/>
                  <a:pt x="0" y="1858723"/>
                </a:cubicBezTo>
                <a:cubicBezTo>
                  <a:pt x="-21185" y="1644334"/>
                  <a:pt x="20319" y="1420888"/>
                  <a:pt x="0" y="1201974"/>
                </a:cubicBezTo>
                <a:cubicBezTo>
                  <a:pt x="-20319" y="983060"/>
                  <a:pt x="6375" y="826028"/>
                  <a:pt x="0" y="619574"/>
                </a:cubicBezTo>
                <a:cubicBezTo>
                  <a:pt x="-6375" y="413120"/>
                  <a:pt x="4265" y="175529"/>
                  <a:pt x="0" y="0"/>
                </a:cubicBezTo>
                <a:close/>
              </a:path>
              <a:path w="461665" h="1858723" stroke="0" extrusionOk="0">
                <a:moveTo>
                  <a:pt x="0" y="0"/>
                </a:moveTo>
                <a:cubicBezTo>
                  <a:pt x="142412" y="3729"/>
                  <a:pt x="256756" y="-10063"/>
                  <a:pt x="461665" y="0"/>
                </a:cubicBezTo>
                <a:cubicBezTo>
                  <a:pt x="490831" y="301638"/>
                  <a:pt x="492204" y="508183"/>
                  <a:pt x="461665" y="638162"/>
                </a:cubicBezTo>
                <a:cubicBezTo>
                  <a:pt x="431126" y="768141"/>
                  <a:pt x="448520" y="1130603"/>
                  <a:pt x="461665" y="1276323"/>
                </a:cubicBezTo>
                <a:cubicBezTo>
                  <a:pt x="474810" y="1422043"/>
                  <a:pt x="441091" y="1583022"/>
                  <a:pt x="461665" y="1858723"/>
                </a:cubicBezTo>
                <a:cubicBezTo>
                  <a:pt x="300176" y="1846035"/>
                  <a:pt x="111141" y="1844563"/>
                  <a:pt x="0" y="1858723"/>
                </a:cubicBezTo>
                <a:cubicBezTo>
                  <a:pt x="-22804" y="1581083"/>
                  <a:pt x="5841" y="1480654"/>
                  <a:pt x="0" y="1294910"/>
                </a:cubicBezTo>
                <a:cubicBezTo>
                  <a:pt x="-5841" y="1109166"/>
                  <a:pt x="-4306" y="784937"/>
                  <a:pt x="0" y="656749"/>
                </a:cubicBezTo>
                <a:cubicBezTo>
                  <a:pt x="4306" y="528561"/>
                  <a:pt x="-3589" y="219722"/>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Optimization</a:t>
            </a:r>
          </a:p>
        </p:txBody>
      </p:sp>
      <p:sp>
        <p:nvSpPr>
          <p:cNvPr id="20" name="TextBox 19">
            <a:extLst>
              <a:ext uri="{FF2B5EF4-FFF2-40B4-BE49-F238E27FC236}">
                <a16:creationId xmlns:a16="http://schemas.microsoft.com/office/drawing/2014/main" id="{EA01DE1E-9C74-0D66-EC11-66A98E6B2CB5}"/>
              </a:ext>
            </a:extLst>
          </p:cNvPr>
          <p:cNvSpPr txBox="1"/>
          <p:nvPr/>
        </p:nvSpPr>
        <p:spPr>
          <a:xfrm>
            <a:off x="3692399" y="3807968"/>
            <a:ext cx="923330" cy="1799522"/>
          </a:xfrm>
          <a:custGeom>
            <a:avLst/>
            <a:gdLst>
              <a:gd name="connsiteX0" fmla="*/ 0 w 923330"/>
              <a:gd name="connsiteY0" fmla="*/ 0 h 1799522"/>
              <a:gd name="connsiteX1" fmla="*/ 461665 w 923330"/>
              <a:gd name="connsiteY1" fmla="*/ 0 h 1799522"/>
              <a:gd name="connsiteX2" fmla="*/ 923330 w 923330"/>
              <a:gd name="connsiteY2" fmla="*/ 0 h 1799522"/>
              <a:gd name="connsiteX3" fmla="*/ 923330 w 923330"/>
              <a:gd name="connsiteY3" fmla="*/ 635831 h 1799522"/>
              <a:gd name="connsiteX4" fmla="*/ 923330 w 923330"/>
              <a:gd name="connsiteY4" fmla="*/ 1253667 h 1799522"/>
              <a:gd name="connsiteX5" fmla="*/ 923330 w 923330"/>
              <a:gd name="connsiteY5" fmla="*/ 1799522 h 1799522"/>
              <a:gd name="connsiteX6" fmla="*/ 461665 w 923330"/>
              <a:gd name="connsiteY6" fmla="*/ 1799522 h 1799522"/>
              <a:gd name="connsiteX7" fmla="*/ 0 w 923330"/>
              <a:gd name="connsiteY7" fmla="*/ 1799522 h 1799522"/>
              <a:gd name="connsiteX8" fmla="*/ 0 w 923330"/>
              <a:gd name="connsiteY8" fmla="*/ 1181686 h 1799522"/>
              <a:gd name="connsiteX9" fmla="*/ 0 w 923330"/>
              <a:gd name="connsiteY9" fmla="*/ 599841 h 1799522"/>
              <a:gd name="connsiteX10" fmla="*/ 0 w 923330"/>
              <a:gd name="connsiteY10" fmla="*/ 0 h 1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3330" h="1799522" fill="none" extrusionOk="0">
                <a:moveTo>
                  <a:pt x="0" y="0"/>
                </a:moveTo>
                <a:cubicBezTo>
                  <a:pt x="116052" y="-18310"/>
                  <a:pt x="366676" y="22545"/>
                  <a:pt x="461665" y="0"/>
                </a:cubicBezTo>
                <a:cubicBezTo>
                  <a:pt x="556654" y="-22545"/>
                  <a:pt x="773070" y="-9063"/>
                  <a:pt x="923330" y="0"/>
                </a:cubicBezTo>
                <a:cubicBezTo>
                  <a:pt x="921042" y="265617"/>
                  <a:pt x="898165" y="371914"/>
                  <a:pt x="923330" y="635831"/>
                </a:cubicBezTo>
                <a:cubicBezTo>
                  <a:pt x="948495" y="899748"/>
                  <a:pt x="924529" y="949217"/>
                  <a:pt x="923330" y="1253667"/>
                </a:cubicBezTo>
                <a:cubicBezTo>
                  <a:pt x="922131" y="1558117"/>
                  <a:pt x="909263" y="1541085"/>
                  <a:pt x="923330" y="1799522"/>
                </a:cubicBezTo>
                <a:cubicBezTo>
                  <a:pt x="749979" y="1807880"/>
                  <a:pt x="609074" y="1782539"/>
                  <a:pt x="461665" y="1799522"/>
                </a:cubicBezTo>
                <a:cubicBezTo>
                  <a:pt x="314256" y="1816505"/>
                  <a:pt x="136229" y="1778561"/>
                  <a:pt x="0" y="1799522"/>
                </a:cubicBezTo>
                <a:cubicBezTo>
                  <a:pt x="-6146" y="1508621"/>
                  <a:pt x="7389" y="1454909"/>
                  <a:pt x="0" y="1181686"/>
                </a:cubicBezTo>
                <a:cubicBezTo>
                  <a:pt x="-7389" y="908463"/>
                  <a:pt x="-25298" y="795931"/>
                  <a:pt x="0" y="599841"/>
                </a:cubicBezTo>
                <a:cubicBezTo>
                  <a:pt x="25298" y="403751"/>
                  <a:pt x="-3087" y="254161"/>
                  <a:pt x="0" y="0"/>
                </a:cubicBezTo>
                <a:close/>
              </a:path>
              <a:path w="923330" h="1799522" stroke="0" extrusionOk="0">
                <a:moveTo>
                  <a:pt x="0" y="0"/>
                </a:moveTo>
                <a:cubicBezTo>
                  <a:pt x="180436" y="-2288"/>
                  <a:pt x="268443" y="-14150"/>
                  <a:pt x="452432" y="0"/>
                </a:cubicBezTo>
                <a:cubicBezTo>
                  <a:pt x="636421" y="14150"/>
                  <a:pt x="730325" y="14811"/>
                  <a:pt x="923330" y="0"/>
                </a:cubicBezTo>
                <a:cubicBezTo>
                  <a:pt x="904494" y="244770"/>
                  <a:pt x="907393" y="381420"/>
                  <a:pt x="923330" y="563850"/>
                </a:cubicBezTo>
                <a:cubicBezTo>
                  <a:pt x="939268" y="746280"/>
                  <a:pt x="935670" y="837981"/>
                  <a:pt x="923330" y="1109705"/>
                </a:cubicBezTo>
                <a:cubicBezTo>
                  <a:pt x="910990" y="1381429"/>
                  <a:pt x="954599" y="1639879"/>
                  <a:pt x="923330" y="1799522"/>
                </a:cubicBezTo>
                <a:cubicBezTo>
                  <a:pt x="828195" y="1815585"/>
                  <a:pt x="694227" y="1812373"/>
                  <a:pt x="480132" y="1799522"/>
                </a:cubicBezTo>
                <a:cubicBezTo>
                  <a:pt x="266037" y="1786671"/>
                  <a:pt x="238949" y="1791691"/>
                  <a:pt x="0" y="1799522"/>
                </a:cubicBezTo>
                <a:cubicBezTo>
                  <a:pt x="22920" y="1603834"/>
                  <a:pt x="16813" y="1358869"/>
                  <a:pt x="0" y="1235672"/>
                </a:cubicBezTo>
                <a:cubicBezTo>
                  <a:pt x="-16813" y="1112475"/>
                  <a:pt x="7746" y="925826"/>
                  <a:pt x="0" y="671822"/>
                </a:cubicBezTo>
                <a:cubicBezTo>
                  <a:pt x="-7746" y="417818"/>
                  <a:pt x="2722" y="332092"/>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Deep Learning</a:t>
            </a:r>
          </a:p>
        </p:txBody>
      </p:sp>
      <p:sp>
        <p:nvSpPr>
          <p:cNvPr id="21" name="TextBox 20">
            <a:extLst>
              <a:ext uri="{FF2B5EF4-FFF2-40B4-BE49-F238E27FC236}">
                <a16:creationId xmlns:a16="http://schemas.microsoft.com/office/drawing/2014/main" id="{4F81B438-51BE-DCA2-29CA-DAA78CA16771}"/>
              </a:ext>
            </a:extLst>
          </p:cNvPr>
          <p:cNvSpPr txBox="1"/>
          <p:nvPr/>
        </p:nvSpPr>
        <p:spPr>
          <a:xfrm rot="16200000">
            <a:off x="6379323" y="2806775"/>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Feature Engineering</a:t>
            </a:r>
          </a:p>
        </p:txBody>
      </p:sp>
      <p:sp>
        <p:nvSpPr>
          <p:cNvPr id="22" name="TextBox 21">
            <a:extLst>
              <a:ext uri="{FF2B5EF4-FFF2-40B4-BE49-F238E27FC236}">
                <a16:creationId xmlns:a16="http://schemas.microsoft.com/office/drawing/2014/main" id="{1D2137FC-3463-556A-3BE4-99B0872FCCFA}"/>
              </a:ext>
            </a:extLst>
          </p:cNvPr>
          <p:cNvSpPr txBox="1"/>
          <p:nvPr/>
        </p:nvSpPr>
        <p:spPr>
          <a:xfrm rot="16200000">
            <a:off x="6245128" y="3643057"/>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Dimensionality Reduction</a:t>
            </a:r>
          </a:p>
        </p:txBody>
      </p:sp>
      <p:sp>
        <p:nvSpPr>
          <p:cNvPr id="23" name="TextBox 22">
            <a:extLst>
              <a:ext uri="{FF2B5EF4-FFF2-40B4-BE49-F238E27FC236}">
                <a16:creationId xmlns:a16="http://schemas.microsoft.com/office/drawing/2014/main" id="{A42A0C59-01A2-BB50-1B9A-B5D52D183293}"/>
              </a:ext>
            </a:extLst>
          </p:cNvPr>
          <p:cNvSpPr txBox="1"/>
          <p:nvPr/>
        </p:nvSpPr>
        <p:spPr>
          <a:xfrm rot="16200000">
            <a:off x="6187168" y="4657735"/>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Overfitting / Underfitting</a:t>
            </a:r>
          </a:p>
        </p:txBody>
      </p:sp>
      <p:sp>
        <p:nvSpPr>
          <p:cNvPr id="24" name="TextBox 23">
            <a:extLst>
              <a:ext uri="{FF2B5EF4-FFF2-40B4-BE49-F238E27FC236}">
                <a16:creationId xmlns:a16="http://schemas.microsoft.com/office/drawing/2014/main" id="{D6E1DEBA-1448-8E14-201C-887C5F71AECA}"/>
              </a:ext>
            </a:extLst>
          </p:cNvPr>
          <p:cNvSpPr txBox="1"/>
          <p:nvPr/>
        </p:nvSpPr>
        <p:spPr>
          <a:xfrm rot="16200000">
            <a:off x="6180181" y="315529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Training, Validation, Test</a:t>
            </a:r>
          </a:p>
        </p:txBody>
      </p:sp>
      <p:sp>
        <p:nvSpPr>
          <p:cNvPr id="25" name="TextBox 24">
            <a:extLst>
              <a:ext uri="{FF2B5EF4-FFF2-40B4-BE49-F238E27FC236}">
                <a16:creationId xmlns:a16="http://schemas.microsoft.com/office/drawing/2014/main" id="{CC65CD65-2698-ECAA-33F1-09740F713780}"/>
              </a:ext>
            </a:extLst>
          </p:cNvPr>
          <p:cNvSpPr txBox="1"/>
          <p:nvPr/>
        </p:nvSpPr>
        <p:spPr>
          <a:xfrm rot="16200000">
            <a:off x="6097238" y="415688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Hyperparameter Tuning</a:t>
            </a:r>
          </a:p>
        </p:txBody>
      </p:sp>
      <p:sp>
        <p:nvSpPr>
          <p:cNvPr id="26" name="TextBox 25">
            <a:extLst>
              <a:ext uri="{FF2B5EF4-FFF2-40B4-BE49-F238E27FC236}">
                <a16:creationId xmlns:a16="http://schemas.microsoft.com/office/drawing/2014/main" id="{B4831856-B304-B699-5E68-D44BB11DF164}"/>
              </a:ext>
            </a:extLst>
          </p:cNvPr>
          <p:cNvSpPr txBox="1"/>
          <p:nvPr/>
        </p:nvSpPr>
        <p:spPr>
          <a:xfrm rot="16200000">
            <a:off x="6245126" y="5077331"/>
            <a:ext cx="430887" cy="2658785"/>
          </a:xfrm>
          <a:custGeom>
            <a:avLst/>
            <a:gdLst>
              <a:gd name="connsiteX0" fmla="*/ 0 w 430887"/>
              <a:gd name="connsiteY0" fmla="*/ 0 h 2658785"/>
              <a:gd name="connsiteX1" fmla="*/ 430887 w 430887"/>
              <a:gd name="connsiteY1" fmla="*/ 0 h 2658785"/>
              <a:gd name="connsiteX2" fmla="*/ 430887 w 430887"/>
              <a:gd name="connsiteY2" fmla="*/ 717872 h 2658785"/>
              <a:gd name="connsiteX3" fmla="*/ 430887 w 430887"/>
              <a:gd name="connsiteY3" fmla="*/ 1382568 h 2658785"/>
              <a:gd name="connsiteX4" fmla="*/ 430887 w 430887"/>
              <a:gd name="connsiteY4" fmla="*/ 2073852 h 2658785"/>
              <a:gd name="connsiteX5" fmla="*/ 430887 w 430887"/>
              <a:gd name="connsiteY5" fmla="*/ 2658785 h 2658785"/>
              <a:gd name="connsiteX6" fmla="*/ 0 w 430887"/>
              <a:gd name="connsiteY6" fmla="*/ 2658785 h 2658785"/>
              <a:gd name="connsiteX7" fmla="*/ 0 w 430887"/>
              <a:gd name="connsiteY7" fmla="*/ 1940913 h 2658785"/>
              <a:gd name="connsiteX8" fmla="*/ 0 w 430887"/>
              <a:gd name="connsiteY8" fmla="*/ 1302805 h 2658785"/>
              <a:gd name="connsiteX9" fmla="*/ 0 w 430887"/>
              <a:gd name="connsiteY9" fmla="*/ 664696 h 2658785"/>
              <a:gd name="connsiteX10" fmla="*/ 0 w 430887"/>
              <a:gd name="connsiteY10" fmla="*/ 0 h 26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658785" fill="none" extrusionOk="0">
                <a:moveTo>
                  <a:pt x="0" y="0"/>
                </a:moveTo>
                <a:cubicBezTo>
                  <a:pt x="147429" y="2989"/>
                  <a:pt x="268443" y="-20934"/>
                  <a:pt x="430887" y="0"/>
                </a:cubicBezTo>
                <a:cubicBezTo>
                  <a:pt x="451760" y="157313"/>
                  <a:pt x="443413" y="555581"/>
                  <a:pt x="430887" y="717872"/>
                </a:cubicBezTo>
                <a:cubicBezTo>
                  <a:pt x="418361" y="880163"/>
                  <a:pt x="441852" y="1214543"/>
                  <a:pt x="430887" y="1382568"/>
                </a:cubicBezTo>
                <a:cubicBezTo>
                  <a:pt x="419922" y="1550593"/>
                  <a:pt x="415239" y="1768271"/>
                  <a:pt x="430887" y="2073852"/>
                </a:cubicBezTo>
                <a:cubicBezTo>
                  <a:pt x="446535" y="2379433"/>
                  <a:pt x="416974" y="2506870"/>
                  <a:pt x="430887" y="2658785"/>
                </a:cubicBezTo>
                <a:cubicBezTo>
                  <a:pt x="235801" y="2644975"/>
                  <a:pt x="177466" y="2645869"/>
                  <a:pt x="0" y="2658785"/>
                </a:cubicBezTo>
                <a:cubicBezTo>
                  <a:pt x="19427" y="2384060"/>
                  <a:pt x="-16097" y="2127335"/>
                  <a:pt x="0" y="1940913"/>
                </a:cubicBezTo>
                <a:cubicBezTo>
                  <a:pt x="16097" y="1754491"/>
                  <a:pt x="5665" y="1524586"/>
                  <a:pt x="0" y="1302805"/>
                </a:cubicBezTo>
                <a:cubicBezTo>
                  <a:pt x="-5665" y="1081024"/>
                  <a:pt x="5429" y="839467"/>
                  <a:pt x="0" y="664696"/>
                </a:cubicBezTo>
                <a:cubicBezTo>
                  <a:pt x="-5429" y="489925"/>
                  <a:pt x="27046" y="189511"/>
                  <a:pt x="0" y="0"/>
                </a:cubicBezTo>
                <a:close/>
              </a:path>
              <a:path w="430887" h="2658785" stroke="0" extrusionOk="0">
                <a:moveTo>
                  <a:pt x="0" y="0"/>
                </a:moveTo>
                <a:cubicBezTo>
                  <a:pt x="210658" y="-12104"/>
                  <a:pt x="242349" y="-19838"/>
                  <a:pt x="430887" y="0"/>
                </a:cubicBezTo>
                <a:cubicBezTo>
                  <a:pt x="408506" y="218771"/>
                  <a:pt x="460701" y="373137"/>
                  <a:pt x="430887" y="691284"/>
                </a:cubicBezTo>
                <a:cubicBezTo>
                  <a:pt x="401073" y="1009431"/>
                  <a:pt x="462500" y="1186843"/>
                  <a:pt x="430887" y="1382568"/>
                </a:cubicBezTo>
                <a:cubicBezTo>
                  <a:pt x="399274" y="1578293"/>
                  <a:pt x="447390" y="1807230"/>
                  <a:pt x="430887" y="1967501"/>
                </a:cubicBezTo>
                <a:cubicBezTo>
                  <a:pt x="414384" y="2127772"/>
                  <a:pt x="425429" y="2419336"/>
                  <a:pt x="430887" y="2658785"/>
                </a:cubicBezTo>
                <a:cubicBezTo>
                  <a:pt x="220282" y="2643566"/>
                  <a:pt x="112231" y="2668595"/>
                  <a:pt x="0" y="2658785"/>
                </a:cubicBezTo>
                <a:cubicBezTo>
                  <a:pt x="6173" y="2464408"/>
                  <a:pt x="25725" y="2185491"/>
                  <a:pt x="0" y="2047264"/>
                </a:cubicBezTo>
                <a:cubicBezTo>
                  <a:pt x="-25725" y="1909037"/>
                  <a:pt x="-8880" y="1615663"/>
                  <a:pt x="0" y="1355980"/>
                </a:cubicBezTo>
                <a:cubicBezTo>
                  <a:pt x="8880" y="1096297"/>
                  <a:pt x="-11102" y="873061"/>
                  <a:pt x="0" y="744460"/>
                </a:cubicBezTo>
                <a:cubicBezTo>
                  <a:pt x="11102" y="615859"/>
                  <a:pt x="-8147" y="326919"/>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Performance Measurement</a:t>
            </a:r>
          </a:p>
        </p:txBody>
      </p:sp>
      <p:sp>
        <p:nvSpPr>
          <p:cNvPr id="27" name="TextBox 26">
            <a:extLst>
              <a:ext uri="{FF2B5EF4-FFF2-40B4-BE49-F238E27FC236}">
                <a16:creationId xmlns:a16="http://schemas.microsoft.com/office/drawing/2014/main" id="{A2FD772E-E3F4-13A2-4B73-20C83B8F42CE}"/>
              </a:ext>
            </a:extLst>
          </p:cNvPr>
          <p:cNvSpPr txBox="1"/>
          <p:nvPr/>
        </p:nvSpPr>
        <p:spPr>
          <a:xfrm rot="16200000">
            <a:off x="6245127" y="2357765"/>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1600" b="1" dirty="0">
                <a:solidFill>
                  <a:schemeClr val="bg1"/>
                </a:solidFill>
                <a:latin typeface="Tajawal" panose="00000500000000000000" pitchFamily="2" charset="-78"/>
                <a:cs typeface="Tajawal" panose="00000500000000000000" pitchFamily="2" charset="-78"/>
              </a:rPr>
              <a:t>مواضيع أخرى</a:t>
            </a:r>
            <a:endParaRPr lang="en-US" sz="1600" b="1" dirty="0">
              <a:solidFill>
                <a:schemeClr val="bg1"/>
              </a:solidFill>
              <a:latin typeface="Tajawal" panose="00000500000000000000" pitchFamily="2" charset="-78"/>
              <a:cs typeface="Tajawal" panose="00000500000000000000" pitchFamily="2" charset="-78"/>
            </a:endParaRPr>
          </a:p>
        </p:txBody>
      </p:sp>
      <p:sp>
        <p:nvSpPr>
          <p:cNvPr id="28" name="TextBox 27">
            <a:extLst>
              <a:ext uri="{FF2B5EF4-FFF2-40B4-BE49-F238E27FC236}">
                <a16:creationId xmlns:a16="http://schemas.microsoft.com/office/drawing/2014/main" id="{176EC46D-BCA6-D93A-F1A8-9EF3EB9FBAA0}"/>
              </a:ext>
            </a:extLst>
          </p:cNvPr>
          <p:cNvSpPr txBox="1"/>
          <p:nvPr/>
        </p:nvSpPr>
        <p:spPr>
          <a:xfrm rot="16200000">
            <a:off x="1397190" y="2637559"/>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1600" b="1" dirty="0">
                <a:solidFill>
                  <a:schemeClr val="bg1"/>
                </a:solidFill>
                <a:latin typeface="Tajawal" panose="00000500000000000000" pitchFamily="2" charset="-78"/>
                <a:cs typeface="Tajawal" panose="00000500000000000000" pitchFamily="2" charset="-78"/>
              </a:rPr>
              <a:t>احتياجات سوق العمل</a:t>
            </a:r>
            <a:endParaRPr lang="en-US" sz="1600" b="1" dirty="0">
              <a:solidFill>
                <a:schemeClr val="bg1"/>
              </a:solidFill>
              <a:latin typeface="Tajawal" panose="00000500000000000000" pitchFamily="2" charset="-78"/>
              <a:cs typeface="Tajawal" panose="00000500000000000000" pitchFamily="2" charset="-78"/>
            </a:endParaRPr>
          </a:p>
        </p:txBody>
      </p:sp>
      <p:sp>
        <p:nvSpPr>
          <p:cNvPr id="29" name="TextBox 28">
            <a:extLst>
              <a:ext uri="{FF2B5EF4-FFF2-40B4-BE49-F238E27FC236}">
                <a16:creationId xmlns:a16="http://schemas.microsoft.com/office/drawing/2014/main" id="{1416333F-91A9-C6CF-F39E-4810DACEBA95}"/>
              </a:ext>
            </a:extLst>
          </p:cNvPr>
          <p:cNvSpPr txBox="1"/>
          <p:nvPr/>
        </p:nvSpPr>
        <p:spPr>
          <a:xfrm rot="16200000">
            <a:off x="2306090" y="3610892"/>
            <a:ext cx="430887" cy="1393672"/>
          </a:xfrm>
          <a:custGeom>
            <a:avLst/>
            <a:gdLst>
              <a:gd name="connsiteX0" fmla="*/ 0 w 430887"/>
              <a:gd name="connsiteY0" fmla="*/ 0 h 1393672"/>
              <a:gd name="connsiteX1" fmla="*/ 430887 w 430887"/>
              <a:gd name="connsiteY1" fmla="*/ 0 h 1393672"/>
              <a:gd name="connsiteX2" fmla="*/ 430887 w 430887"/>
              <a:gd name="connsiteY2" fmla="*/ 682899 h 1393672"/>
              <a:gd name="connsiteX3" fmla="*/ 430887 w 430887"/>
              <a:gd name="connsiteY3" fmla="*/ 1393672 h 1393672"/>
              <a:gd name="connsiteX4" fmla="*/ 0 w 430887"/>
              <a:gd name="connsiteY4" fmla="*/ 1393672 h 1393672"/>
              <a:gd name="connsiteX5" fmla="*/ 0 w 430887"/>
              <a:gd name="connsiteY5" fmla="*/ 738646 h 1393672"/>
              <a:gd name="connsiteX6" fmla="*/ 0 w 430887"/>
              <a:gd name="connsiteY6" fmla="*/ 0 h 13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1393672" fill="none" extrusionOk="0">
                <a:moveTo>
                  <a:pt x="0" y="0"/>
                </a:moveTo>
                <a:cubicBezTo>
                  <a:pt x="97134" y="13668"/>
                  <a:pt x="317134" y="-18538"/>
                  <a:pt x="430887" y="0"/>
                </a:cubicBezTo>
                <a:cubicBezTo>
                  <a:pt x="413579" y="165053"/>
                  <a:pt x="432783" y="473406"/>
                  <a:pt x="430887" y="682899"/>
                </a:cubicBezTo>
                <a:cubicBezTo>
                  <a:pt x="428991" y="892392"/>
                  <a:pt x="414295" y="1104047"/>
                  <a:pt x="430887" y="1393672"/>
                </a:cubicBezTo>
                <a:cubicBezTo>
                  <a:pt x="333118" y="1397604"/>
                  <a:pt x="97051" y="1373195"/>
                  <a:pt x="0" y="1393672"/>
                </a:cubicBezTo>
                <a:cubicBezTo>
                  <a:pt x="9877" y="1201177"/>
                  <a:pt x="27474" y="889558"/>
                  <a:pt x="0" y="738646"/>
                </a:cubicBezTo>
                <a:cubicBezTo>
                  <a:pt x="-27474" y="587734"/>
                  <a:pt x="11091" y="276130"/>
                  <a:pt x="0" y="0"/>
                </a:cubicBezTo>
                <a:close/>
              </a:path>
              <a:path w="430887" h="1393672" stroke="0" extrusionOk="0">
                <a:moveTo>
                  <a:pt x="0" y="0"/>
                </a:moveTo>
                <a:cubicBezTo>
                  <a:pt x="210658" y="-12104"/>
                  <a:pt x="242349" y="-19838"/>
                  <a:pt x="430887" y="0"/>
                </a:cubicBezTo>
                <a:cubicBezTo>
                  <a:pt x="437983" y="332193"/>
                  <a:pt x="454475" y="401241"/>
                  <a:pt x="430887" y="710773"/>
                </a:cubicBezTo>
                <a:cubicBezTo>
                  <a:pt x="407299" y="1020305"/>
                  <a:pt x="413762" y="1083962"/>
                  <a:pt x="430887" y="1393672"/>
                </a:cubicBezTo>
                <a:cubicBezTo>
                  <a:pt x="251077" y="1393349"/>
                  <a:pt x="177576" y="1393863"/>
                  <a:pt x="0" y="1393672"/>
                </a:cubicBezTo>
                <a:cubicBezTo>
                  <a:pt x="15035" y="1127491"/>
                  <a:pt x="4465" y="885179"/>
                  <a:pt x="0" y="696836"/>
                </a:cubicBezTo>
                <a:cubicBezTo>
                  <a:pt x="-4465" y="508493"/>
                  <a:pt x="-28903" y="184864"/>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Docker</a:t>
            </a:r>
          </a:p>
        </p:txBody>
      </p:sp>
      <p:sp>
        <p:nvSpPr>
          <p:cNvPr id="31" name="TextBox 30">
            <a:extLst>
              <a:ext uri="{FF2B5EF4-FFF2-40B4-BE49-F238E27FC236}">
                <a16:creationId xmlns:a16="http://schemas.microsoft.com/office/drawing/2014/main" id="{533B8BCB-7264-8416-5F0A-45390C73A3FB}"/>
              </a:ext>
            </a:extLst>
          </p:cNvPr>
          <p:cNvSpPr txBox="1"/>
          <p:nvPr/>
        </p:nvSpPr>
        <p:spPr>
          <a:xfrm rot="16200000">
            <a:off x="1366486" y="364552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Web (</a:t>
            </a:r>
            <a:r>
              <a:rPr lang="en-US" sz="1600" b="1" dirty="0" err="1">
                <a:solidFill>
                  <a:schemeClr val="bg1"/>
                </a:solidFill>
                <a:latin typeface="Tajawal" panose="00000500000000000000" pitchFamily="2" charset="-78"/>
                <a:cs typeface="Tajawal" panose="00000500000000000000" pitchFamily="2" charset="-78"/>
              </a:rPr>
              <a:t>FastAPI</a:t>
            </a:r>
            <a:r>
              <a:rPr lang="en-US" sz="1600" b="1" dirty="0">
                <a:solidFill>
                  <a:schemeClr val="bg1"/>
                </a:solidFill>
                <a:latin typeface="Tajawal" panose="00000500000000000000" pitchFamily="2" charset="-78"/>
                <a:cs typeface="Tajawal" panose="00000500000000000000" pitchFamily="2" charset="-78"/>
              </a:rPr>
              <a:t>, </a:t>
            </a:r>
            <a:r>
              <a:rPr lang="en-US" sz="1600" b="1" dirty="0" err="1">
                <a:solidFill>
                  <a:schemeClr val="bg1"/>
                </a:solidFill>
                <a:latin typeface="Tajawal" panose="00000500000000000000" pitchFamily="2" charset="-78"/>
                <a:cs typeface="Tajawal" panose="00000500000000000000" pitchFamily="2" charset="-78"/>
              </a:rPr>
              <a:t>Streamlit</a:t>
            </a:r>
            <a:r>
              <a:rPr lang="en-US" sz="1600" b="1" dirty="0">
                <a:solidFill>
                  <a:schemeClr val="bg1"/>
                </a:solidFill>
                <a:latin typeface="Tajawal" panose="00000500000000000000" pitchFamily="2" charset="-78"/>
                <a:cs typeface="Tajawal" panose="00000500000000000000" pitchFamily="2" charset="-78"/>
              </a:rPr>
              <a:t>)</a:t>
            </a:r>
          </a:p>
        </p:txBody>
      </p:sp>
      <p:sp>
        <p:nvSpPr>
          <p:cNvPr id="32" name="TextBox 31">
            <a:extLst>
              <a:ext uri="{FF2B5EF4-FFF2-40B4-BE49-F238E27FC236}">
                <a16:creationId xmlns:a16="http://schemas.microsoft.com/office/drawing/2014/main" id="{FCF3415C-0782-67CD-33A9-4A9B4945E005}"/>
              </a:ext>
            </a:extLst>
          </p:cNvPr>
          <p:cNvSpPr txBox="1"/>
          <p:nvPr/>
        </p:nvSpPr>
        <p:spPr>
          <a:xfrm rot="16200000">
            <a:off x="1366486" y="4592695"/>
            <a:ext cx="430887" cy="1658462"/>
          </a:xfrm>
          <a:custGeom>
            <a:avLst/>
            <a:gdLst>
              <a:gd name="connsiteX0" fmla="*/ 0 w 430887"/>
              <a:gd name="connsiteY0" fmla="*/ 0 h 1658462"/>
              <a:gd name="connsiteX1" fmla="*/ 430887 w 430887"/>
              <a:gd name="connsiteY1" fmla="*/ 0 h 1658462"/>
              <a:gd name="connsiteX2" fmla="*/ 430887 w 430887"/>
              <a:gd name="connsiteY2" fmla="*/ 536236 h 1658462"/>
              <a:gd name="connsiteX3" fmla="*/ 430887 w 430887"/>
              <a:gd name="connsiteY3" fmla="*/ 1089057 h 1658462"/>
              <a:gd name="connsiteX4" fmla="*/ 430887 w 430887"/>
              <a:gd name="connsiteY4" fmla="*/ 1658462 h 1658462"/>
              <a:gd name="connsiteX5" fmla="*/ 0 w 430887"/>
              <a:gd name="connsiteY5" fmla="*/ 1658462 h 1658462"/>
              <a:gd name="connsiteX6" fmla="*/ 0 w 430887"/>
              <a:gd name="connsiteY6" fmla="*/ 1072472 h 1658462"/>
              <a:gd name="connsiteX7" fmla="*/ 0 w 430887"/>
              <a:gd name="connsiteY7" fmla="*/ 552821 h 1658462"/>
              <a:gd name="connsiteX8" fmla="*/ 0 w 430887"/>
              <a:gd name="connsiteY8" fmla="*/ 0 h 165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658462" fill="none" extrusionOk="0">
                <a:moveTo>
                  <a:pt x="0" y="0"/>
                </a:moveTo>
                <a:cubicBezTo>
                  <a:pt x="157151" y="9050"/>
                  <a:pt x="245268" y="-15917"/>
                  <a:pt x="430887" y="0"/>
                </a:cubicBezTo>
                <a:cubicBezTo>
                  <a:pt x="406556" y="203520"/>
                  <a:pt x="440896" y="348670"/>
                  <a:pt x="430887" y="536236"/>
                </a:cubicBezTo>
                <a:cubicBezTo>
                  <a:pt x="420878" y="723802"/>
                  <a:pt x="413542" y="898538"/>
                  <a:pt x="430887" y="1089057"/>
                </a:cubicBezTo>
                <a:cubicBezTo>
                  <a:pt x="448232" y="1279576"/>
                  <a:pt x="458034" y="1543775"/>
                  <a:pt x="430887" y="1658462"/>
                </a:cubicBezTo>
                <a:cubicBezTo>
                  <a:pt x="264667" y="1659304"/>
                  <a:pt x="109972" y="1654270"/>
                  <a:pt x="0" y="1658462"/>
                </a:cubicBezTo>
                <a:cubicBezTo>
                  <a:pt x="23696" y="1448591"/>
                  <a:pt x="15584" y="1311756"/>
                  <a:pt x="0" y="1072472"/>
                </a:cubicBezTo>
                <a:cubicBezTo>
                  <a:pt x="-15584" y="833188"/>
                  <a:pt x="2443" y="804950"/>
                  <a:pt x="0" y="552821"/>
                </a:cubicBezTo>
                <a:cubicBezTo>
                  <a:pt x="-2443" y="300692"/>
                  <a:pt x="-14293" y="175079"/>
                  <a:pt x="0" y="0"/>
                </a:cubicBezTo>
                <a:close/>
              </a:path>
              <a:path w="430887" h="1658462" stroke="0" extrusionOk="0">
                <a:moveTo>
                  <a:pt x="0" y="0"/>
                </a:moveTo>
                <a:cubicBezTo>
                  <a:pt x="210658" y="-12104"/>
                  <a:pt x="242349" y="-19838"/>
                  <a:pt x="430887" y="0"/>
                </a:cubicBezTo>
                <a:cubicBezTo>
                  <a:pt x="410467" y="124094"/>
                  <a:pt x="433266" y="449644"/>
                  <a:pt x="430887" y="569405"/>
                </a:cubicBezTo>
                <a:cubicBezTo>
                  <a:pt x="428508" y="689167"/>
                  <a:pt x="443663" y="957359"/>
                  <a:pt x="430887" y="1138811"/>
                </a:cubicBezTo>
                <a:cubicBezTo>
                  <a:pt x="418111" y="1320263"/>
                  <a:pt x="424195" y="1515604"/>
                  <a:pt x="430887" y="1658462"/>
                </a:cubicBezTo>
                <a:cubicBezTo>
                  <a:pt x="265380" y="1663102"/>
                  <a:pt x="215387" y="1679124"/>
                  <a:pt x="0" y="1658462"/>
                </a:cubicBezTo>
                <a:cubicBezTo>
                  <a:pt x="18833" y="1522303"/>
                  <a:pt x="6420" y="1403903"/>
                  <a:pt x="0" y="1155395"/>
                </a:cubicBezTo>
                <a:cubicBezTo>
                  <a:pt x="-6420" y="906887"/>
                  <a:pt x="13436" y="821421"/>
                  <a:pt x="0" y="585990"/>
                </a:cubicBezTo>
                <a:cubicBezTo>
                  <a:pt x="-13436" y="350559"/>
                  <a:pt x="-22248" y="198325"/>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Testing (</a:t>
            </a:r>
            <a:r>
              <a:rPr lang="en-US" sz="1600" b="1" dirty="0" err="1">
                <a:solidFill>
                  <a:schemeClr val="bg1"/>
                </a:solidFill>
                <a:latin typeface="Tajawal" panose="00000500000000000000" pitchFamily="2" charset="-78"/>
                <a:cs typeface="Tajawal" panose="00000500000000000000" pitchFamily="2" charset="-78"/>
              </a:rPr>
              <a:t>Pytest</a:t>
            </a:r>
            <a:r>
              <a:rPr lang="en-US" sz="1600" b="1" dirty="0">
                <a:solidFill>
                  <a:schemeClr val="bg1"/>
                </a:solidFill>
                <a:latin typeface="Tajawal" panose="00000500000000000000" pitchFamily="2" charset="-78"/>
                <a:cs typeface="Tajawal" panose="00000500000000000000" pitchFamily="2" charset="-78"/>
              </a:rPr>
              <a:t>)</a:t>
            </a:r>
          </a:p>
        </p:txBody>
      </p:sp>
      <p:sp>
        <p:nvSpPr>
          <p:cNvPr id="33" name="TextBox 32">
            <a:extLst>
              <a:ext uri="{FF2B5EF4-FFF2-40B4-BE49-F238E27FC236}">
                <a16:creationId xmlns:a16="http://schemas.microsoft.com/office/drawing/2014/main" id="{C688136F-AE7A-99E3-9E5A-76BD13307AD2}"/>
              </a:ext>
            </a:extLst>
          </p:cNvPr>
          <p:cNvSpPr txBox="1"/>
          <p:nvPr/>
        </p:nvSpPr>
        <p:spPr>
          <a:xfrm rot="16200000">
            <a:off x="2191937" y="5488806"/>
            <a:ext cx="430887" cy="923332"/>
          </a:xfrm>
          <a:custGeom>
            <a:avLst/>
            <a:gdLst>
              <a:gd name="connsiteX0" fmla="*/ 0 w 430887"/>
              <a:gd name="connsiteY0" fmla="*/ 0 h 923332"/>
              <a:gd name="connsiteX1" fmla="*/ 430887 w 430887"/>
              <a:gd name="connsiteY1" fmla="*/ 0 h 923332"/>
              <a:gd name="connsiteX2" fmla="*/ 430887 w 430887"/>
              <a:gd name="connsiteY2" fmla="*/ 452433 h 923332"/>
              <a:gd name="connsiteX3" fmla="*/ 430887 w 430887"/>
              <a:gd name="connsiteY3" fmla="*/ 923332 h 923332"/>
              <a:gd name="connsiteX4" fmla="*/ 0 w 430887"/>
              <a:gd name="connsiteY4" fmla="*/ 923332 h 923332"/>
              <a:gd name="connsiteX5" fmla="*/ 0 w 430887"/>
              <a:gd name="connsiteY5" fmla="*/ 489366 h 923332"/>
              <a:gd name="connsiteX6" fmla="*/ 0 w 430887"/>
              <a:gd name="connsiteY6" fmla="*/ 0 h 9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923332" fill="none" extrusionOk="0">
                <a:moveTo>
                  <a:pt x="0" y="0"/>
                </a:moveTo>
                <a:cubicBezTo>
                  <a:pt x="97134" y="13668"/>
                  <a:pt x="317134" y="-18538"/>
                  <a:pt x="430887" y="0"/>
                </a:cubicBezTo>
                <a:cubicBezTo>
                  <a:pt x="451238" y="153574"/>
                  <a:pt x="418941" y="327316"/>
                  <a:pt x="430887" y="452433"/>
                </a:cubicBezTo>
                <a:cubicBezTo>
                  <a:pt x="442833" y="577550"/>
                  <a:pt x="411485" y="798901"/>
                  <a:pt x="430887" y="923332"/>
                </a:cubicBezTo>
                <a:cubicBezTo>
                  <a:pt x="333118" y="927264"/>
                  <a:pt x="97051" y="902855"/>
                  <a:pt x="0" y="923332"/>
                </a:cubicBezTo>
                <a:cubicBezTo>
                  <a:pt x="-13270" y="832462"/>
                  <a:pt x="7815" y="666784"/>
                  <a:pt x="0" y="489366"/>
                </a:cubicBezTo>
                <a:cubicBezTo>
                  <a:pt x="-7815" y="311948"/>
                  <a:pt x="4076" y="228095"/>
                  <a:pt x="0" y="0"/>
                </a:cubicBezTo>
                <a:close/>
              </a:path>
              <a:path w="430887" h="923332" stroke="0" extrusionOk="0">
                <a:moveTo>
                  <a:pt x="0" y="0"/>
                </a:moveTo>
                <a:cubicBezTo>
                  <a:pt x="210658" y="-12104"/>
                  <a:pt x="242349" y="-19838"/>
                  <a:pt x="430887" y="0"/>
                </a:cubicBezTo>
                <a:cubicBezTo>
                  <a:pt x="423081" y="128553"/>
                  <a:pt x="439247" y="313276"/>
                  <a:pt x="430887" y="470899"/>
                </a:cubicBezTo>
                <a:cubicBezTo>
                  <a:pt x="422527" y="628522"/>
                  <a:pt x="440183" y="727728"/>
                  <a:pt x="430887" y="923332"/>
                </a:cubicBezTo>
                <a:cubicBezTo>
                  <a:pt x="251077" y="923009"/>
                  <a:pt x="177576" y="923523"/>
                  <a:pt x="0" y="923332"/>
                </a:cubicBezTo>
                <a:cubicBezTo>
                  <a:pt x="12558" y="714655"/>
                  <a:pt x="1465" y="612219"/>
                  <a:pt x="0" y="461666"/>
                </a:cubicBezTo>
                <a:cubicBezTo>
                  <a:pt x="-1465" y="311113"/>
                  <a:pt x="-4946" y="202978"/>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SQL</a:t>
            </a:r>
          </a:p>
        </p:txBody>
      </p:sp>
      <p:sp>
        <p:nvSpPr>
          <p:cNvPr id="34" name="TextBox 33">
            <a:extLst>
              <a:ext uri="{FF2B5EF4-FFF2-40B4-BE49-F238E27FC236}">
                <a16:creationId xmlns:a16="http://schemas.microsoft.com/office/drawing/2014/main" id="{A9E84BAB-5FB3-6982-CEC2-05B815411345}"/>
              </a:ext>
            </a:extLst>
          </p:cNvPr>
          <p:cNvSpPr txBox="1"/>
          <p:nvPr/>
        </p:nvSpPr>
        <p:spPr>
          <a:xfrm rot="16200000">
            <a:off x="554990" y="5579143"/>
            <a:ext cx="430887" cy="837430"/>
          </a:xfrm>
          <a:custGeom>
            <a:avLst/>
            <a:gdLst>
              <a:gd name="connsiteX0" fmla="*/ 0 w 430887"/>
              <a:gd name="connsiteY0" fmla="*/ 0 h 837430"/>
              <a:gd name="connsiteX1" fmla="*/ 430887 w 430887"/>
              <a:gd name="connsiteY1" fmla="*/ 0 h 837430"/>
              <a:gd name="connsiteX2" fmla="*/ 430887 w 430887"/>
              <a:gd name="connsiteY2" fmla="*/ 410341 h 837430"/>
              <a:gd name="connsiteX3" fmla="*/ 430887 w 430887"/>
              <a:gd name="connsiteY3" fmla="*/ 837430 h 837430"/>
              <a:gd name="connsiteX4" fmla="*/ 0 w 430887"/>
              <a:gd name="connsiteY4" fmla="*/ 837430 h 837430"/>
              <a:gd name="connsiteX5" fmla="*/ 0 w 430887"/>
              <a:gd name="connsiteY5" fmla="*/ 443838 h 837430"/>
              <a:gd name="connsiteX6" fmla="*/ 0 w 430887"/>
              <a:gd name="connsiteY6" fmla="*/ 0 h 83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837430" fill="none" extrusionOk="0">
                <a:moveTo>
                  <a:pt x="0" y="0"/>
                </a:moveTo>
                <a:cubicBezTo>
                  <a:pt x="97134" y="13668"/>
                  <a:pt x="317134" y="-18538"/>
                  <a:pt x="430887" y="0"/>
                </a:cubicBezTo>
                <a:cubicBezTo>
                  <a:pt x="447940" y="199331"/>
                  <a:pt x="412631" y="206083"/>
                  <a:pt x="430887" y="410341"/>
                </a:cubicBezTo>
                <a:cubicBezTo>
                  <a:pt x="449143" y="614599"/>
                  <a:pt x="446890" y="723712"/>
                  <a:pt x="430887" y="837430"/>
                </a:cubicBezTo>
                <a:cubicBezTo>
                  <a:pt x="333118" y="841362"/>
                  <a:pt x="97051" y="816953"/>
                  <a:pt x="0" y="837430"/>
                </a:cubicBezTo>
                <a:cubicBezTo>
                  <a:pt x="9126" y="661558"/>
                  <a:pt x="-11041" y="619364"/>
                  <a:pt x="0" y="443838"/>
                </a:cubicBezTo>
                <a:cubicBezTo>
                  <a:pt x="11041" y="268312"/>
                  <a:pt x="4421" y="167042"/>
                  <a:pt x="0" y="0"/>
                </a:cubicBezTo>
                <a:close/>
              </a:path>
              <a:path w="430887" h="837430" stroke="0" extrusionOk="0">
                <a:moveTo>
                  <a:pt x="0" y="0"/>
                </a:moveTo>
                <a:cubicBezTo>
                  <a:pt x="210658" y="-12104"/>
                  <a:pt x="242349" y="-19838"/>
                  <a:pt x="430887" y="0"/>
                </a:cubicBezTo>
                <a:cubicBezTo>
                  <a:pt x="433615" y="201595"/>
                  <a:pt x="411773" y="237634"/>
                  <a:pt x="430887" y="427089"/>
                </a:cubicBezTo>
                <a:cubicBezTo>
                  <a:pt x="450001" y="616544"/>
                  <a:pt x="430532" y="723204"/>
                  <a:pt x="430887" y="837430"/>
                </a:cubicBezTo>
                <a:cubicBezTo>
                  <a:pt x="251077" y="837107"/>
                  <a:pt x="177576" y="837621"/>
                  <a:pt x="0" y="837430"/>
                </a:cubicBezTo>
                <a:cubicBezTo>
                  <a:pt x="18743" y="680028"/>
                  <a:pt x="1418" y="569621"/>
                  <a:pt x="0" y="418715"/>
                </a:cubicBezTo>
                <a:cubicBezTo>
                  <a:pt x="-1418" y="267809"/>
                  <a:pt x="-5434" y="164163"/>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AWS</a:t>
            </a:r>
          </a:p>
        </p:txBody>
      </p:sp>
      <p:sp>
        <p:nvSpPr>
          <p:cNvPr id="35" name="TextBox 34">
            <a:extLst>
              <a:ext uri="{FF2B5EF4-FFF2-40B4-BE49-F238E27FC236}">
                <a16:creationId xmlns:a16="http://schemas.microsoft.com/office/drawing/2014/main" id="{F903B2A9-3158-5549-E135-9C87C715C0C5}"/>
              </a:ext>
            </a:extLst>
          </p:cNvPr>
          <p:cNvSpPr txBox="1"/>
          <p:nvPr/>
        </p:nvSpPr>
        <p:spPr>
          <a:xfrm rot="16200000">
            <a:off x="660777" y="3597364"/>
            <a:ext cx="430887" cy="1393671"/>
          </a:xfrm>
          <a:custGeom>
            <a:avLst/>
            <a:gdLst>
              <a:gd name="connsiteX0" fmla="*/ 0 w 430887"/>
              <a:gd name="connsiteY0" fmla="*/ 0 h 1393671"/>
              <a:gd name="connsiteX1" fmla="*/ 430887 w 430887"/>
              <a:gd name="connsiteY1" fmla="*/ 0 h 1393671"/>
              <a:gd name="connsiteX2" fmla="*/ 430887 w 430887"/>
              <a:gd name="connsiteY2" fmla="*/ 682899 h 1393671"/>
              <a:gd name="connsiteX3" fmla="*/ 430887 w 430887"/>
              <a:gd name="connsiteY3" fmla="*/ 1393671 h 1393671"/>
              <a:gd name="connsiteX4" fmla="*/ 0 w 430887"/>
              <a:gd name="connsiteY4" fmla="*/ 1393671 h 1393671"/>
              <a:gd name="connsiteX5" fmla="*/ 0 w 430887"/>
              <a:gd name="connsiteY5" fmla="*/ 738646 h 1393671"/>
              <a:gd name="connsiteX6" fmla="*/ 0 w 430887"/>
              <a:gd name="connsiteY6" fmla="*/ 0 h 139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1393671" fill="none" extrusionOk="0">
                <a:moveTo>
                  <a:pt x="0" y="0"/>
                </a:moveTo>
                <a:cubicBezTo>
                  <a:pt x="97134" y="13668"/>
                  <a:pt x="317134" y="-18538"/>
                  <a:pt x="430887" y="0"/>
                </a:cubicBezTo>
                <a:cubicBezTo>
                  <a:pt x="413579" y="165053"/>
                  <a:pt x="432783" y="473406"/>
                  <a:pt x="430887" y="682899"/>
                </a:cubicBezTo>
                <a:cubicBezTo>
                  <a:pt x="428991" y="892392"/>
                  <a:pt x="410465" y="1105813"/>
                  <a:pt x="430887" y="1393671"/>
                </a:cubicBezTo>
                <a:cubicBezTo>
                  <a:pt x="333118" y="1397603"/>
                  <a:pt x="97051" y="1373194"/>
                  <a:pt x="0" y="1393671"/>
                </a:cubicBezTo>
                <a:cubicBezTo>
                  <a:pt x="11694" y="1197453"/>
                  <a:pt x="29904" y="889192"/>
                  <a:pt x="0" y="738646"/>
                </a:cubicBezTo>
                <a:cubicBezTo>
                  <a:pt x="-29904" y="588100"/>
                  <a:pt x="11091" y="276130"/>
                  <a:pt x="0" y="0"/>
                </a:cubicBezTo>
                <a:close/>
              </a:path>
              <a:path w="430887" h="1393671" stroke="0" extrusionOk="0">
                <a:moveTo>
                  <a:pt x="0" y="0"/>
                </a:moveTo>
                <a:cubicBezTo>
                  <a:pt x="210658" y="-12104"/>
                  <a:pt x="242349" y="-19838"/>
                  <a:pt x="430887" y="0"/>
                </a:cubicBezTo>
                <a:cubicBezTo>
                  <a:pt x="433342" y="337540"/>
                  <a:pt x="450595" y="405719"/>
                  <a:pt x="430887" y="710772"/>
                </a:cubicBezTo>
                <a:cubicBezTo>
                  <a:pt x="411179" y="1015825"/>
                  <a:pt x="413762" y="1083961"/>
                  <a:pt x="430887" y="1393671"/>
                </a:cubicBezTo>
                <a:cubicBezTo>
                  <a:pt x="251077" y="1393348"/>
                  <a:pt x="177576" y="1393862"/>
                  <a:pt x="0" y="1393671"/>
                </a:cubicBezTo>
                <a:cubicBezTo>
                  <a:pt x="16096" y="1125273"/>
                  <a:pt x="5792" y="883935"/>
                  <a:pt x="0" y="696836"/>
                </a:cubicBezTo>
                <a:cubicBezTo>
                  <a:pt x="-5792" y="509737"/>
                  <a:pt x="-28903" y="184864"/>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Git / </a:t>
            </a:r>
            <a:r>
              <a:rPr lang="en-US" sz="1600" b="1" dirty="0" err="1">
                <a:solidFill>
                  <a:schemeClr val="bg1"/>
                </a:solidFill>
                <a:latin typeface="Tajawal" panose="00000500000000000000" pitchFamily="2" charset="-78"/>
                <a:cs typeface="Tajawal" panose="00000500000000000000" pitchFamily="2" charset="-78"/>
              </a:rPr>
              <a:t>Github</a:t>
            </a:r>
            <a:endParaRPr lang="en-US" sz="1600" b="1" dirty="0">
              <a:solidFill>
                <a:schemeClr val="bg1"/>
              </a:solidFill>
              <a:latin typeface="Tajawal" panose="00000500000000000000" pitchFamily="2" charset="-78"/>
              <a:cs typeface="Tajawal" panose="00000500000000000000" pitchFamily="2" charset="-78"/>
            </a:endParaRPr>
          </a:p>
        </p:txBody>
      </p:sp>
      <p:cxnSp>
        <p:nvCxnSpPr>
          <p:cNvPr id="47" name="Straight Arrow Connector 46">
            <a:extLst>
              <a:ext uri="{FF2B5EF4-FFF2-40B4-BE49-F238E27FC236}">
                <a16:creationId xmlns:a16="http://schemas.microsoft.com/office/drawing/2014/main" id="{E7F2C0CB-B9D3-B88F-ADD9-C12A9C44F1C7}"/>
              </a:ext>
            </a:extLst>
          </p:cNvPr>
          <p:cNvCxnSpPr>
            <a:stCxn id="5" idx="1"/>
            <a:endCxn id="11" idx="3"/>
          </p:cNvCxnSpPr>
          <p:nvPr/>
        </p:nvCxnSpPr>
        <p:spPr>
          <a:xfrm flipH="1">
            <a:off x="9756900" y="3172665"/>
            <a:ext cx="8035" cy="33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45BB6C4-E136-7580-E33D-9061D698CDCF}"/>
              </a:ext>
            </a:extLst>
          </p:cNvPr>
          <p:cNvCxnSpPr>
            <a:cxnSpLocks/>
            <a:endCxn id="15" idx="3"/>
          </p:cNvCxnSpPr>
          <p:nvPr/>
        </p:nvCxnSpPr>
        <p:spPr>
          <a:xfrm>
            <a:off x="9726074" y="4789262"/>
            <a:ext cx="30826" cy="38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75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2800767"/>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Machine Learning Pipeline</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4506217"/>
            <a:ext cx="9850056" cy="646331"/>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(Supervised Learning)</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48868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8" y="1813140"/>
                <a:ext cx="7630200" cy="20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478" y="4025700"/>
                <a:ext cx="2217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1198" y="403866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2278" y="4043700"/>
                <a:ext cx="167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318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46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55990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27567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48429" y="480523"/>
            <a:ext cx="9850056"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استخدامات تعلم الآلة</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
        <p:nvSpPr>
          <p:cNvPr id="3" name="TextBox 2">
            <a:extLst>
              <a:ext uri="{FF2B5EF4-FFF2-40B4-BE49-F238E27FC236}">
                <a16:creationId xmlns:a16="http://schemas.microsoft.com/office/drawing/2014/main" id="{9B468840-112C-D184-74E8-C136C320376E}"/>
              </a:ext>
            </a:extLst>
          </p:cNvPr>
          <p:cNvSpPr txBox="1"/>
          <p:nvPr/>
        </p:nvSpPr>
        <p:spPr>
          <a:xfrm>
            <a:off x="1648429" y="1644740"/>
            <a:ext cx="9850056" cy="4524315"/>
          </a:xfrm>
          <a:prstGeom prst="rect">
            <a:avLst/>
          </a:prstGeom>
          <a:noFill/>
        </p:spPr>
        <p:txBody>
          <a:bodyPr wrap="square" rtlCol="0">
            <a:spAutoFit/>
          </a:bodyPr>
          <a:lstStyle/>
          <a:p>
            <a:pPr marL="571500" indent="-571500" algn="r" rtl="1">
              <a:buFontTx/>
              <a:buChar char="-"/>
            </a:pPr>
            <a:r>
              <a:rPr lang="ar-OM" sz="3600" b="1" dirty="0">
                <a:latin typeface="Tajawal" panose="00000500000000000000" pitchFamily="2" charset="-78"/>
                <a:cs typeface="Tajawal" panose="00000500000000000000" pitchFamily="2" charset="-78"/>
              </a:rPr>
              <a:t>توقع المستقبل</a:t>
            </a:r>
            <a:r>
              <a:rPr lang="ar-OM" sz="3600" dirty="0">
                <a:latin typeface="Tajawal" panose="00000500000000000000" pitchFamily="2" charset="-78"/>
                <a:cs typeface="Tajawal" panose="00000500000000000000" pitchFamily="2" charset="-78"/>
              </a:rPr>
              <a:t>: الطقس، أسعار الأسهم، حساب الربح.</a:t>
            </a:r>
          </a:p>
          <a:p>
            <a:pPr marL="571500" indent="-571500" algn="r" rtl="1">
              <a:buFontTx/>
              <a:buChar char="-"/>
            </a:pPr>
            <a:r>
              <a:rPr lang="ar-OM" sz="3600" b="1" dirty="0">
                <a:latin typeface="Tajawal" panose="00000500000000000000" pitchFamily="2" charset="-78"/>
                <a:cs typeface="Tajawal" panose="00000500000000000000" pitchFamily="2" charset="-78"/>
              </a:rPr>
              <a:t>التعرف على الصور</a:t>
            </a:r>
            <a:r>
              <a:rPr lang="ar-OM" sz="3600" dirty="0">
                <a:latin typeface="Tajawal" panose="00000500000000000000" pitchFamily="2" charset="-78"/>
                <a:cs typeface="Tajawal" panose="00000500000000000000" pitchFamily="2" charset="-78"/>
              </a:rPr>
              <a:t>: التعرف على الأشخاص.</a:t>
            </a:r>
          </a:p>
          <a:p>
            <a:pPr marL="571500" indent="-571500" algn="r" rtl="1">
              <a:buFontTx/>
              <a:buChar char="-"/>
            </a:pPr>
            <a:r>
              <a:rPr lang="ar-OM" sz="3600" b="1" dirty="0">
                <a:latin typeface="Tajawal" panose="00000500000000000000" pitchFamily="2" charset="-78"/>
                <a:cs typeface="Tajawal" panose="00000500000000000000" pitchFamily="2" charset="-78"/>
              </a:rPr>
              <a:t>تمييز الصوت</a:t>
            </a:r>
            <a:r>
              <a:rPr lang="ar-OM" sz="3600" dirty="0">
                <a:latin typeface="Tajawal" panose="00000500000000000000" pitchFamily="2" charset="-78"/>
                <a:cs typeface="Tajawal" panose="00000500000000000000" pitchFamily="2" charset="-78"/>
              </a:rPr>
              <a:t>: تحويل الصوت إلى نص.</a:t>
            </a:r>
          </a:p>
          <a:p>
            <a:pPr marL="571500" indent="-571500" algn="r" rtl="1">
              <a:buFontTx/>
              <a:buChar char="-"/>
            </a:pPr>
            <a:r>
              <a:rPr lang="ar-OM" sz="3600" b="1" dirty="0">
                <a:latin typeface="Tajawal" panose="00000500000000000000" pitchFamily="2" charset="-78"/>
                <a:cs typeface="Tajawal" panose="00000500000000000000" pitchFamily="2" charset="-78"/>
              </a:rPr>
              <a:t>التشخيص الطبي</a:t>
            </a:r>
            <a:r>
              <a:rPr lang="ar-OM" sz="3600" dirty="0">
                <a:latin typeface="Tajawal" panose="00000500000000000000" pitchFamily="2" charset="-78"/>
                <a:cs typeface="Tajawal" panose="00000500000000000000" pitchFamily="2" charset="-78"/>
              </a:rPr>
              <a:t>.</a:t>
            </a:r>
          </a:p>
          <a:p>
            <a:pPr marL="571500" indent="-571500" algn="r" rtl="1">
              <a:buFontTx/>
              <a:buChar char="-"/>
            </a:pPr>
            <a:r>
              <a:rPr lang="ar-OM" sz="3600" b="1" dirty="0">
                <a:latin typeface="Tajawal" panose="00000500000000000000" pitchFamily="2" charset="-78"/>
                <a:cs typeface="Tajawal" panose="00000500000000000000" pitchFamily="2" charset="-78"/>
              </a:rPr>
              <a:t>قراءة النصوص</a:t>
            </a:r>
            <a:r>
              <a:rPr lang="ar-OM" sz="3600" dirty="0">
                <a:latin typeface="Tajawal" panose="00000500000000000000" pitchFamily="2" charset="-78"/>
                <a:cs typeface="Tajawal" panose="00000500000000000000" pitchFamily="2" charset="-78"/>
              </a:rPr>
              <a:t>: الترجمة.</a:t>
            </a:r>
          </a:p>
          <a:p>
            <a:pPr marL="571500" indent="-571500" algn="r" rtl="1">
              <a:buFontTx/>
              <a:buChar char="-"/>
            </a:pPr>
            <a:endParaRPr lang="ar-OM" sz="3600" dirty="0">
              <a:latin typeface="Tajawal" panose="00000500000000000000" pitchFamily="2" charset="-78"/>
              <a:cs typeface="Tajawal" panose="00000500000000000000" pitchFamily="2" charset="-78"/>
            </a:endParaRPr>
          </a:p>
          <a:p>
            <a:pPr algn="r"/>
            <a:endParaRPr lang="ar-OM" sz="36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02445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vs. Classification in Machine Learning for Beginners |  Simplilearn">
            <a:extLst>
              <a:ext uri="{FF2B5EF4-FFF2-40B4-BE49-F238E27FC236}">
                <a16:creationId xmlns:a16="http://schemas.microsoft.com/office/drawing/2014/main" id="{B6846299-1D48-14B0-AA00-FB05E2EEB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226" y="986111"/>
            <a:ext cx="9840191" cy="553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BB7EE5-DE13-B1A9-D69E-F02B873F4B68}"/>
              </a:ext>
            </a:extLst>
          </p:cNvPr>
          <p:cNvSpPr txBox="1"/>
          <p:nvPr/>
        </p:nvSpPr>
        <p:spPr>
          <a:xfrm>
            <a:off x="498763" y="336782"/>
            <a:ext cx="3314700" cy="1754326"/>
          </a:xfrm>
          <a:custGeom>
            <a:avLst/>
            <a:gdLst>
              <a:gd name="connsiteX0" fmla="*/ 0 w 3314700"/>
              <a:gd name="connsiteY0" fmla="*/ 0 h 1754326"/>
              <a:gd name="connsiteX1" fmla="*/ 629793 w 3314700"/>
              <a:gd name="connsiteY1" fmla="*/ 0 h 1754326"/>
              <a:gd name="connsiteX2" fmla="*/ 1359027 w 3314700"/>
              <a:gd name="connsiteY2" fmla="*/ 0 h 1754326"/>
              <a:gd name="connsiteX3" fmla="*/ 2021967 w 3314700"/>
              <a:gd name="connsiteY3" fmla="*/ 0 h 1754326"/>
              <a:gd name="connsiteX4" fmla="*/ 2585466 w 3314700"/>
              <a:gd name="connsiteY4" fmla="*/ 0 h 1754326"/>
              <a:gd name="connsiteX5" fmla="*/ 3314700 w 3314700"/>
              <a:gd name="connsiteY5" fmla="*/ 0 h 1754326"/>
              <a:gd name="connsiteX6" fmla="*/ 3314700 w 3314700"/>
              <a:gd name="connsiteY6" fmla="*/ 549689 h 1754326"/>
              <a:gd name="connsiteX7" fmla="*/ 3314700 w 3314700"/>
              <a:gd name="connsiteY7" fmla="*/ 1099378 h 1754326"/>
              <a:gd name="connsiteX8" fmla="*/ 3314700 w 3314700"/>
              <a:gd name="connsiteY8" fmla="*/ 1754326 h 1754326"/>
              <a:gd name="connsiteX9" fmla="*/ 2684907 w 3314700"/>
              <a:gd name="connsiteY9" fmla="*/ 1754326 h 1754326"/>
              <a:gd name="connsiteX10" fmla="*/ 1955673 w 3314700"/>
              <a:gd name="connsiteY10" fmla="*/ 1754326 h 1754326"/>
              <a:gd name="connsiteX11" fmla="*/ 1226439 w 3314700"/>
              <a:gd name="connsiteY11" fmla="*/ 1754326 h 1754326"/>
              <a:gd name="connsiteX12" fmla="*/ 0 w 3314700"/>
              <a:gd name="connsiteY12" fmla="*/ 1754326 h 1754326"/>
              <a:gd name="connsiteX13" fmla="*/ 0 w 3314700"/>
              <a:gd name="connsiteY13" fmla="*/ 1204637 h 1754326"/>
              <a:gd name="connsiteX14" fmla="*/ 0 w 3314700"/>
              <a:gd name="connsiteY14" fmla="*/ 602319 h 1754326"/>
              <a:gd name="connsiteX15" fmla="*/ 0 w 3314700"/>
              <a:gd name="connsiteY15"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4700" h="1754326" fill="none" extrusionOk="0">
                <a:moveTo>
                  <a:pt x="0" y="0"/>
                </a:moveTo>
                <a:cubicBezTo>
                  <a:pt x="194486" y="-9527"/>
                  <a:pt x="442606" y="-16609"/>
                  <a:pt x="629793" y="0"/>
                </a:cubicBezTo>
                <a:cubicBezTo>
                  <a:pt x="816980" y="16609"/>
                  <a:pt x="1179184" y="-25948"/>
                  <a:pt x="1359027" y="0"/>
                </a:cubicBezTo>
                <a:cubicBezTo>
                  <a:pt x="1538870" y="25948"/>
                  <a:pt x="1872213" y="-15305"/>
                  <a:pt x="2021967" y="0"/>
                </a:cubicBezTo>
                <a:cubicBezTo>
                  <a:pt x="2171721" y="15305"/>
                  <a:pt x="2353265" y="24871"/>
                  <a:pt x="2585466" y="0"/>
                </a:cubicBezTo>
                <a:cubicBezTo>
                  <a:pt x="2817667" y="-24871"/>
                  <a:pt x="3080914" y="18329"/>
                  <a:pt x="3314700" y="0"/>
                </a:cubicBezTo>
                <a:cubicBezTo>
                  <a:pt x="3292654" y="237950"/>
                  <a:pt x="3298361" y="375324"/>
                  <a:pt x="3314700" y="549689"/>
                </a:cubicBezTo>
                <a:cubicBezTo>
                  <a:pt x="3331039" y="724054"/>
                  <a:pt x="3295679" y="968641"/>
                  <a:pt x="3314700" y="1099378"/>
                </a:cubicBezTo>
                <a:cubicBezTo>
                  <a:pt x="3333721" y="1230115"/>
                  <a:pt x="3341576" y="1497336"/>
                  <a:pt x="3314700" y="1754326"/>
                </a:cubicBezTo>
                <a:cubicBezTo>
                  <a:pt x="3143566" y="1781996"/>
                  <a:pt x="2961535" y="1746174"/>
                  <a:pt x="2684907" y="1754326"/>
                </a:cubicBezTo>
                <a:cubicBezTo>
                  <a:pt x="2408279" y="1762478"/>
                  <a:pt x="2162548" y="1765689"/>
                  <a:pt x="1955673" y="1754326"/>
                </a:cubicBezTo>
                <a:cubicBezTo>
                  <a:pt x="1748798" y="1742963"/>
                  <a:pt x="1414033" y="1747967"/>
                  <a:pt x="1226439" y="1754326"/>
                </a:cubicBezTo>
                <a:cubicBezTo>
                  <a:pt x="1038845" y="1760685"/>
                  <a:pt x="600448" y="1719681"/>
                  <a:pt x="0" y="1754326"/>
                </a:cubicBezTo>
                <a:cubicBezTo>
                  <a:pt x="-20222" y="1560696"/>
                  <a:pt x="-13403" y="1478867"/>
                  <a:pt x="0" y="1204637"/>
                </a:cubicBezTo>
                <a:cubicBezTo>
                  <a:pt x="13403" y="930407"/>
                  <a:pt x="-8787" y="774943"/>
                  <a:pt x="0" y="602319"/>
                </a:cubicBezTo>
                <a:cubicBezTo>
                  <a:pt x="8787" y="429695"/>
                  <a:pt x="-3075" y="139570"/>
                  <a:pt x="0" y="0"/>
                </a:cubicBezTo>
                <a:close/>
              </a:path>
              <a:path w="3314700" h="1754326"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23706" y="120984"/>
                  <a:pt x="3293279" y="373173"/>
                  <a:pt x="3314700" y="532146"/>
                </a:cubicBezTo>
                <a:cubicBezTo>
                  <a:pt x="3336121" y="691119"/>
                  <a:pt x="3315039" y="855143"/>
                  <a:pt x="3314700" y="1152007"/>
                </a:cubicBezTo>
                <a:cubicBezTo>
                  <a:pt x="3314361" y="1448871"/>
                  <a:pt x="3327352" y="1628280"/>
                  <a:pt x="3314700" y="1754326"/>
                </a:cubicBezTo>
                <a:cubicBezTo>
                  <a:pt x="3148599" y="1760781"/>
                  <a:pt x="3012721" y="1740418"/>
                  <a:pt x="2751201" y="1754326"/>
                </a:cubicBezTo>
                <a:cubicBezTo>
                  <a:pt x="2489681" y="1768234"/>
                  <a:pt x="2312338" y="1742522"/>
                  <a:pt x="2088261" y="1754326"/>
                </a:cubicBezTo>
                <a:cubicBezTo>
                  <a:pt x="1864184" y="1766130"/>
                  <a:pt x="1687351" y="1758593"/>
                  <a:pt x="1458468" y="1754326"/>
                </a:cubicBezTo>
                <a:cubicBezTo>
                  <a:pt x="1229585" y="1750059"/>
                  <a:pt x="1083934" y="1744390"/>
                  <a:pt x="861822" y="1754326"/>
                </a:cubicBezTo>
                <a:cubicBezTo>
                  <a:pt x="639710" y="1764262"/>
                  <a:pt x="418417" y="1791815"/>
                  <a:pt x="0" y="1754326"/>
                </a:cubicBezTo>
                <a:cubicBezTo>
                  <a:pt x="26288" y="1557718"/>
                  <a:pt x="15135" y="1461466"/>
                  <a:pt x="0" y="1187094"/>
                </a:cubicBezTo>
                <a:cubicBezTo>
                  <a:pt x="-15135" y="912722"/>
                  <a:pt x="10988" y="892631"/>
                  <a:pt x="0" y="619862"/>
                </a:cubicBezTo>
                <a:cubicBezTo>
                  <a:pt x="-10988" y="347093"/>
                  <a:pt x="-5300" y="17592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Identify problem category</a:t>
            </a:r>
          </a:p>
        </p:txBody>
      </p:sp>
    </p:spTree>
    <p:extLst>
      <p:ext uri="{BB962C8B-B14F-4D97-AF65-F5344CB8AC3E}">
        <p14:creationId xmlns:p14="http://schemas.microsoft.com/office/powerpoint/2010/main" val="49609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41782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B7EE5-DE13-B1A9-D69E-F02B873F4B68}"/>
              </a:ext>
            </a:extLst>
          </p:cNvPr>
          <p:cNvSpPr txBox="1"/>
          <p:nvPr/>
        </p:nvSpPr>
        <p:spPr>
          <a:xfrm>
            <a:off x="4187536" y="1290980"/>
            <a:ext cx="3314700" cy="1200329"/>
          </a:xfrm>
          <a:custGeom>
            <a:avLst/>
            <a:gdLst>
              <a:gd name="connsiteX0" fmla="*/ 0 w 3314700"/>
              <a:gd name="connsiteY0" fmla="*/ 0 h 1200329"/>
              <a:gd name="connsiteX1" fmla="*/ 629793 w 3314700"/>
              <a:gd name="connsiteY1" fmla="*/ 0 h 1200329"/>
              <a:gd name="connsiteX2" fmla="*/ 1226439 w 3314700"/>
              <a:gd name="connsiteY2" fmla="*/ 0 h 1200329"/>
              <a:gd name="connsiteX3" fmla="*/ 1789938 w 3314700"/>
              <a:gd name="connsiteY3" fmla="*/ 0 h 1200329"/>
              <a:gd name="connsiteX4" fmla="*/ 2519172 w 3314700"/>
              <a:gd name="connsiteY4" fmla="*/ 0 h 1200329"/>
              <a:gd name="connsiteX5" fmla="*/ 3314700 w 3314700"/>
              <a:gd name="connsiteY5" fmla="*/ 0 h 1200329"/>
              <a:gd name="connsiteX6" fmla="*/ 3314700 w 3314700"/>
              <a:gd name="connsiteY6" fmla="*/ 564155 h 1200329"/>
              <a:gd name="connsiteX7" fmla="*/ 3314700 w 3314700"/>
              <a:gd name="connsiteY7" fmla="*/ 1200329 h 1200329"/>
              <a:gd name="connsiteX8" fmla="*/ 2618613 w 3314700"/>
              <a:gd name="connsiteY8" fmla="*/ 1200329 h 1200329"/>
              <a:gd name="connsiteX9" fmla="*/ 2021967 w 3314700"/>
              <a:gd name="connsiteY9" fmla="*/ 1200329 h 1200329"/>
              <a:gd name="connsiteX10" fmla="*/ 1292733 w 3314700"/>
              <a:gd name="connsiteY10" fmla="*/ 1200329 h 1200329"/>
              <a:gd name="connsiteX11" fmla="*/ 729234 w 3314700"/>
              <a:gd name="connsiteY11" fmla="*/ 1200329 h 1200329"/>
              <a:gd name="connsiteX12" fmla="*/ 0 w 3314700"/>
              <a:gd name="connsiteY12" fmla="*/ 1200329 h 1200329"/>
              <a:gd name="connsiteX13" fmla="*/ 0 w 3314700"/>
              <a:gd name="connsiteY13" fmla="*/ 576158 h 1200329"/>
              <a:gd name="connsiteX14" fmla="*/ 0 w 3314700"/>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4700" h="1200329" fill="none" extrusionOk="0">
                <a:moveTo>
                  <a:pt x="0" y="0"/>
                </a:moveTo>
                <a:cubicBezTo>
                  <a:pt x="240039" y="14344"/>
                  <a:pt x="451654" y="24146"/>
                  <a:pt x="629793" y="0"/>
                </a:cubicBezTo>
                <a:cubicBezTo>
                  <a:pt x="807932" y="-24146"/>
                  <a:pt x="1075125" y="28291"/>
                  <a:pt x="1226439" y="0"/>
                </a:cubicBezTo>
                <a:cubicBezTo>
                  <a:pt x="1377753" y="-28291"/>
                  <a:pt x="1633660" y="-26553"/>
                  <a:pt x="1789938" y="0"/>
                </a:cubicBezTo>
                <a:cubicBezTo>
                  <a:pt x="1946216" y="26553"/>
                  <a:pt x="2339329" y="-25948"/>
                  <a:pt x="2519172" y="0"/>
                </a:cubicBezTo>
                <a:cubicBezTo>
                  <a:pt x="2699015" y="25948"/>
                  <a:pt x="2981182" y="-21934"/>
                  <a:pt x="3314700" y="0"/>
                </a:cubicBezTo>
                <a:cubicBezTo>
                  <a:pt x="3339740" y="278491"/>
                  <a:pt x="3326234" y="341196"/>
                  <a:pt x="3314700" y="564155"/>
                </a:cubicBezTo>
                <a:cubicBezTo>
                  <a:pt x="3303166" y="787115"/>
                  <a:pt x="3306417" y="886119"/>
                  <a:pt x="3314700" y="1200329"/>
                </a:cubicBezTo>
                <a:cubicBezTo>
                  <a:pt x="3094400" y="1220108"/>
                  <a:pt x="2834299" y="1227774"/>
                  <a:pt x="2618613" y="1200329"/>
                </a:cubicBezTo>
                <a:cubicBezTo>
                  <a:pt x="2402927" y="1172884"/>
                  <a:pt x="2177378" y="1197560"/>
                  <a:pt x="2021967" y="1200329"/>
                </a:cubicBezTo>
                <a:cubicBezTo>
                  <a:pt x="1866556" y="1203098"/>
                  <a:pt x="1633570" y="1173964"/>
                  <a:pt x="1292733" y="1200329"/>
                </a:cubicBezTo>
                <a:cubicBezTo>
                  <a:pt x="951896" y="1226694"/>
                  <a:pt x="933914" y="1218695"/>
                  <a:pt x="729234" y="1200329"/>
                </a:cubicBezTo>
                <a:cubicBezTo>
                  <a:pt x="524554" y="1181963"/>
                  <a:pt x="206875" y="1211692"/>
                  <a:pt x="0" y="1200329"/>
                </a:cubicBezTo>
                <a:cubicBezTo>
                  <a:pt x="18983" y="1004468"/>
                  <a:pt x="4981" y="808906"/>
                  <a:pt x="0" y="576158"/>
                </a:cubicBezTo>
                <a:cubicBezTo>
                  <a:pt x="-4981" y="343410"/>
                  <a:pt x="-16437" y="249196"/>
                  <a:pt x="0" y="0"/>
                </a:cubicBezTo>
                <a:close/>
              </a:path>
              <a:path w="3314700" h="1200329"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41871" y="190901"/>
                  <a:pt x="3333449" y="383098"/>
                  <a:pt x="3314700" y="564155"/>
                </a:cubicBezTo>
                <a:cubicBezTo>
                  <a:pt x="3295951" y="745212"/>
                  <a:pt x="3291384" y="990196"/>
                  <a:pt x="3314700" y="1200329"/>
                </a:cubicBezTo>
                <a:cubicBezTo>
                  <a:pt x="3173477" y="1179659"/>
                  <a:pt x="2822103" y="1180219"/>
                  <a:pt x="2684907" y="1200329"/>
                </a:cubicBezTo>
                <a:cubicBezTo>
                  <a:pt x="2547711" y="1220439"/>
                  <a:pt x="2376027" y="1184764"/>
                  <a:pt x="2088261" y="1200329"/>
                </a:cubicBezTo>
                <a:cubicBezTo>
                  <a:pt x="1800495" y="1215894"/>
                  <a:pt x="1649398" y="1188525"/>
                  <a:pt x="1425321" y="1200329"/>
                </a:cubicBezTo>
                <a:cubicBezTo>
                  <a:pt x="1201244" y="1212133"/>
                  <a:pt x="1024411" y="1204596"/>
                  <a:pt x="795528" y="1200329"/>
                </a:cubicBezTo>
                <a:cubicBezTo>
                  <a:pt x="566645" y="1196062"/>
                  <a:pt x="256535" y="1200337"/>
                  <a:pt x="0" y="1200329"/>
                </a:cubicBezTo>
                <a:cubicBezTo>
                  <a:pt x="-24474" y="1081135"/>
                  <a:pt x="19637" y="785682"/>
                  <a:pt x="0" y="624171"/>
                </a:cubicBezTo>
                <a:cubicBezTo>
                  <a:pt x="-19637" y="462660"/>
                  <a:pt x="-12893" y="29181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Data Exploration</a:t>
            </a:r>
          </a:p>
        </p:txBody>
      </p:sp>
      <p:sp>
        <p:nvSpPr>
          <p:cNvPr id="3" name="TextBox 2">
            <a:extLst>
              <a:ext uri="{FF2B5EF4-FFF2-40B4-BE49-F238E27FC236}">
                <a16:creationId xmlns:a16="http://schemas.microsoft.com/office/drawing/2014/main" id="{2AB559AD-394B-69AD-80FA-9BA298766051}"/>
              </a:ext>
            </a:extLst>
          </p:cNvPr>
          <p:cNvSpPr txBox="1"/>
          <p:nvPr/>
        </p:nvSpPr>
        <p:spPr>
          <a:xfrm>
            <a:off x="2899063" y="2735319"/>
            <a:ext cx="5891645" cy="3046988"/>
          </a:xfrm>
          <a:prstGeom prst="rect">
            <a:avLst/>
          </a:prstGeom>
          <a:noFill/>
        </p:spPr>
        <p:txBody>
          <a:bodyPr wrap="square" rtlCol="0">
            <a:spAutoFit/>
          </a:bodyPr>
          <a:lstStyle/>
          <a:p>
            <a:pPr marL="285750" indent="-285750">
              <a:buFontTx/>
              <a:buChar char="-"/>
            </a:pPr>
            <a:r>
              <a:rPr lang="en-US" sz="3200" dirty="0">
                <a:latin typeface="Tajawal" panose="00000500000000000000" pitchFamily="2" charset="-78"/>
                <a:cs typeface="Tajawal" panose="00000500000000000000" pitchFamily="2" charset="-78"/>
              </a:rPr>
              <a:t>Identify trends.</a:t>
            </a:r>
          </a:p>
          <a:p>
            <a:pPr marL="285750" indent="-285750">
              <a:buFontTx/>
              <a:buChar char="-"/>
            </a:pPr>
            <a:r>
              <a:rPr lang="en-US" sz="3200" dirty="0">
                <a:latin typeface="Tajawal" panose="00000500000000000000" pitchFamily="2" charset="-78"/>
                <a:cs typeface="Tajawal" panose="00000500000000000000" pitchFamily="2" charset="-78"/>
              </a:rPr>
              <a:t>Data cleaning.</a:t>
            </a:r>
          </a:p>
          <a:p>
            <a:pPr marL="285750" indent="-285750">
              <a:buFontTx/>
              <a:buChar char="-"/>
            </a:pPr>
            <a:r>
              <a:rPr lang="en-US" sz="3200" dirty="0">
                <a:latin typeface="Tajawal" panose="00000500000000000000" pitchFamily="2" charset="-78"/>
                <a:cs typeface="Tajawal" panose="00000500000000000000" pitchFamily="2" charset="-78"/>
              </a:rPr>
              <a:t>Identify outliers.</a:t>
            </a:r>
          </a:p>
          <a:p>
            <a:pPr marL="285750" indent="-285750">
              <a:buFontTx/>
              <a:buChar char="-"/>
            </a:pPr>
            <a:r>
              <a:rPr lang="en-US" sz="3200" dirty="0">
                <a:latin typeface="Tajawal" panose="00000500000000000000" pitchFamily="2" charset="-78"/>
                <a:cs typeface="Tajawal" panose="00000500000000000000" pitchFamily="2" charset="-78"/>
              </a:rPr>
              <a:t>Recognize important features.</a:t>
            </a:r>
          </a:p>
          <a:p>
            <a:pPr marL="285750" indent="-285750">
              <a:buFontTx/>
              <a:buChar char="-"/>
            </a:pPr>
            <a:r>
              <a:rPr lang="en-US" sz="3200" dirty="0">
                <a:latin typeface="Tajawal" panose="00000500000000000000" pitchFamily="2" charset="-78"/>
                <a:cs typeface="Tajawal" panose="00000500000000000000" pitchFamily="2" charset="-78"/>
              </a:rPr>
              <a:t>Identify relationships between features.</a:t>
            </a:r>
          </a:p>
        </p:txBody>
      </p:sp>
    </p:spTree>
    <p:extLst>
      <p:ext uri="{BB962C8B-B14F-4D97-AF65-F5344CB8AC3E}">
        <p14:creationId xmlns:p14="http://schemas.microsoft.com/office/powerpoint/2010/main" val="397029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398402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438650" y="419910"/>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Preprocessing</a:t>
            </a:r>
          </a:p>
        </p:txBody>
      </p:sp>
      <p:sp>
        <p:nvSpPr>
          <p:cNvPr id="5" name="TextBox 4">
            <a:extLst>
              <a:ext uri="{FF2B5EF4-FFF2-40B4-BE49-F238E27FC236}">
                <a16:creationId xmlns:a16="http://schemas.microsoft.com/office/drawing/2014/main" id="{BA347B8F-5205-C8FE-E595-28EE8BAC1138}"/>
              </a:ext>
            </a:extLst>
          </p:cNvPr>
          <p:cNvSpPr txBox="1"/>
          <p:nvPr/>
        </p:nvSpPr>
        <p:spPr>
          <a:xfrm>
            <a:off x="4610100" y="3760255"/>
            <a:ext cx="2793423" cy="830997"/>
          </a:xfrm>
          <a:custGeom>
            <a:avLst/>
            <a:gdLst>
              <a:gd name="connsiteX0" fmla="*/ 0 w 2793423"/>
              <a:gd name="connsiteY0" fmla="*/ 0 h 830997"/>
              <a:gd name="connsiteX1" fmla="*/ 642487 w 2793423"/>
              <a:gd name="connsiteY1" fmla="*/ 0 h 830997"/>
              <a:gd name="connsiteX2" fmla="*/ 1340843 w 2793423"/>
              <a:gd name="connsiteY2" fmla="*/ 0 h 830997"/>
              <a:gd name="connsiteX3" fmla="*/ 2039199 w 2793423"/>
              <a:gd name="connsiteY3" fmla="*/ 0 h 830997"/>
              <a:gd name="connsiteX4" fmla="*/ 2793423 w 2793423"/>
              <a:gd name="connsiteY4" fmla="*/ 0 h 830997"/>
              <a:gd name="connsiteX5" fmla="*/ 2793423 w 2793423"/>
              <a:gd name="connsiteY5" fmla="*/ 390569 h 830997"/>
              <a:gd name="connsiteX6" fmla="*/ 2793423 w 2793423"/>
              <a:gd name="connsiteY6" fmla="*/ 830997 h 830997"/>
              <a:gd name="connsiteX7" fmla="*/ 2067133 w 2793423"/>
              <a:gd name="connsiteY7" fmla="*/ 830997 h 830997"/>
              <a:gd name="connsiteX8" fmla="*/ 1424646 w 2793423"/>
              <a:gd name="connsiteY8" fmla="*/ 830997 h 830997"/>
              <a:gd name="connsiteX9" fmla="*/ 810093 w 2793423"/>
              <a:gd name="connsiteY9" fmla="*/ 830997 h 830997"/>
              <a:gd name="connsiteX10" fmla="*/ 0 w 2793423"/>
              <a:gd name="connsiteY10" fmla="*/ 830997 h 830997"/>
              <a:gd name="connsiteX11" fmla="*/ 0 w 2793423"/>
              <a:gd name="connsiteY11" fmla="*/ 432118 h 830997"/>
              <a:gd name="connsiteX12" fmla="*/ 0 w 2793423"/>
              <a:gd name="connsiteY1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423" h="830997" fill="none" extrusionOk="0">
                <a:moveTo>
                  <a:pt x="0" y="0"/>
                </a:moveTo>
                <a:cubicBezTo>
                  <a:pt x="297323" y="-7667"/>
                  <a:pt x="439797" y="-2940"/>
                  <a:pt x="642487" y="0"/>
                </a:cubicBezTo>
                <a:cubicBezTo>
                  <a:pt x="845177" y="2940"/>
                  <a:pt x="1118623" y="-2955"/>
                  <a:pt x="1340843" y="0"/>
                </a:cubicBezTo>
                <a:cubicBezTo>
                  <a:pt x="1563063" y="2955"/>
                  <a:pt x="1797225" y="22037"/>
                  <a:pt x="2039199" y="0"/>
                </a:cubicBezTo>
                <a:cubicBezTo>
                  <a:pt x="2281173" y="-22037"/>
                  <a:pt x="2538873" y="-33458"/>
                  <a:pt x="2793423" y="0"/>
                </a:cubicBezTo>
                <a:cubicBezTo>
                  <a:pt x="2791458" y="148620"/>
                  <a:pt x="2773959" y="242747"/>
                  <a:pt x="2793423" y="390569"/>
                </a:cubicBezTo>
                <a:cubicBezTo>
                  <a:pt x="2812887" y="538391"/>
                  <a:pt x="2792575" y="685862"/>
                  <a:pt x="2793423" y="830997"/>
                </a:cubicBezTo>
                <a:cubicBezTo>
                  <a:pt x="2591375" y="824398"/>
                  <a:pt x="2229108" y="810087"/>
                  <a:pt x="2067133" y="830997"/>
                </a:cubicBezTo>
                <a:cubicBezTo>
                  <a:pt x="1905158" y="851908"/>
                  <a:pt x="1564616" y="835755"/>
                  <a:pt x="1424646" y="830997"/>
                </a:cubicBezTo>
                <a:cubicBezTo>
                  <a:pt x="1284676" y="826239"/>
                  <a:pt x="1062234" y="823968"/>
                  <a:pt x="810093" y="830997"/>
                </a:cubicBezTo>
                <a:cubicBezTo>
                  <a:pt x="557952" y="838026"/>
                  <a:pt x="180694" y="853895"/>
                  <a:pt x="0" y="830997"/>
                </a:cubicBezTo>
                <a:cubicBezTo>
                  <a:pt x="-5416" y="714265"/>
                  <a:pt x="5427" y="619609"/>
                  <a:pt x="0" y="432118"/>
                </a:cubicBezTo>
                <a:cubicBezTo>
                  <a:pt x="-5427" y="244627"/>
                  <a:pt x="21127" y="112455"/>
                  <a:pt x="0" y="0"/>
                </a:cubicBezTo>
                <a:close/>
              </a:path>
              <a:path w="2793423" h="830997"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10092" y="109235"/>
                  <a:pt x="2780650" y="227741"/>
                  <a:pt x="2793423" y="398879"/>
                </a:cubicBezTo>
                <a:cubicBezTo>
                  <a:pt x="2806196" y="570017"/>
                  <a:pt x="2813281" y="719232"/>
                  <a:pt x="2793423" y="830997"/>
                </a:cubicBezTo>
                <a:cubicBezTo>
                  <a:pt x="2599985" y="863420"/>
                  <a:pt x="2299881" y="830648"/>
                  <a:pt x="2039199" y="830997"/>
                </a:cubicBezTo>
                <a:cubicBezTo>
                  <a:pt x="1778517" y="831346"/>
                  <a:pt x="1632871" y="811878"/>
                  <a:pt x="1424646" y="830997"/>
                </a:cubicBezTo>
                <a:cubicBezTo>
                  <a:pt x="1216421" y="850116"/>
                  <a:pt x="1091978" y="800001"/>
                  <a:pt x="782158" y="830997"/>
                </a:cubicBezTo>
                <a:cubicBezTo>
                  <a:pt x="472338" y="861993"/>
                  <a:pt x="190807" y="852156"/>
                  <a:pt x="0" y="830997"/>
                </a:cubicBezTo>
                <a:cubicBezTo>
                  <a:pt x="7690" y="632967"/>
                  <a:pt x="9928" y="599507"/>
                  <a:pt x="0" y="423808"/>
                </a:cubicBezTo>
                <a:cubicBezTo>
                  <a:pt x="-9928" y="248109"/>
                  <a:pt x="-17677" y="205446"/>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Data scaling  / normalization</a:t>
            </a:r>
          </a:p>
        </p:txBody>
      </p:sp>
      <p:sp>
        <p:nvSpPr>
          <p:cNvPr id="6" name="TextBox 5">
            <a:extLst>
              <a:ext uri="{FF2B5EF4-FFF2-40B4-BE49-F238E27FC236}">
                <a16:creationId xmlns:a16="http://schemas.microsoft.com/office/drawing/2014/main" id="{C59CAC2B-B1B5-35F8-3B5D-C6AEE4F96498}"/>
              </a:ext>
            </a:extLst>
          </p:cNvPr>
          <p:cNvSpPr txBox="1"/>
          <p:nvPr/>
        </p:nvSpPr>
        <p:spPr>
          <a:xfrm>
            <a:off x="4610100" y="1487649"/>
            <a:ext cx="2971800" cy="461665"/>
          </a:xfrm>
          <a:custGeom>
            <a:avLst/>
            <a:gdLst>
              <a:gd name="connsiteX0" fmla="*/ 0 w 2971800"/>
              <a:gd name="connsiteY0" fmla="*/ 0 h 461665"/>
              <a:gd name="connsiteX1" fmla="*/ 534924 w 2971800"/>
              <a:gd name="connsiteY1" fmla="*/ 0 h 461665"/>
              <a:gd name="connsiteX2" fmla="*/ 1129284 w 2971800"/>
              <a:gd name="connsiteY2" fmla="*/ 0 h 461665"/>
              <a:gd name="connsiteX3" fmla="*/ 1723644 w 2971800"/>
              <a:gd name="connsiteY3" fmla="*/ 0 h 461665"/>
              <a:gd name="connsiteX4" fmla="*/ 2258568 w 2971800"/>
              <a:gd name="connsiteY4" fmla="*/ 0 h 461665"/>
              <a:gd name="connsiteX5" fmla="*/ 2971800 w 2971800"/>
              <a:gd name="connsiteY5" fmla="*/ 0 h 461665"/>
              <a:gd name="connsiteX6" fmla="*/ 2971800 w 2971800"/>
              <a:gd name="connsiteY6" fmla="*/ 461665 h 461665"/>
              <a:gd name="connsiteX7" fmla="*/ 2347722 w 2971800"/>
              <a:gd name="connsiteY7" fmla="*/ 461665 h 461665"/>
              <a:gd name="connsiteX8" fmla="*/ 1812798 w 2971800"/>
              <a:gd name="connsiteY8" fmla="*/ 461665 h 461665"/>
              <a:gd name="connsiteX9" fmla="*/ 1307592 w 2971800"/>
              <a:gd name="connsiteY9" fmla="*/ 461665 h 461665"/>
              <a:gd name="connsiteX10" fmla="*/ 653796 w 2971800"/>
              <a:gd name="connsiteY10" fmla="*/ 461665 h 461665"/>
              <a:gd name="connsiteX11" fmla="*/ 0 w 2971800"/>
              <a:gd name="connsiteY11" fmla="*/ 461665 h 461665"/>
              <a:gd name="connsiteX12" fmla="*/ 0 w 2971800"/>
              <a:gd name="connsiteY1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1800" h="461665" fill="none" extrusionOk="0">
                <a:moveTo>
                  <a:pt x="0" y="0"/>
                </a:moveTo>
                <a:cubicBezTo>
                  <a:pt x="214578" y="-13848"/>
                  <a:pt x="308712" y="-18150"/>
                  <a:pt x="534924" y="0"/>
                </a:cubicBezTo>
                <a:cubicBezTo>
                  <a:pt x="761136" y="18150"/>
                  <a:pt x="884535" y="-21969"/>
                  <a:pt x="1129284" y="0"/>
                </a:cubicBezTo>
                <a:cubicBezTo>
                  <a:pt x="1374033" y="21969"/>
                  <a:pt x="1603094" y="-8715"/>
                  <a:pt x="1723644" y="0"/>
                </a:cubicBezTo>
                <a:cubicBezTo>
                  <a:pt x="1844194" y="8715"/>
                  <a:pt x="2062389" y="-3599"/>
                  <a:pt x="2258568" y="0"/>
                </a:cubicBezTo>
                <a:cubicBezTo>
                  <a:pt x="2454747" y="3599"/>
                  <a:pt x="2649449" y="10766"/>
                  <a:pt x="2971800" y="0"/>
                </a:cubicBezTo>
                <a:cubicBezTo>
                  <a:pt x="2969416" y="198947"/>
                  <a:pt x="2960692" y="257441"/>
                  <a:pt x="2971800" y="461665"/>
                </a:cubicBezTo>
                <a:cubicBezTo>
                  <a:pt x="2762391" y="472877"/>
                  <a:pt x="2486430" y="489523"/>
                  <a:pt x="2347722" y="461665"/>
                </a:cubicBezTo>
                <a:cubicBezTo>
                  <a:pt x="2209014" y="433807"/>
                  <a:pt x="1998959" y="457094"/>
                  <a:pt x="1812798" y="461665"/>
                </a:cubicBezTo>
                <a:cubicBezTo>
                  <a:pt x="1626637" y="466236"/>
                  <a:pt x="1475805" y="484220"/>
                  <a:pt x="1307592" y="461665"/>
                </a:cubicBezTo>
                <a:cubicBezTo>
                  <a:pt x="1139379" y="439110"/>
                  <a:pt x="785745" y="477280"/>
                  <a:pt x="653796" y="461665"/>
                </a:cubicBezTo>
                <a:cubicBezTo>
                  <a:pt x="521847" y="446050"/>
                  <a:pt x="303127" y="441179"/>
                  <a:pt x="0" y="461665"/>
                </a:cubicBezTo>
                <a:cubicBezTo>
                  <a:pt x="-9548" y="311223"/>
                  <a:pt x="15838" y="209341"/>
                  <a:pt x="0" y="0"/>
                </a:cubicBezTo>
                <a:close/>
              </a:path>
              <a:path w="2971800" h="461665" stroke="0" extrusionOk="0">
                <a:moveTo>
                  <a:pt x="0" y="0"/>
                </a:moveTo>
                <a:cubicBezTo>
                  <a:pt x="222756" y="20555"/>
                  <a:pt x="392479" y="-19777"/>
                  <a:pt x="594360" y="0"/>
                </a:cubicBezTo>
                <a:cubicBezTo>
                  <a:pt x="796241" y="19777"/>
                  <a:pt x="1089859" y="19442"/>
                  <a:pt x="1248156" y="0"/>
                </a:cubicBezTo>
                <a:cubicBezTo>
                  <a:pt x="1406453" y="-19442"/>
                  <a:pt x="1540511" y="2167"/>
                  <a:pt x="1783080" y="0"/>
                </a:cubicBezTo>
                <a:cubicBezTo>
                  <a:pt x="2025649" y="-2167"/>
                  <a:pt x="2149668" y="15292"/>
                  <a:pt x="2318004" y="0"/>
                </a:cubicBezTo>
                <a:cubicBezTo>
                  <a:pt x="2486340" y="-15292"/>
                  <a:pt x="2707390" y="-10"/>
                  <a:pt x="2971800" y="0"/>
                </a:cubicBezTo>
                <a:cubicBezTo>
                  <a:pt x="2985536" y="104798"/>
                  <a:pt x="2957731" y="307225"/>
                  <a:pt x="2971800" y="461665"/>
                </a:cubicBezTo>
                <a:cubicBezTo>
                  <a:pt x="2654572" y="474355"/>
                  <a:pt x="2641448" y="453223"/>
                  <a:pt x="2318004" y="461665"/>
                </a:cubicBezTo>
                <a:cubicBezTo>
                  <a:pt x="1994560" y="470107"/>
                  <a:pt x="1928355" y="456471"/>
                  <a:pt x="1812798" y="461665"/>
                </a:cubicBezTo>
                <a:cubicBezTo>
                  <a:pt x="1697241" y="466859"/>
                  <a:pt x="1430385" y="477989"/>
                  <a:pt x="1277874" y="461665"/>
                </a:cubicBezTo>
                <a:cubicBezTo>
                  <a:pt x="1125363" y="445341"/>
                  <a:pt x="970853" y="441860"/>
                  <a:pt x="683514" y="461665"/>
                </a:cubicBezTo>
                <a:cubicBezTo>
                  <a:pt x="396175" y="481470"/>
                  <a:pt x="298083" y="483820"/>
                  <a:pt x="0" y="461665"/>
                </a:cubicBezTo>
                <a:cubicBezTo>
                  <a:pt x="2387" y="282794"/>
                  <a:pt x="15900" y="131995"/>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Feature Engineering</a:t>
            </a:r>
          </a:p>
        </p:txBody>
      </p:sp>
      <p:sp>
        <p:nvSpPr>
          <p:cNvPr id="7" name="TextBox 6">
            <a:extLst>
              <a:ext uri="{FF2B5EF4-FFF2-40B4-BE49-F238E27FC236}">
                <a16:creationId xmlns:a16="http://schemas.microsoft.com/office/drawing/2014/main" id="{9DD9C187-F360-1388-40F2-8192124EB340}"/>
              </a:ext>
            </a:extLst>
          </p:cNvPr>
          <p:cNvSpPr txBox="1"/>
          <p:nvPr/>
        </p:nvSpPr>
        <p:spPr>
          <a:xfrm>
            <a:off x="8487644" y="1487649"/>
            <a:ext cx="2616778" cy="461665"/>
          </a:xfrm>
          <a:custGeom>
            <a:avLst/>
            <a:gdLst>
              <a:gd name="connsiteX0" fmla="*/ 0 w 2616778"/>
              <a:gd name="connsiteY0" fmla="*/ 0 h 461665"/>
              <a:gd name="connsiteX1" fmla="*/ 706530 w 2616778"/>
              <a:gd name="connsiteY1" fmla="*/ 0 h 461665"/>
              <a:gd name="connsiteX2" fmla="*/ 1282221 w 2616778"/>
              <a:gd name="connsiteY2" fmla="*/ 0 h 461665"/>
              <a:gd name="connsiteX3" fmla="*/ 1962584 w 2616778"/>
              <a:gd name="connsiteY3" fmla="*/ 0 h 461665"/>
              <a:gd name="connsiteX4" fmla="*/ 2616778 w 2616778"/>
              <a:gd name="connsiteY4" fmla="*/ 0 h 461665"/>
              <a:gd name="connsiteX5" fmla="*/ 2616778 w 2616778"/>
              <a:gd name="connsiteY5" fmla="*/ 461665 h 461665"/>
              <a:gd name="connsiteX6" fmla="*/ 1962584 w 2616778"/>
              <a:gd name="connsiteY6" fmla="*/ 461665 h 461665"/>
              <a:gd name="connsiteX7" fmla="*/ 1386892 w 2616778"/>
              <a:gd name="connsiteY7" fmla="*/ 461665 h 461665"/>
              <a:gd name="connsiteX8" fmla="*/ 732698 w 2616778"/>
              <a:gd name="connsiteY8" fmla="*/ 461665 h 461665"/>
              <a:gd name="connsiteX9" fmla="*/ 0 w 2616778"/>
              <a:gd name="connsiteY9" fmla="*/ 461665 h 461665"/>
              <a:gd name="connsiteX10" fmla="*/ 0 w 2616778"/>
              <a:gd name="connsiteY10"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6778" h="461665" fill="none" extrusionOk="0">
                <a:moveTo>
                  <a:pt x="0" y="0"/>
                </a:moveTo>
                <a:cubicBezTo>
                  <a:pt x="233387" y="-2785"/>
                  <a:pt x="430669" y="-21436"/>
                  <a:pt x="706530" y="0"/>
                </a:cubicBezTo>
                <a:cubicBezTo>
                  <a:pt x="982391" y="21436"/>
                  <a:pt x="1021082" y="-16942"/>
                  <a:pt x="1282221" y="0"/>
                </a:cubicBezTo>
                <a:cubicBezTo>
                  <a:pt x="1543360" y="16942"/>
                  <a:pt x="1643793" y="33639"/>
                  <a:pt x="1962584" y="0"/>
                </a:cubicBezTo>
                <a:cubicBezTo>
                  <a:pt x="2281375" y="-33639"/>
                  <a:pt x="2328412" y="-25086"/>
                  <a:pt x="2616778" y="0"/>
                </a:cubicBezTo>
                <a:cubicBezTo>
                  <a:pt x="2623425" y="122880"/>
                  <a:pt x="2619142" y="233705"/>
                  <a:pt x="2616778" y="461665"/>
                </a:cubicBezTo>
                <a:cubicBezTo>
                  <a:pt x="2443276" y="454646"/>
                  <a:pt x="2145398" y="489780"/>
                  <a:pt x="1962584" y="461665"/>
                </a:cubicBezTo>
                <a:cubicBezTo>
                  <a:pt x="1779770" y="433550"/>
                  <a:pt x="1524569" y="487464"/>
                  <a:pt x="1386892" y="461665"/>
                </a:cubicBezTo>
                <a:cubicBezTo>
                  <a:pt x="1249215" y="435866"/>
                  <a:pt x="1014659" y="446437"/>
                  <a:pt x="732698" y="461665"/>
                </a:cubicBezTo>
                <a:cubicBezTo>
                  <a:pt x="450737" y="476893"/>
                  <a:pt x="231071" y="447170"/>
                  <a:pt x="0" y="461665"/>
                </a:cubicBezTo>
                <a:cubicBezTo>
                  <a:pt x="14085" y="315257"/>
                  <a:pt x="-14194" y="203114"/>
                  <a:pt x="0" y="0"/>
                </a:cubicBezTo>
                <a:close/>
              </a:path>
              <a:path w="2616778" h="461665" stroke="0" extrusionOk="0">
                <a:moveTo>
                  <a:pt x="0" y="0"/>
                </a:moveTo>
                <a:cubicBezTo>
                  <a:pt x="196913" y="-27284"/>
                  <a:pt x="386465" y="-3318"/>
                  <a:pt x="654195" y="0"/>
                </a:cubicBezTo>
                <a:cubicBezTo>
                  <a:pt x="921925" y="3318"/>
                  <a:pt x="1050274" y="-32794"/>
                  <a:pt x="1360725" y="0"/>
                </a:cubicBezTo>
                <a:cubicBezTo>
                  <a:pt x="1671176" y="32794"/>
                  <a:pt x="1825215" y="8801"/>
                  <a:pt x="1962584" y="0"/>
                </a:cubicBezTo>
                <a:cubicBezTo>
                  <a:pt x="2099953" y="-8801"/>
                  <a:pt x="2412195" y="19330"/>
                  <a:pt x="2616778" y="0"/>
                </a:cubicBezTo>
                <a:cubicBezTo>
                  <a:pt x="2629981" y="123601"/>
                  <a:pt x="2603492" y="240985"/>
                  <a:pt x="2616778" y="461665"/>
                </a:cubicBezTo>
                <a:cubicBezTo>
                  <a:pt x="2320283" y="448317"/>
                  <a:pt x="2279398" y="468152"/>
                  <a:pt x="1962584" y="461665"/>
                </a:cubicBezTo>
                <a:cubicBezTo>
                  <a:pt x="1645770" y="455178"/>
                  <a:pt x="1448253" y="489327"/>
                  <a:pt x="1256053" y="461665"/>
                </a:cubicBezTo>
                <a:cubicBezTo>
                  <a:pt x="1063853" y="434003"/>
                  <a:pt x="801652" y="445860"/>
                  <a:pt x="680362" y="461665"/>
                </a:cubicBezTo>
                <a:cubicBezTo>
                  <a:pt x="559072" y="477470"/>
                  <a:pt x="143102" y="477507"/>
                  <a:pt x="0" y="461665"/>
                </a:cubicBezTo>
                <a:cubicBezTo>
                  <a:pt x="8" y="296033"/>
                  <a:pt x="22895" y="126527"/>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Encodings</a:t>
            </a:r>
          </a:p>
        </p:txBody>
      </p:sp>
      <p:pic>
        <p:nvPicPr>
          <p:cNvPr id="2050" name="Picture 2" descr="Using Label Encoder on Unbalanced Categorical Data in Machine Learning  Using Python | by Chetan Jawale | Medium">
            <a:extLst>
              <a:ext uri="{FF2B5EF4-FFF2-40B4-BE49-F238E27FC236}">
                <a16:creationId xmlns:a16="http://schemas.microsoft.com/office/drawing/2014/main" id="{E7F3F052-BF2D-7284-BE7C-15F70F59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434" y="2133979"/>
            <a:ext cx="2743197" cy="16061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42EF2E-D3BB-79BE-F23F-1B67C90A7CFB}"/>
              </a:ext>
            </a:extLst>
          </p:cNvPr>
          <p:cNvSpPr txBox="1"/>
          <p:nvPr/>
        </p:nvSpPr>
        <p:spPr>
          <a:xfrm>
            <a:off x="1018303" y="1414759"/>
            <a:ext cx="2793423" cy="461665"/>
          </a:xfrm>
          <a:custGeom>
            <a:avLst/>
            <a:gdLst>
              <a:gd name="connsiteX0" fmla="*/ 0 w 2793423"/>
              <a:gd name="connsiteY0" fmla="*/ 0 h 461665"/>
              <a:gd name="connsiteX1" fmla="*/ 754224 w 2793423"/>
              <a:gd name="connsiteY1" fmla="*/ 0 h 461665"/>
              <a:gd name="connsiteX2" fmla="*/ 1368777 w 2793423"/>
              <a:gd name="connsiteY2" fmla="*/ 0 h 461665"/>
              <a:gd name="connsiteX3" fmla="*/ 2095067 w 2793423"/>
              <a:gd name="connsiteY3" fmla="*/ 0 h 461665"/>
              <a:gd name="connsiteX4" fmla="*/ 2793423 w 2793423"/>
              <a:gd name="connsiteY4" fmla="*/ 0 h 461665"/>
              <a:gd name="connsiteX5" fmla="*/ 2793423 w 2793423"/>
              <a:gd name="connsiteY5" fmla="*/ 461665 h 461665"/>
              <a:gd name="connsiteX6" fmla="*/ 2095067 w 2793423"/>
              <a:gd name="connsiteY6" fmla="*/ 461665 h 461665"/>
              <a:gd name="connsiteX7" fmla="*/ 1480514 w 2793423"/>
              <a:gd name="connsiteY7" fmla="*/ 461665 h 461665"/>
              <a:gd name="connsiteX8" fmla="*/ 782158 w 2793423"/>
              <a:gd name="connsiteY8" fmla="*/ 461665 h 461665"/>
              <a:gd name="connsiteX9" fmla="*/ 0 w 2793423"/>
              <a:gd name="connsiteY9" fmla="*/ 461665 h 461665"/>
              <a:gd name="connsiteX10" fmla="*/ 0 w 2793423"/>
              <a:gd name="connsiteY10"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3423" h="461665" fill="none" extrusionOk="0">
                <a:moveTo>
                  <a:pt x="0" y="0"/>
                </a:moveTo>
                <a:cubicBezTo>
                  <a:pt x="316696" y="-17671"/>
                  <a:pt x="511657" y="27673"/>
                  <a:pt x="754224" y="0"/>
                </a:cubicBezTo>
                <a:cubicBezTo>
                  <a:pt x="996791" y="-27673"/>
                  <a:pt x="1111668" y="-11303"/>
                  <a:pt x="1368777" y="0"/>
                </a:cubicBezTo>
                <a:cubicBezTo>
                  <a:pt x="1625886" y="11303"/>
                  <a:pt x="1875679" y="4799"/>
                  <a:pt x="2095067" y="0"/>
                </a:cubicBezTo>
                <a:cubicBezTo>
                  <a:pt x="2314455" y="-4799"/>
                  <a:pt x="2571203" y="-2955"/>
                  <a:pt x="2793423" y="0"/>
                </a:cubicBezTo>
                <a:cubicBezTo>
                  <a:pt x="2800070" y="122880"/>
                  <a:pt x="2795787" y="233705"/>
                  <a:pt x="2793423" y="461665"/>
                </a:cubicBezTo>
                <a:cubicBezTo>
                  <a:pt x="2468821" y="482840"/>
                  <a:pt x="2267314" y="484931"/>
                  <a:pt x="2095067" y="461665"/>
                </a:cubicBezTo>
                <a:cubicBezTo>
                  <a:pt x="1922820" y="438399"/>
                  <a:pt x="1713151" y="441504"/>
                  <a:pt x="1480514" y="461665"/>
                </a:cubicBezTo>
                <a:cubicBezTo>
                  <a:pt x="1247877" y="481826"/>
                  <a:pt x="1042169" y="486204"/>
                  <a:pt x="782158" y="461665"/>
                </a:cubicBezTo>
                <a:cubicBezTo>
                  <a:pt x="522147" y="437126"/>
                  <a:pt x="187913" y="476343"/>
                  <a:pt x="0" y="461665"/>
                </a:cubicBezTo>
                <a:cubicBezTo>
                  <a:pt x="14085" y="315257"/>
                  <a:pt x="-14194" y="203114"/>
                  <a:pt x="0" y="0"/>
                </a:cubicBezTo>
                <a:close/>
              </a:path>
              <a:path w="2793423" h="461665"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06626" y="123601"/>
                  <a:pt x="2780137" y="240985"/>
                  <a:pt x="2793423" y="461665"/>
                </a:cubicBezTo>
                <a:cubicBezTo>
                  <a:pt x="2526270" y="487672"/>
                  <a:pt x="2335349" y="464339"/>
                  <a:pt x="2095067" y="461665"/>
                </a:cubicBezTo>
                <a:cubicBezTo>
                  <a:pt x="1854785" y="458991"/>
                  <a:pt x="1601525" y="461316"/>
                  <a:pt x="1340843" y="461665"/>
                </a:cubicBezTo>
                <a:cubicBezTo>
                  <a:pt x="1080161" y="462014"/>
                  <a:pt x="934515" y="442546"/>
                  <a:pt x="726290" y="461665"/>
                </a:cubicBezTo>
                <a:cubicBezTo>
                  <a:pt x="518065" y="480784"/>
                  <a:pt x="258150" y="453498"/>
                  <a:pt x="0" y="461665"/>
                </a:cubicBezTo>
                <a:cubicBezTo>
                  <a:pt x="8" y="296033"/>
                  <a:pt x="22895" y="126527"/>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Handling outliers</a:t>
            </a:r>
          </a:p>
        </p:txBody>
      </p:sp>
      <p:sp>
        <p:nvSpPr>
          <p:cNvPr id="9" name="TextBox 8">
            <a:extLst>
              <a:ext uri="{FF2B5EF4-FFF2-40B4-BE49-F238E27FC236}">
                <a16:creationId xmlns:a16="http://schemas.microsoft.com/office/drawing/2014/main" id="{EFA49C95-AC23-E57A-B42D-713B27EF7AF0}"/>
              </a:ext>
            </a:extLst>
          </p:cNvPr>
          <p:cNvSpPr txBox="1"/>
          <p:nvPr/>
        </p:nvSpPr>
        <p:spPr>
          <a:xfrm>
            <a:off x="973268" y="3885871"/>
            <a:ext cx="2793423" cy="830997"/>
          </a:xfrm>
          <a:custGeom>
            <a:avLst/>
            <a:gdLst>
              <a:gd name="connsiteX0" fmla="*/ 0 w 2793423"/>
              <a:gd name="connsiteY0" fmla="*/ 0 h 830997"/>
              <a:gd name="connsiteX1" fmla="*/ 642487 w 2793423"/>
              <a:gd name="connsiteY1" fmla="*/ 0 h 830997"/>
              <a:gd name="connsiteX2" fmla="*/ 1340843 w 2793423"/>
              <a:gd name="connsiteY2" fmla="*/ 0 h 830997"/>
              <a:gd name="connsiteX3" fmla="*/ 2039199 w 2793423"/>
              <a:gd name="connsiteY3" fmla="*/ 0 h 830997"/>
              <a:gd name="connsiteX4" fmla="*/ 2793423 w 2793423"/>
              <a:gd name="connsiteY4" fmla="*/ 0 h 830997"/>
              <a:gd name="connsiteX5" fmla="*/ 2793423 w 2793423"/>
              <a:gd name="connsiteY5" fmla="*/ 390569 h 830997"/>
              <a:gd name="connsiteX6" fmla="*/ 2793423 w 2793423"/>
              <a:gd name="connsiteY6" fmla="*/ 830997 h 830997"/>
              <a:gd name="connsiteX7" fmla="*/ 2067133 w 2793423"/>
              <a:gd name="connsiteY7" fmla="*/ 830997 h 830997"/>
              <a:gd name="connsiteX8" fmla="*/ 1424646 w 2793423"/>
              <a:gd name="connsiteY8" fmla="*/ 830997 h 830997"/>
              <a:gd name="connsiteX9" fmla="*/ 810093 w 2793423"/>
              <a:gd name="connsiteY9" fmla="*/ 830997 h 830997"/>
              <a:gd name="connsiteX10" fmla="*/ 0 w 2793423"/>
              <a:gd name="connsiteY10" fmla="*/ 830997 h 830997"/>
              <a:gd name="connsiteX11" fmla="*/ 0 w 2793423"/>
              <a:gd name="connsiteY11" fmla="*/ 432118 h 830997"/>
              <a:gd name="connsiteX12" fmla="*/ 0 w 2793423"/>
              <a:gd name="connsiteY1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423" h="830997" fill="none" extrusionOk="0">
                <a:moveTo>
                  <a:pt x="0" y="0"/>
                </a:moveTo>
                <a:cubicBezTo>
                  <a:pt x="297323" y="-7667"/>
                  <a:pt x="439797" y="-2940"/>
                  <a:pt x="642487" y="0"/>
                </a:cubicBezTo>
                <a:cubicBezTo>
                  <a:pt x="845177" y="2940"/>
                  <a:pt x="1118623" y="-2955"/>
                  <a:pt x="1340843" y="0"/>
                </a:cubicBezTo>
                <a:cubicBezTo>
                  <a:pt x="1563063" y="2955"/>
                  <a:pt x="1797225" y="22037"/>
                  <a:pt x="2039199" y="0"/>
                </a:cubicBezTo>
                <a:cubicBezTo>
                  <a:pt x="2281173" y="-22037"/>
                  <a:pt x="2538873" y="-33458"/>
                  <a:pt x="2793423" y="0"/>
                </a:cubicBezTo>
                <a:cubicBezTo>
                  <a:pt x="2791458" y="148620"/>
                  <a:pt x="2773959" y="242747"/>
                  <a:pt x="2793423" y="390569"/>
                </a:cubicBezTo>
                <a:cubicBezTo>
                  <a:pt x="2812887" y="538391"/>
                  <a:pt x="2792575" y="685862"/>
                  <a:pt x="2793423" y="830997"/>
                </a:cubicBezTo>
                <a:cubicBezTo>
                  <a:pt x="2591375" y="824398"/>
                  <a:pt x="2229108" y="810087"/>
                  <a:pt x="2067133" y="830997"/>
                </a:cubicBezTo>
                <a:cubicBezTo>
                  <a:pt x="1905158" y="851908"/>
                  <a:pt x="1564616" y="835755"/>
                  <a:pt x="1424646" y="830997"/>
                </a:cubicBezTo>
                <a:cubicBezTo>
                  <a:pt x="1284676" y="826239"/>
                  <a:pt x="1062234" y="823968"/>
                  <a:pt x="810093" y="830997"/>
                </a:cubicBezTo>
                <a:cubicBezTo>
                  <a:pt x="557952" y="838026"/>
                  <a:pt x="180694" y="853895"/>
                  <a:pt x="0" y="830997"/>
                </a:cubicBezTo>
                <a:cubicBezTo>
                  <a:pt x="-5416" y="714265"/>
                  <a:pt x="5427" y="619609"/>
                  <a:pt x="0" y="432118"/>
                </a:cubicBezTo>
                <a:cubicBezTo>
                  <a:pt x="-5427" y="244627"/>
                  <a:pt x="21127" y="112455"/>
                  <a:pt x="0" y="0"/>
                </a:cubicBezTo>
                <a:close/>
              </a:path>
              <a:path w="2793423" h="830997"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10092" y="109235"/>
                  <a:pt x="2780650" y="227741"/>
                  <a:pt x="2793423" y="398879"/>
                </a:cubicBezTo>
                <a:cubicBezTo>
                  <a:pt x="2806196" y="570017"/>
                  <a:pt x="2813281" y="719232"/>
                  <a:pt x="2793423" y="830997"/>
                </a:cubicBezTo>
                <a:cubicBezTo>
                  <a:pt x="2599985" y="863420"/>
                  <a:pt x="2299881" y="830648"/>
                  <a:pt x="2039199" y="830997"/>
                </a:cubicBezTo>
                <a:cubicBezTo>
                  <a:pt x="1778517" y="831346"/>
                  <a:pt x="1632871" y="811878"/>
                  <a:pt x="1424646" y="830997"/>
                </a:cubicBezTo>
                <a:cubicBezTo>
                  <a:pt x="1216421" y="850116"/>
                  <a:pt x="1091978" y="800001"/>
                  <a:pt x="782158" y="830997"/>
                </a:cubicBezTo>
                <a:cubicBezTo>
                  <a:pt x="472338" y="861993"/>
                  <a:pt x="190807" y="852156"/>
                  <a:pt x="0" y="830997"/>
                </a:cubicBezTo>
                <a:cubicBezTo>
                  <a:pt x="7690" y="632967"/>
                  <a:pt x="9928" y="599507"/>
                  <a:pt x="0" y="423808"/>
                </a:cubicBezTo>
                <a:cubicBezTo>
                  <a:pt x="-9928" y="248109"/>
                  <a:pt x="-17677" y="205446"/>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Handling missing values</a:t>
            </a:r>
          </a:p>
        </p:txBody>
      </p:sp>
      <p:pic>
        <p:nvPicPr>
          <p:cNvPr id="2052" name="Picture 4" descr="ML | Feature Scaling – Part 2 - GeeksforGeeks">
            <a:extLst>
              <a:ext uri="{FF2B5EF4-FFF2-40B4-BE49-F238E27FC236}">
                <a16:creationId xmlns:a16="http://schemas.microsoft.com/office/drawing/2014/main" id="{B2ECFB42-46DA-8724-4C37-F012A2BC6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035" y="4716847"/>
            <a:ext cx="2309930" cy="18406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utliers and Correlation Coefficients – MATLAB and Python Recipes for Earth  Sciences">
            <a:extLst>
              <a:ext uri="{FF2B5EF4-FFF2-40B4-BE49-F238E27FC236}">
                <a16:creationId xmlns:a16="http://schemas.microsoft.com/office/drawing/2014/main" id="{B8B2DFE4-BABD-2ECE-C7BF-993E7C4F2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430" y="1955706"/>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1BA1F69-FE13-434F-1577-E44672A7B8CF}"/>
              </a:ext>
            </a:extLst>
          </p:cNvPr>
          <p:cNvPicPr>
            <a:picLocks noChangeAspect="1"/>
          </p:cNvPicPr>
          <p:nvPr/>
        </p:nvPicPr>
        <p:blipFill>
          <a:blip r:embed="rId6"/>
          <a:stretch>
            <a:fillRect/>
          </a:stretch>
        </p:blipFill>
        <p:spPr>
          <a:xfrm>
            <a:off x="789962" y="4898449"/>
            <a:ext cx="3160036" cy="1454730"/>
          </a:xfrm>
          <a:prstGeom prst="rect">
            <a:avLst/>
          </a:prstGeom>
        </p:spPr>
      </p:pic>
    </p:spTree>
    <p:extLst>
      <p:ext uri="{BB962C8B-B14F-4D97-AF65-F5344CB8AC3E}">
        <p14:creationId xmlns:p14="http://schemas.microsoft.com/office/powerpoint/2010/main" val="424992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157699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280455" y="269656"/>
            <a:ext cx="3314700" cy="1200329"/>
          </a:xfrm>
          <a:custGeom>
            <a:avLst/>
            <a:gdLst>
              <a:gd name="connsiteX0" fmla="*/ 0 w 3314700"/>
              <a:gd name="connsiteY0" fmla="*/ 0 h 1200329"/>
              <a:gd name="connsiteX1" fmla="*/ 629793 w 3314700"/>
              <a:gd name="connsiteY1" fmla="*/ 0 h 1200329"/>
              <a:gd name="connsiteX2" fmla="*/ 1226439 w 3314700"/>
              <a:gd name="connsiteY2" fmla="*/ 0 h 1200329"/>
              <a:gd name="connsiteX3" fmla="*/ 1789938 w 3314700"/>
              <a:gd name="connsiteY3" fmla="*/ 0 h 1200329"/>
              <a:gd name="connsiteX4" fmla="*/ 2519172 w 3314700"/>
              <a:gd name="connsiteY4" fmla="*/ 0 h 1200329"/>
              <a:gd name="connsiteX5" fmla="*/ 3314700 w 3314700"/>
              <a:gd name="connsiteY5" fmla="*/ 0 h 1200329"/>
              <a:gd name="connsiteX6" fmla="*/ 3314700 w 3314700"/>
              <a:gd name="connsiteY6" fmla="*/ 564155 h 1200329"/>
              <a:gd name="connsiteX7" fmla="*/ 3314700 w 3314700"/>
              <a:gd name="connsiteY7" fmla="*/ 1200329 h 1200329"/>
              <a:gd name="connsiteX8" fmla="*/ 2618613 w 3314700"/>
              <a:gd name="connsiteY8" fmla="*/ 1200329 h 1200329"/>
              <a:gd name="connsiteX9" fmla="*/ 2021967 w 3314700"/>
              <a:gd name="connsiteY9" fmla="*/ 1200329 h 1200329"/>
              <a:gd name="connsiteX10" fmla="*/ 1292733 w 3314700"/>
              <a:gd name="connsiteY10" fmla="*/ 1200329 h 1200329"/>
              <a:gd name="connsiteX11" fmla="*/ 729234 w 3314700"/>
              <a:gd name="connsiteY11" fmla="*/ 1200329 h 1200329"/>
              <a:gd name="connsiteX12" fmla="*/ 0 w 3314700"/>
              <a:gd name="connsiteY12" fmla="*/ 1200329 h 1200329"/>
              <a:gd name="connsiteX13" fmla="*/ 0 w 3314700"/>
              <a:gd name="connsiteY13" fmla="*/ 576158 h 1200329"/>
              <a:gd name="connsiteX14" fmla="*/ 0 w 3314700"/>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4700" h="1200329" fill="none" extrusionOk="0">
                <a:moveTo>
                  <a:pt x="0" y="0"/>
                </a:moveTo>
                <a:cubicBezTo>
                  <a:pt x="240039" y="14344"/>
                  <a:pt x="451654" y="24146"/>
                  <a:pt x="629793" y="0"/>
                </a:cubicBezTo>
                <a:cubicBezTo>
                  <a:pt x="807932" y="-24146"/>
                  <a:pt x="1075125" y="28291"/>
                  <a:pt x="1226439" y="0"/>
                </a:cubicBezTo>
                <a:cubicBezTo>
                  <a:pt x="1377753" y="-28291"/>
                  <a:pt x="1633660" y="-26553"/>
                  <a:pt x="1789938" y="0"/>
                </a:cubicBezTo>
                <a:cubicBezTo>
                  <a:pt x="1946216" y="26553"/>
                  <a:pt x="2339329" y="-25948"/>
                  <a:pt x="2519172" y="0"/>
                </a:cubicBezTo>
                <a:cubicBezTo>
                  <a:pt x="2699015" y="25948"/>
                  <a:pt x="2981182" y="-21934"/>
                  <a:pt x="3314700" y="0"/>
                </a:cubicBezTo>
                <a:cubicBezTo>
                  <a:pt x="3339740" y="278491"/>
                  <a:pt x="3326234" y="341196"/>
                  <a:pt x="3314700" y="564155"/>
                </a:cubicBezTo>
                <a:cubicBezTo>
                  <a:pt x="3303166" y="787115"/>
                  <a:pt x="3306417" y="886119"/>
                  <a:pt x="3314700" y="1200329"/>
                </a:cubicBezTo>
                <a:cubicBezTo>
                  <a:pt x="3094400" y="1220108"/>
                  <a:pt x="2834299" y="1227774"/>
                  <a:pt x="2618613" y="1200329"/>
                </a:cubicBezTo>
                <a:cubicBezTo>
                  <a:pt x="2402927" y="1172884"/>
                  <a:pt x="2177378" y="1197560"/>
                  <a:pt x="2021967" y="1200329"/>
                </a:cubicBezTo>
                <a:cubicBezTo>
                  <a:pt x="1866556" y="1203098"/>
                  <a:pt x="1633570" y="1173964"/>
                  <a:pt x="1292733" y="1200329"/>
                </a:cubicBezTo>
                <a:cubicBezTo>
                  <a:pt x="951896" y="1226694"/>
                  <a:pt x="933914" y="1218695"/>
                  <a:pt x="729234" y="1200329"/>
                </a:cubicBezTo>
                <a:cubicBezTo>
                  <a:pt x="524554" y="1181963"/>
                  <a:pt x="206875" y="1211692"/>
                  <a:pt x="0" y="1200329"/>
                </a:cubicBezTo>
                <a:cubicBezTo>
                  <a:pt x="18983" y="1004468"/>
                  <a:pt x="4981" y="808906"/>
                  <a:pt x="0" y="576158"/>
                </a:cubicBezTo>
                <a:cubicBezTo>
                  <a:pt x="-4981" y="343410"/>
                  <a:pt x="-16437" y="249196"/>
                  <a:pt x="0" y="0"/>
                </a:cubicBezTo>
                <a:close/>
              </a:path>
              <a:path w="3314700" h="1200329"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41871" y="190901"/>
                  <a:pt x="3333449" y="383098"/>
                  <a:pt x="3314700" y="564155"/>
                </a:cubicBezTo>
                <a:cubicBezTo>
                  <a:pt x="3295951" y="745212"/>
                  <a:pt x="3291384" y="990196"/>
                  <a:pt x="3314700" y="1200329"/>
                </a:cubicBezTo>
                <a:cubicBezTo>
                  <a:pt x="3173477" y="1179659"/>
                  <a:pt x="2822103" y="1180219"/>
                  <a:pt x="2684907" y="1200329"/>
                </a:cubicBezTo>
                <a:cubicBezTo>
                  <a:pt x="2547711" y="1220439"/>
                  <a:pt x="2376027" y="1184764"/>
                  <a:pt x="2088261" y="1200329"/>
                </a:cubicBezTo>
                <a:cubicBezTo>
                  <a:pt x="1800495" y="1215894"/>
                  <a:pt x="1649398" y="1188525"/>
                  <a:pt x="1425321" y="1200329"/>
                </a:cubicBezTo>
                <a:cubicBezTo>
                  <a:pt x="1201244" y="1212133"/>
                  <a:pt x="1024411" y="1204596"/>
                  <a:pt x="795528" y="1200329"/>
                </a:cubicBezTo>
                <a:cubicBezTo>
                  <a:pt x="566645" y="1196062"/>
                  <a:pt x="256535" y="1200337"/>
                  <a:pt x="0" y="1200329"/>
                </a:cubicBezTo>
                <a:cubicBezTo>
                  <a:pt x="-24474" y="1081135"/>
                  <a:pt x="19637" y="785682"/>
                  <a:pt x="0" y="624171"/>
                </a:cubicBezTo>
                <a:cubicBezTo>
                  <a:pt x="-19637" y="462660"/>
                  <a:pt x="-12893" y="29181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Plan Evaluation Strategy</a:t>
            </a:r>
          </a:p>
        </p:txBody>
      </p:sp>
      <p:pic>
        <p:nvPicPr>
          <p:cNvPr id="3074" name="Picture 2">
            <a:extLst>
              <a:ext uri="{FF2B5EF4-FFF2-40B4-BE49-F238E27FC236}">
                <a16:creationId xmlns:a16="http://schemas.microsoft.com/office/drawing/2014/main" id="{2215DB3B-D32A-72A3-DED3-E2EEA1927C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10"/>
          <a:stretch/>
        </p:blipFill>
        <p:spPr bwMode="auto">
          <a:xfrm>
            <a:off x="834934" y="2574314"/>
            <a:ext cx="3697234" cy="17093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oss-Validation | Kaggle">
            <a:extLst>
              <a:ext uri="{FF2B5EF4-FFF2-40B4-BE49-F238E27FC236}">
                <a16:creationId xmlns:a16="http://schemas.microsoft.com/office/drawing/2014/main" id="{CF143715-0B2B-2A04-B0A5-4074F7F4C8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881" r="21591"/>
          <a:stretch/>
        </p:blipFill>
        <p:spPr bwMode="auto">
          <a:xfrm>
            <a:off x="440079" y="4429498"/>
            <a:ext cx="4272949" cy="19100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D2791C-2304-BC3A-4EA8-87F7EB2CD630}"/>
              </a:ext>
            </a:extLst>
          </p:cNvPr>
          <p:cNvSpPr txBox="1"/>
          <p:nvPr/>
        </p:nvSpPr>
        <p:spPr>
          <a:xfrm>
            <a:off x="974729" y="1663688"/>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Data Split Strategy</a:t>
            </a:r>
          </a:p>
        </p:txBody>
      </p:sp>
      <p:sp>
        <p:nvSpPr>
          <p:cNvPr id="12" name="TextBox 11">
            <a:extLst>
              <a:ext uri="{FF2B5EF4-FFF2-40B4-BE49-F238E27FC236}">
                <a16:creationId xmlns:a16="http://schemas.microsoft.com/office/drawing/2014/main" id="{4CBB09CA-CD4B-9D47-5783-0DE43A75B167}"/>
              </a:ext>
            </a:extLst>
          </p:cNvPr>
          <p:cNvSpPr txBox="1"/>
          <p:nvPr/>
        </p:nvSpPr>
        <p:spPr>
          <a:xfrm>
            <a:off x="4713027" y="2672900"/>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Train - Test</a:t>
            </a:r>
          </a:p>
        </p:txBody>
      </p:sp>
      <p:sp>
        <p:nvSpPr>
          <p:cNvPr id="13" name="TextBox 12">
            <a:extLst>
              <a:ext uri="{FF2B5EF4-FFF2-40B4-BE49-F238E27FC236}">
                <a16:creationId xmlns:a16="http://schemas.microsoft.com/office/drawing/2014/main" id="{56D26825-64FE-6B58-0DFE-E7BFDCFDA2F2}"/>
              </a:ext>
            </a:extLst>
          </p:cNvPr>
          <p:cNvSpPr txBox="1"/>
          <p:nvPr/>
        </p:nvSpPr>
        <p:spPr>
          <a:xfrm>
            <a:off x="4713028" y="3638334"/>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Train – Validation - Test</a:t>
            </a:r>
          </a:p>
        </p:txBody>
      </p:sp>
      <p:sp>
        <p:nvSpPr>
          <p:cNvPr id="14" name="TextBox 13">
            <a:extLst>
              <a:ext uri="{FF2B5EF4-FFF2-40B4-BE49-F238E27FC236}">
                <a16:creationId xmlns:a16="http://schemas.microsoft.com/office/drawing/2014/main" id="{3F897F2D-744A-F97F-F5BB-63047985B48E}"/>
              </a:ext>
            </a:extLst>
          </p:cNvPr>
          <p:cNvSpPr txBox="1"/>
          <p:nvPr/>
        </p:nvSpPr>
        <p:spPr>
          <a:xfrm>
            <a:off x="4713027" y="5272915"/>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Cross validation</a:t>
            </a:r>
          </a:p>
        </p:txBody>
      </p:sp>
      <p:sp>
        <p:nvSpPr>
          <p:cNvPr id="15" name="TextBox 14">
            <a:extLst>
              <a:ext uri="{FF2B5EF4-FFF2-40B4-BE49-F238E27FC236}">
                <a16:creationId xmlns:a16="http://schemas.microsoft.com/office/drawing/2014/main" id="{0F19C330-8A1D-692E-1988-54FD3CE36953}"/>
              </a:ext>
            </a:extLst>
          </p:cNvPr>
          <p:cNvSpPr txBox="1"/>
          <p:nvPr/>
        </p:nvSpPr>
        <p:spPr>
          <a:xfrm>
            <a:off x="7967811" y="1663688"/>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Evaluation Metric</a:t>
            </a:r>
          </a:p>
        </p:txBody>
      </p:sp>
      <p:sp>
        <p:nvSpPr>
          <p:cNvPr id="16" name="TextBox 15">
            <a:extLst>
              <a:ext uri="{FF2B5EF4-FFF2-40B4-BE49-F238E27FC236}">
                <a16:creationId xmlns:a16="http://schemas.microsoft.com/office/drawing/2014/main" id="{4C0C6445-4AD1-0C5A-296A-9A1BFAA75591}"/>
              </a:ext>
            </a:extLst>
          </p:cNvPr>
          <p:cNvSpPr txBox="1"/>
          <p:nvPr/>
        </p:nvSpPr>
        <p:spPr>
          <a:xfrm>
            <a:off x="7967811" y="2423518"/>
            <a:ext cx="3417643" cy="1384995"/>
          </a:xfrm>
          <a:custGeom>
            <a:avLst/>
            <a:gdLst>
              <a:gd name="connsiteX0" fmla="*/ 0 w 3417643"/>
              <a:gd name="connsiteY0" fmla="*/ 0 h 1384995"/>
              <a:gd name="connsiteX1" fmla="*/ 717705 w 3417643"/>
              <a:gd name="connsiteY1" fmla="*/ 0 h 1384995"/>
              <a:gd name="connsiteX2" fmla="*/ 1435410 w 3417643"/>
              <a:gd name="connsiteY2" fmla="*/ 0 h 1384995"/>
              <a:gd name="connsiteX3" fmla="*/ 2118939 w 3417643"/>
              <a:gd name="connsiteY3" fmla="*/ 0 h 1384995"/>
              <a:gd name="connsiteX4" fmla="*/ 2802467 w 3417643"/>
              <a:gd name="connsiteY4" fmla="*/ 0 h 1384995"/>
              <a:gd name="connsiteX5" fmla="*/ 3417643 w 3417643"/>
              <a:gd name="connsiteY5" fmla="*/ 0 h 1384995"/>
              <a:gd name="connsiteX6" fmla="*/ 3417643 w 3417643"/>
              <a:gd name="connsiteY6" fmla="*/ 678648 h 1384995"/>
              <a:gd name="connsiteX7" fmla="*/ 3417643 w 3417643"/>
              <a:gd name="connsiteY7" fmla="*/ 1384995 h 1384995"/>
              <a:gd name="connsiteX8" fmla="*/ 2768291 w 3417643"/>
              <a:gd name="connsiteY8" fmla="*/ 1384995 h 1384995"/>
              <a:gd name="connsiteX9" fmla="*/ 2016409 w 3417643"/>
              <a:gd name="connsiteY9" fmla="*/ 1384995 h 1384995"/>
              <a:gd name="connsiteX10" fmla="*/ 1298704 w 3417643"/>
              <a:gd name="connsiteY10" fmla="*/ 1384995 h 1384995"/>
              <a:gd name="connsiteX11" fmla="*/ 717705 w 3417643"/>
              <a:gd name="connsiteY11" fmla="*/ 1384995 h 1384995"/>
              <a:gd name="connsiteX12" fmla="*/ 0 w 3417643"/>
              <a:gd name="connsiteY12" fmla="*/ 1384995 h 1384995"/>
              <a:gd name="connsiteX13" fmla="*/ 0 w 3417643"/>
              <a:gd name="connsiteY13" fmla="*/ 678648 h 1384995"/>
              <a:gd name="connsiteX14" fmla="*/ 0 w 3417643"/>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1384995"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38136" y="228106"/>
                  <a:pt x="3407988" y="508574"/>
                  <a:pt x="3417643" y="678648"/>
                </a:cubicBezTo>
                <a:cubicBezTo>
                  <a:pt x="3427298" y="848722"/>
                  <a:pt x="3384187" y="1190602"/>
                  <a:pt x="3417643" y="1384995"/>
                </a:cubicBezTo>
                <a:cubicBezTo>
                  <a:pt x="3264555" y="1388721"/>
                  <a:pt x="2899356" y="1395223"/>
                  <a:pt x="2768291" y="1384995"/>
                </a:cubicBezTo>
                <a:cubicBezTo>
                  <a:pt x="2637226" y="1374767"/>
                  <a:pt x="2391164" y="1355253"/>
                  <a:pt x="2016409" y="1384995"/>
                </a:cubicBezTo>
                <a:cubicBezTo>
                  <a:pt x="1641654" y="1414737"/>
                  <a:pt x="1459555" y="1407246"/>
                  <a:pt x="1298704" y="1384995"/>
                </a:cubicBezTo>
                <a:cubicBezTo>
                  <a:pt x="1137853" y="1362744"/>
                  <a:pt x="942438" y="1404068"/>
                  <a:pt x="717705" y="1384995"/>
                </a:cubicBezTo>
                <a:cubicBezTo>
                  <a:pt x="492972" y="1365922"/>
                  <a:pt x="342675" y="1391162"/>
                  <a:pt x="0" y="1384995"/>
                </a:cubicBezTo>
                <a:cubicBezTo>
                  <a:pt x="-547" y="1210958"/>
                  <a:pt x="-4151" y="989118"/>
                  <a:pt x="0" y="678648"/>
                </a:cubicBezTo>
                <a:cubicBezTo>
                  <a:pt x="4151" y="368178"/>
                  <a:pt x="-13654" y="149394"/>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Dependent on Problem type and other considerations </a:t>
            </a:r>
          </a:p>
        </p:txBody>
      </p:sp>
      <p:sp>
        <p:nvSpPr>
          <p:cNvPr id="17" name="TextBox 16">
            <a:extLst>
              <a:ext uri="{FF2B5EF4-FFF2-40B4-BE49-F238E27FC236}">
                <a16:creationId xmlns:a16="http://schemas.microsoft.com/office/drawing/2014/main" id="{7A3CE84C-0E38-B287-6152-812FF16D6A13}"/>
              </a:ext>
            </a:extLst>
          </p:cNvPr>
          <p:cNvSpPr txBox="1"/>
          <p:nvPr/>
        </p:nvSpPr>
        <p:spPr>
          <a:xfrm>
            <a:off x="8104627" y="4532737"/>
            <a:ext cx="1515339" cy="369332"/>
          </a:xfrm>
          <a:prstGeom prst="rect">
            <a:avLst/>
          </a:prstGeom>
          <a:noFill/>
          <a:ln w="28575">
            <a:noFill/>
          </a:ln>
        </p:spPr>
        <p:txBody>
          <a:bodyPr wrap="square" rtlCol="0">
            <a:spAutoFit/>
          </a:bodyPr>
          <a:lstStyle>
            <a:defPPr>
              <a:defRPr lang="en-US"/>
            </a:defPPr>
            <a:lvl1pPr algn="ctr"/>
          </a:lstStyle>
          <a:p>
            <a:r>
              <a:rPr lang="en-US" dirty="0"/>
              <a:t>MSE / MRSE</a:t>
            </a:r>
          </a:p>
        </p:txBody>
      </p:sp>
      <p:sp>
        <p:nvSpPr>
          <p:cNvPr id="19" name="TextBox 18">
            <a:extLst>
              <a:ext uri="{FF2B5EF4-FFF2-40B4-BE49-F238E27FC236}">
                <a16:creationId xmlns:a16="http://schemas.microsoft.com/office/drawing/2014/main" id="{145820BE-3B12-C36B-B6A2-425EDBA0BA13}"/>
              </a:ext>
            </a:extLst>
          </p:cNvPr>
          <p:cNvSpPr txBox="1"/>
          <p:nvPr/>
        </p:nvSpPr>
        <p:spPr>
          <a:xfrm>
            <a:off x="8104627" y="3985959"/>
            <a:ext cx="1515339" cy="369332"/>
          </a:xfrm>
          <a:prstGeom prst="rect">
            <a:avLst/>
          </a:prstGeom>
          <a:noFill/>
          <a:ln w="28575">
            <a:solidFill>
              <a:srgbClr val="6830B9"/>
            </a:solidFill>
          </a:ln>
        </p:spPr>
        <p:txBody>
          <a:bodyPr wrap="square" rtlCol="0">
            <a:spAutoFit/>
          </a:bodyPr>
          <a:lstStyle/>
          <a:p>
            <a:pPr algn="ctr"/>
            <a:r>
              <a:rPr lang="en-US" dirty="0"/>
              <a:t>Regression</a:t>
            </a:r>
          </a:p>
        </p:txBody>
      </p:sp>
      <p:sp>
        <p:nvSpPr>
          <p:cNvPr id="20" name="TextBox 19">
            <a:extLst>
              <a:ext uri="{FF2B5EF4-FFF2-40B4-BE49-F238E27FC236}">
                <a16:creationId xmlns:a16="http://schemas.microsoft.com/office/drawing/2014/main" id="{9AC96ADF-B10F-B840-D672-4910D4318814}"/>
              </a:ext>
            </a:extLst>
          </p:cNvPr>
          <p:cNvSpPr txBox="1"/>
          <p:nvPr/>
        </p:nvSpPr>
        <p:spPr>
          <a:xfrm>
            <a:off x="8104626" y="4923980"/>
            <a:ext cx="1515339" cy="369332"/>
          </a:xfrm>
          <a:prstGeom prst="rect">
            <a:avLst/>
          </a:prstGeom>
          <a:noFill/>
          <a:ln w="28575">
            <a:noFill/>
          </a:ln>
        </p:spPr>
        <p:txBody>
          <a:bodyPr wrap="square" rtlCol="0">
            <a:spAutoFit/>
          </a:bodyPr>
          <a:lstStyle>
            <a:defPPr>
              <a:defRPr lang="en-US"/>
            </a:defPPr>
            <a:lvl1pPr algn="ctr"/>
          </a:lstStyle>
          <a:p>
            <a:r>
              <a:rPr lang="en-US" dirty="0"/>
              <a:t>MAE</a:t>
            </a:r>
          </a:p>
        </p:txBody>
      </p:sp>
      <p:sp>
        <p:nvSpPr>
          <p:cNvPr id="21" name="TextBox 20">
            <a:extLst>
              <a:ext uri="{FF2B5EF4-FFF2-40B4-BE49-F238E27FC236}">
                <a16:creationId xmlns:a16="http://schemas.microsoft.com/office/drawing/2014/main" id="{6AD55F44-BC90-34D3-B1A6-D70FF34A8F4C}"/>
              </a:ext>
            </a:extLst>
          </p:cNvPr>
          <p:cNvSpPr txBox="1"/>
          <p:nvPr/>
        </p:nvSpPr>
        <p:spPr>
          <a:xfrm>
            <a:off x="9977373" y="3995450"/>
            <a:ext cx="1515339" cy="369332"/>
          </a:xfrm>
          <a:prstGeom prst="rect">
            <a:avLst/>
          </a:prstGeom>
          <a:noFill/>
          <a:ln w="28575">
            <a:solidFill>
              <a:srgbClr val="6830B9"/>
            </a:solidFill>
          </a:ln>
        </p:spPr>
        <p:txBody>
          <a:bodyPr wrap="square" rtlCol="0">
            <a:spAutoFit/>
          </a:bodyPr>
          <a:lstStyle/>
          <a:p>
            <a:pPr algn="ctr"/>
            <a:r>
              <a:rPr lang="en-US" dirty="0"/>
              <a:t>Classification</a:t>
            </a:r>
          </a:p>
        </p:txBody>
      </p:sp>
      <p:sp>
        <p:nvSpPr>
          <p:cNvPr id="22" name="TextBox 21">
            <a:extLst>
              <a:ext uri="{FF2B5EF4-FFF2-40B4-BE49-F238E27FC236}">
                <a16:creationId xmlns:a16="http://schemas.microsoft.com/office/drawing/2014/main" id="{39F5F63A-6A9A-3F22-2AB5-60CA48ACA27C}"/>
              </a:ext>
            </a:extLst>
          </p:cNvPr>
          <p:cNvSpPr txBox="1"/>
          <p:nvPr/>
        </p:nvSpPr>
        <p:spPr>
          <a:xfrm>
            <a:off x="9977373" y="4364782"/>
            <a:ext cx="1515339" cy="369332"/>
          </a:xfrm>
          <a:prstGeom prst="rect">
            <a:avLst/>
          </a:prstGeom>
          <a:noFill/>
          <a:ln w="28575">
            <a:noFill/>
          </a:ln>
        </p:spPr>
        <p:txBody>
          <a:bodyPr wrap="square" rtlCol="0">
            <a:spAutoFit/>
          </a:bodyPr>
          <a:lstStyle>
            <a:defPPr>
              <a:defRPr lang="en-US"/>
            </a:defPPr>
            <a:lvl1pPr algn="ctr"/>
          </a:lstStyle>
          <a:p>
            <a:r>
              <a:rPr lang="en-US" dirty="0"/>
              <a:t>Accuracy</a:t>
            </a:r>
          </a:p>
        </p:txBody>
      </p:sp>
      <p:sp>
        <p:nvSpPr>
          <p:cNvPr id="23" name="TextBox 22">
            <a:extLst>
              <a:ext uri="{FF2B5EF4-FFF2-40B4-BE49-F238E27FC236}">
                <a16:creationId xmlns:a16="http://schemas.microsoft.com/office/drawing/2014/main" id="{9BF5FBB6-F875-AFE7-0D27-C893A5704A2B}"/>
              </a:ext>
            </a:extLst>
          </p:cNvPr>
          <p:cNvSpPr txBox="1"/>
          <p:nvPr/>
        </p:nvSpPr>
        <p:spPr>
          <a:xfrm>
            <a:off x="9977373" y="4709733"/>
            <a:ext cx="1515339" cy="369332"/>
          </a:xfrm>
          <a:prstGeom prst="rect">
            <a:avLst/>
          </a:prstGeom>
          <a:noFill/>
          <a:ln w="28575">
            <a:noFill/>
          </a:ln>
        </p:spPr>
        <p:txBody>
          <a:bodyPr wrap="square" rtlCol="0">
            <a:spAutoFit/>
          </a:bodyPr>
          <a:lstStyle>
            <a:defPPr>
              <a:defRPr lang="en-US"/>
            </a:defPPr>
            <a:lvl1pPr algn="ctr"/>
          </a:lstStyle>
          <a:p>
            <a:r>
              <a:rPr lang="en-US" dirty="0"/>
              <a:t>Precision</a:t>
            </a:r>
          </a:p>
        </p:txBody>
      </p:sp>
      <p:sp>
        <p:nvSpPr>
          <p:cNvPr id="24" name="TextBox 23">
            <a:extLst>
              <a:ext uri="{FF2B5EF4-FFF2-40B4-BE49-F238E27FC236}">
                <a16:creationId xmlns:a16="http://schemas.microsoft.com/office/drawing/2014/main" id="{1AF56BEB-B991-C029-92DE-8A0A15E2E2AE}"/>
              </a:ext>
            </a:extLst>
          </p:cNvPr>
          <p:cNvSpPr txBox="1"/>
          <p:nvPr/>
        </p:nvSpPr>
        <p:spPr>
          <a:xfrm>
            <a:off x="9977373" y="5054684"/>
            <a:ext cx="1515339" cy="369332"/>
          </a:xfrm>
          <a:prstGeom prst="rect">
            <a:avLst/>
          </a:prstGeom>
          <a:noFill/>
          <a:ln w="28575">
            <a:noFill/>
          </a:ln>
        </p:spPr>
        <p:txBody>
          <a:bodyPr wrap="square" rtlCol="0">
            <a:spAutoFit/>
          </a:bodyPr>
          <a:lstStyle>
            <a:defPPr>
              <a:defRPr lang="en-US"/>
            </a:defPPr>
            <a:lvl1pPr algn="ctr"/>
          </a:lstStyle>
          <a:p>
            <a:r>
              <a:rPr lang="en-US" dirty="0"/>
              <a:t>Recall</a:t>
            </a:r>
          </a:p>
        </p:txBody>
      </p:sp>
      <p:sp>
        <p:nvSpPr>
          <p:cNvPr id="25" name="TextBox 24">
            <a:extLst>
              <a:ext uri="{FF2B5EF4-FFF2-40B4-BE49-F238E27FC236}">
                <a16:creationId xmlns:a16="http://schemas.microsoft.com/office/drawing/2014/main" id="{6E08CBA3-6F8F-378B-2031-E6EC40E9285A}"/>
              </a:ext>
            </a:extLst>
          </p:cNvPr>
          <p:cNvSpPr txBox="1"/>
          <p:nvPr/>
        </p:nvSpPr>
        <p:spPr>
          <a:xfrm>
            <a:off x="9977373" y="5744586"/>
            <a:ext cx="1515339" cy="646331"/>
          </a:xfrm>
          <a:prstGeom prst="rect">
            <a:avLst/>
          </a:prstGeom>
          <a:noFill/>
          <a:ln w="28575">
            <a:noFill/>
          </a:ln>
        </p:spPr>
        <p:txBody>
          <a:bodyPr wrap="square" rtlCol="0">
            <a:spAutoFit/>
          </a:bodyPr>
          <a:lstStyle>
            <a:defPPr>
              <a:defRPr lang="en-US"/>
            </a:defPPr>
            <a:lvl1pPr algn="ctr"/>
          </a:lstStyle>
          <a:p>
            <a:r>
              <a:rPr lang="en-US" dirty="0"/>
              <a:t>Confusion Matrix</a:t>
            </a:r>
          </a:p>
        </p:txBody>
      </p:sp>
      <p:sp>
        <p:nvSpPr>
          <p:cNvPr id="26" name="TextBox 25">
            <a:extLst>
              <a:ext uri="{FF2B5EF4-FFF2-40B4-BE49-F238E27FC236}">
                <a16:creationId xmlns:a16="http://schemas.microsoft.com/office/drawing/2014/main" id="{BBD8C9BA-99D5-4ED5-062C-922172775730}"/>
              </a:ext>
            </a:extLst>
          </p:cNvPr>
          <p:cNvSpPr txBox="1"/>
          <p:nvPr/>
        </p:nvSpPr>
        <p:spPr>
          <a:xfrm>
            <a:off x="9977373" y="5399635"/>
            <a:ext cx="1515339" cy="369332"/>
          </a:xfrm>
          <a:prstGeom prst="rect">
            <a:avLst/>
          </a:prstGeom>
          <a:noFill/>
          <a:ln w="28575">
            <a:noFill/>
          </a:ln>
        </p:spPr>
        <p:txBody>
          <a:bodyPr wrap="square" rtlCol="0">
            <a:spAutoFit/>
          </a:bodyPr>
          <a:lstStyle>
            <a:defPPr>
              <a:defRPr lang="en-US"/>
            </a:defPPr>
            <a:lvl1pPr algn="ctr"/>
          </a:lstStyle>
          <a:p>
            <a:r>
              <a:rPr lang="en-US" dirty="0"/>
              <a:t>F1 score</a:t>
            </a:r>
          </a:p>
        </p:txBody>
      </p:sp>
      <p:sp>
        <p:nvSpPr>
          <p:cNvPr id="27" name="TextBox 26">
            <a:extLst>
              <a:ext uri="{FF2B5EF4-FFF2-40B4-BE49-F238E27FC236}">
                <a16:creationId xmlns:a16="http://schemas.microsoft.com/office/drawing/2014/main" id="{93B5CB7E-7080-49E4-174E-00840EFE03E2}"/>
              </a:ext>
            </a:extLst>
          </p:cNvPr>
          <p:cNvSpPr txBox="1"/>
          <p:nvPr/>
        </p:nvSpPr>
        <p:spPr>
          <a:xfrm>
            <a:off x="8104625" y="5293312"/>
            <a:ext cx="1515339" cy="369332"/>
          </a:xfrm>
          <a:prstGeom prst="rect">
            <a:avLst/>
          </a:prstGeom>
          <a:noFill/>
          <a:ln w="28575">
            <a:noFill/>
          </a:ln>
        </p:spPr>
        <p:txBody>
          <a:bodyPr wrap="square" rtlCol="0">
            <a:spAutoFit/>
          </a:bodyPr>
          <a:lstStyle>
            <a:defPPr>
              <a:defRPr lang="en-US"/>
            </a:defPPr>
            <a:lvl1pPr algn="ctr"/>
          </a:lstStyle>
          <a:p>
            <a:r>
              <a:rPr lang="en-US" dirty="0"/>
              <a:t>R squared</a:t>
            </a:r>
          </a:p>
        </p:txBody>
      </p:sp>
      <p:sp>
        <p:nvSpPr>
          <p:cNvPr id="28" name="TextBox 27">
            <a:extLst>
              <a:ext uri="{FF2B5EF4-FFF2-40B4-BE49-F238E27FC236}">
                <a16:creationId xmlns:a16="http://schemas.microsoft.com/office/drawing/2014/main" id="{7DE52335-2CE9-B6D7-FF43-52EB30D6EDBC}"/>
              </a:ext>
            </a:extLst>
          </p:cNvPr>
          <p:cNvSpPr txBox="1"/>
          <p:nvPr/>
        </p:nvSpPr>
        <p:spPr>
          <a:xfrm>
            <a:off x="9977373" y="6342155"/>
            <a:ext cx="1515339" cy="369332"/>
          </a:xfrm>
          <a:prstGeom prst="rect">
            <a:avLst/>
          </a:prstGeom>
          <a:noFill/>
          <a:ln w="28575">
            <a:noFill/>
          </a:ln>
        </p:spPr>
        <p:txBody>
          <a:bodyPr wrap="square" rtlCol="0">
            <a:spAutoFit/>
          </a:bodyPr>
          <a:lstStyle>
            <a:defPPr>
              <a:defRPr lang="en-US"/>
            </a:defPPr>
            <a:lvl1pPr algn="ctr"/>
          </a:lstStyle>
          <a:p>
            <a:r>
              <a:rPr lang="en-US" dirty="0"/>
              <a:t>ROC-AUC</a:t>
            </a:r>
          </a:p>
        </p:txBody>
      </p:sp>
    </p:spTree>
    <p:extLst>
      <p:ext uri="{BB962C8B-B14F-4D97-AF65-F5344CB8AC3E}">
        <p14:creationId xmlns:p14="http://schemas.microsoft.com/office/powerpoint/2010/main" val="252707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438648" y="1209685"/>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Train a model</a:t>
            </a:r>
          </a:p>
        </p:txBody>
      </p:sp>
      <p:sp>
        <p:nvSpPr>
          <p:cNvPr id="2" name="TextBox 1">
            <a:extLst>
              <a:ext uri="{FF2B5EF4-FFF2-40B4-BE49-F238E27FC236}">
                <a16:creationId xmlns:a16="http://schemas.microsoft.com/office/drawing/2014/main" id="{402CF107-CFC0-801A-0FEB-48876F60DC0D}"/>
              </a:ext>
            </a:extLst>
          </p:cNvPr>
          <p:cNvSpPr txBox="1"/>
          <p:nvPr/>
        </p:nvSpPr>
        <p:spPr>
          <a:xfrm>
            <a:off x="2333194" y="2401396"/>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Linear Regression</a:t>
            </a:r>
          </a:p>
        </p:txBody>
      </p:sp>
      <p:sp>
        <p:nvSpPr>
          <p:cNvPr id="3" name="TextBox 2">
            <a:extLst>
              <a:ext uri="{FF2B5EF4-FFF2-40B4-BE49-F238E27FC236}">
                <a16:creationId xmlns:a16="http://schemas.microsoft.com/office/drawing/2014/main" id="{2CD39D8C-F706-8872-5BFB-B0865002C854}"/>
              </a:ext>
            </a:extLst>
          </p:cNvPr>
          <p:cNvSpPr txBox="1"/>
          <p:nvPr/>
        </p:nvSpPr>
        <p:spPr>
          <a:xfrm>
            <a:off x="2333193" y="3177733"/>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Random Forests</a:t>
            </a:r>
          </a:p>
        </p:txBody>
      </p:sp>
      <p:sp>
        <p:nvSpPr>
          <p:cNvPr id="5" name="TextBox 4">
            <a:extLst>
              <a:ext uri="{FF2B5EF4-FFF2-40B4-BE49-F238E27FC236}">
                <a16:creationId xmlns:a16="http://schemas.microsoft.com/office/drawing/2014/main" id="{8EB7011B-330C-3E0E-A17E-21EF467A9B64}"/>
              </a:ext>
            </a:extLst>
          </p:cNvPr>
          <p:cNvSpPr txBox="1"/>
          <p:nvPr/>
        </p:nvSpPr>
        <p:spPr>
          <a:xfrm>
            <a:off x="2333193" y="3941842"/>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Nearest Neighbors</a:t>
            </a:r>
          </a:p>
        </p:txBody>
      </p:sp>
      <p:sp>
        <p:nvSpPr>
          <p:cNvPr id="7" name="TextBox 6">
            <a:extLst>
              <a:ext uri="{FF2B5EF4-FFF2-40B4-BE49-F238E27FC236}">
                <a16:creationId xmlns:a16="http://schemas.microsoft.com/office/drawing/2014/main" id="{03164158-8863-75AD-ED66-F64205851A04}"/>
              </a:ext>
            </a:extLst>
          </p:cNvPr>
          <p:cNvSpPr txBox="1"/>
          <p:nvPr/>
        </p:nvSpPr>
        <p:spPr>
          <a:xfrm>
            <a:off x="6044526" y="2401396"/>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Logistic Regression</a:t>
            </a:r>
          </a:p>
        </p:txBody>
      </p:sp>
      <p:sp>
        <p:nvSpPr>
          <p:cNvPr id="8" name="TextBox 7">
            <a:extLst>
              <a:ext uri="{FF2B5EF4-FFF2-40B4-BE49-F238E27FC236}">
                <a16:creationId xmlns:a16="http://schemas.microsoft.com/office/drawing/2014/main" id="{79E68842-AF73-FA55-878A-AACDF073C1DC}"/>
              </a:ext>
            </a:extLst>
          </p:cNvPr>
          <p:cNvSpPr txBox="1"/>
          <p:nvPr/>
        </p:nvSpPr>
        <p:spPr>
          <a:xfrm>
            <a:off x="6044525" y="314493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Decision Trees</a:t>
            </a:r>
          </a:p>
        </p:txBody>
      </p:sp>
      <p:sp>
        <p:nvSpPr>
          <p:cNvPr id="9" name="TextBox 8">
            <a:extLst>
              <a:ext uri="{FF2B5EF4-FFF2-40B4-BE49-F238E27FC236}">
                <a16:creationId xmlns:a16="http://schemas.microsoft.com/office/drawing/2014/main" id="{CE6BD9AA-2B2A-8C38-5286-BF0CC5D77F50}"/>
              </a:ext>
            </a:extLst>
          </p:cNvPr>
          <p:cNvSpPr txBox="1"/>
          <p:nvPr/>
        </p:nvSpPr>
        <p:spPr>
          <a:xfrm>
            <a:off x="6095998" y="3917598"/>
            <a:ext cx="3417643" cy="954107"/>
          </a:xfrm>
          <a:custGeom>
            <a:avLst/>
            <a:gdLst>
              <a:gd name="connsiteX0" fmla="*/ 0 w 3417643"/>
              <a:gd name="connsiteY0" fmla="*/ 0 h 954107"/>
              <a:gd name="connsiteX1" fmla="*/ 717705 w 3417643"/>
              <a:gd name="connsiteY1" fmla="*/ 0 h 954107"/>
              <a:gd name="connsiteX2" fmla="*/ 1435410 w 3417643"/>
              <a:gd name="connsiteY2" fmla="*/ 0 h 954107"/>
              <a:gd name="connsiteX3" fmla="*/ 2118939 w 3417643"/>
              <a:gd name="connsiteY3" fmla="*/ 0 h 954107"/>
              <a:gd name="connsiteX4" fmla="*/ 2802467 w 3417643"/>
              <a:gd name="connsiteY4" fmla="*/ 0 h 954107"/>
              <a:gd name="connsiteX5" fmla="*/ 3417643 w 3417643"/>
              <a:gd name="connsiteY5" fmla="*/ 0 h 954107"/>
              <a:gd name="connsiteX6" fmla="*/ 3417643 w 3417643"/>
              <a:gd name="connsiteY6" fmla="*/ 467512 h 954107"/>
              <a:gd name="connsiteX7" fmla="*/ 3417643 w 3417643"/>
              <a:gd name="connsiteY7" fmla="*/ 954107 h 954107"/>
              <a:gd name="connsiteX8" fmla="*/ 2768291 w 3417643"/>
              <a:gd name="connsiteY8" fmla="*/ 954107 h 954107"/>
              <a:gd name="connsiteX9" fmla="*/ 2016409 w 3417643"/>
              <a:gd name="connsiteY9" fmla="*/ 954107 h 954107"/>
              <a:gd name="connsiteX10" fmla="*/ 1298704 w 3417643"/>
              <a:gd name="connsiteY10" fmla="*/ 954107 h 954107"/>
              <a:gd name="connsiteX11" fmla="*/ 717705 w 3417643"/>
              <a:gd name="connsiteY11" fmla="*/ 954107 h 954107"/>
              <a:gd name="connsiteX12" fmla="*/ 0 w 3417643"/>
              <a:gd name="connsiteY12" fmla="*/ 954107 h 954107"/>
              <a:gd name="connsiteX13" fmla="*/ 0 w 3417643"/>
              <a:gd name="connsiteY13" fmla="*/ 467512 h 954107"/>
              <a:gd name="connsiteX14" fmla="*/ 0 w 3417643"/>
              <a:gd name="connsiteY1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954107"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21541" y="190461"/>
                  <a:pt x="3439486" y="294670"/>
                  <a:pt x="3417643" y="467512"/>
                </a:cubicBezTo>
                <a:cubicBezTo>
                  <a:pt x="3395800" y="640354"/>
                  <a:pt x="3440775" y="771336"/>
                  <a:pt x="3417643" y="954107"/>
                </a:cubicBezTo>
                <a:cubicBezTo>
                  <a:pt x="3264555" y="957833"/>
                  <a:pt x="2899356" y="964335"/>
                  <a:pt x="2768291" y="954107"/>
                </a:cubicBezTo>
                <a:cubicBezTo>
                  <a:pt x="2637226" y="943879"/>
                  <a:pt x="2391164" y="924365"/>
                  <a:pt x="2016409" y="954107"/>
                </a:cubicBezTo>
                <a:cubicBezTo>
                  <a:pt x="1641654" y="983849"/>
                  <a:pt x="1459555" y="976358"/>
                  <a:pt x="1298704" y="954107"/>
                </a:cubicBezTo>
                <a:cubicBezTo>
                  <a:pt x="1137853" y="931856"/>
                  <a:pt x="942438" y="973180"/>
                  <a:pt x="717705" y="954107"/>
                </a:cubicBezTo>
                <a:cubicBezTo>
                  <a:pt x="492972" y="935034"/>
                  <a:pt x="342675" y="960274"/>
                  <a:pt x="0" y="954107"/>
                </a:cubicBezTo>
                <a:cubicBezTo>
                  <a:pt x="-20692" y="856177"/>
                  <a:pt x="12842" y="702201"/>
                  <a:pt x="0" y="467512"/>
                </a:cubicBezTo>
                <a:cubicBezTo>
                  <a:pt x="-12842" y="232824"/>
                  <a:pt x="14986" y="17045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Support Vector Machine (SVM)</a:t>
            </a:r>
          </a:p>
        </p:txBody>
      </p:sp>
      <p:sp>
        <p:nvSpPr>
          <p:cNvPr id="11" name="TextBox 10">
            <a:extLst>
              <a:ext uri="{FF2B5EF4-FFF2-40B4-BE49-F238E27FC236}">
                <a16:creationId xmlns:a16="http://schemas.microsoft.com/office/drawing/2014/main" id="{37845865-8286-6336-F1AA-3B59FA34442E}"/>
              </a:ext>
            </a:extLst>
          </p:cNvPr>
          <p:cNvSpPr txBox="1"/>
          <p:nvPr/>
        </p:nvSpPr>
        <p:spPr>
          <a:xfrm>
            <a:off x="6095998" y="512509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err="1">
                <a:latin typeface="Tajawal" panose="00000500000000000000" pitchFamily="2" charset="-78"/>
                <a:cs typeface="Tajawal" panose="00000500000000000000" pitchFamily="2" charset="-78"/>
              </a:rPr>
              <a:t>XGBoost</a:t>
            </a:r>
            <a:r>
              <a:rPr lang="en-US" sz="2800" dirty="0">
                <a:latin typeface="Tajawal" panose="00000500000000000000" pitchFamily="2" charset="-78"/>
                <a:cs typeface="Tajawal" panose="00000500000000000000" pitchFamily="2" charset="-78"/>
              </a:rPr>
              <a:t> Trees</a:t>
            </a:r>
          </a:p>
        </p:txBody>
      </p:sp>
      <p:sp>
        <p:nvSpPr>
          <p:cNvPr id="18" name="TextBox 17">
            <a:extLst>
              <a:ext uri="{FF2B5EF4-FFF2-40B4-BE49-F238E27FC236}">
                <a16:creationId xmlns:a16="http://schemas.microsoft.com/office/drawing/2014/main" id="{6A037FD8-E8ED-56C8-8319-08206909D6CD}"/>
              </a:ext>
            </a:extLst>
          </p:cNvPr>
          <p:cNvSpPr txBox="1"/>
          <p:nvPr/>
        </p:nvSpPr>
        <p:spPr>
          <a:xfrm>
            <a:off x="2333193" y="512509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Neural Networks</a:t>
            </a:r>
          </a:p>
        </p:txBody>
      </p:sp>
    </p:spTree>
    <p:extLst>
      <p:ext uri="{BB962C8B-B14F-4D97-AF65-F5344CB8AC3E}">
        <p14:creationId xmlns:p14="http://schemas.microsoft.com/office/powerpoint/2010/main" val="2792954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274723" y="584513"/>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Evaluation</a:t>
            </a:r>
          </a:p>
        </p:txBody>
      </p:sp>
      <p:sp>
        <p:nvSpPr>
          <p:cNvPr id="23" name="TextBox 22">
            <a:extLst>
              <a:ext uri="{FF2B5EF4-FFF2-40B4-BE49-F238E27FC236}">
                <a16:creationId xmlns:a16="http://schemas.microsoft.com/office/drawing/2014/main" id="{A6D7F5E5-57F0-2FFE-B56A-94E639427EDC}"/>
              </a:ext>
            </a:extLst>
          </p:cNvPr>
          <p:cNvSpPr txBox="1"/>
          <p:nvPr/>
        </p:nvSpPr>
        <p:spPr>
          <a:xfrm>
            <a:off x="4171780" y="1761476"/>
            <a:ext cx="3417643" cy="1384995"/>
          </a:xfrm>
          <a:custGeom>
            <a:avLst/>
            <a:gdLst>
              <a:gd name="connsiteX0" fmla="*/ 0 w 3417643"/>
              <a:gd name="connsiteY0" fmla="*/ 0 h 1384995"/>
              <a:gd name="connsiteX1" fmla="*/ 717705 w 3417643"/>
              <a:gd name="connsiteY1" fmla="*/ 0 h 1384995"/>
              <a:gd name="connsiteX2" fmla="*/ 1435410 w 3417643"/>
              <a:gd name="connsiteY2" fmla="*/ 0 h 1384995"/>
              <a:gd name="connsiteX3" fmla="*/ 2118939 w 3417643"/>
              <a:gd name="connsiteY3" fmla="*/ 0 h 1384995"/>
              <a:gd name="connsiteX4" fmla="*/ 2802467 w 3417643"/>
              <a:gd name="connsiteY4" fmla="*/ 0 h 1384995"/>
              <a:gd name="connsiteX5" fmla="*/ 3417643 w 3417643"/>
              <a:gd name="connsiteY5" fmla="*/ 0 h 1384995"/>
              <a:gd name="connsiteX6" fmla="*/ 3417643 w 3417643"/>
              <a:gd name="connsiteY6" fmla="*/ 678648 h 1384995"/>
              <a:gd name="connsiteX7" fmla="*/ 3417643 w 3417643"/>
              <a:gd name="connsiteY7" fmla="*/ 1384995 h 1384995"/>
              <a:gd name="connsiteX8" fmla="*/ 2768291 w 3417643"/>
              <a:gd name="connsiteY8" fmla="*/ 1384995 h 1384995"/>
              <a:gd name="connsiteX9" fmla="*/ 2016409 w 3417643"/>
              <a:gd name="connsiteY9" fmla="*/ 1384995 h 1384995"/>
              <a:gd name="connsiteX10" fmla="*/ 1298704 w 3417643"/>
              <a:gd name="connsiteY10" fmla="*/ 1384995 h 1384995"/>
              <a:gd name="connsiteX11" fmla="*/ 717705 w 3417643"/>
              <a:gd name="connsiteY11" fmla="*/ 1384995 h 1384995"/>
              <a:gd name="connsiteX12" fmla="*/ 0 w 3417643"/>
              <a:gd name="connsiteY12" fmla="*/ 1384995 h 1384995"/>
              <a:gd name="connsiteX13" fmla="*/ 0 w 3417643"/>
              <a:gd name="connsiteY13" fmla="*/ 678648 h 1384995"/>
              <a:gd name="connsiteX14" fmla="*/ 0 w 3417643"/>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1384995"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38136" y="228106"/>
                  <a:pt x="3407988" y="508574"/>
                  <a:pt x="3417643" y="678648"/>
                </a:cubicBezTo>
                <a:cubicBezTo>
                  <a:pt x="3427298" y="848722"/>
                  <a:pt x="3384187" y="1190602"/>
                  <a:pt x="3417643" y="1384995"/>
                </a:cubicBezTo>
                <a:cubicBezTo>
                  <a:pt x="3264555" y="1388721"/>
                  <a:pt x="2899356" y="1395223"/>
                  <a:pt x="2768291" y="1384995"/>
                </a:cubicBezTo>
                <a:cubicBezTo>
                  <a:pt x="2637226" y="1374767"/>
                  <a:pt x="2391164" y="1355253"/>
                  <a:pt x="2016409" y="1384995"/>
                </a:cubicBezTo>
                <a:cubicBezTo>
                  <a:pt x="1641654" y="1414737"/>
                  <a:pt x="1459555" y="1407246"/>
                  <a:pt x="1298704" y="1384995"/>
                </a:cubicBezTo>
                <a:cubicBezTo>
                  <a:pt x="1137853" y="1362744"/>
                  <a:pt x="942438" y="1404068"/>
                  <a:pt x="717705" y="1384995"/>
                </a:cubicBezTo>
                <a:cubicBezTo>
                  <a:pt x="492972" y="1365922"/>
                  <a:pt x="342675" y="1391162"/>
                  <a:pt x="0" y="1384995"/>
                </a:cubicBezTo>
                <a:cubicBezTo>
                  <a:pt x="-547" y="1210958"/>
                  <a:pt x="-4151" y="989118"/>
                  <a:pt x="0" y="678648"/>
                </a:cubicBezTo>
                <a:cubicBezTo>
                  <a:pt x="4151" y="368178"/>
                  <a:pt x="-13654" y="149394"/>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Dependent on Problem type and other considerations </a:t>
            </a:r>
          </a:p>
        </p:txBody>
      </p:sp>
      <p:sp>
        <p:nvSpPr>
          <p:cNvPr id="33" name="TextBox 32">
            <a:extLst>
              <a:ext uri="{FF2B5EF4-FFF2-40B4-BE49-F238E27FC236}">
                <a16:creationId xmlns:a16="http://schemas.microsoft.com/office/drawing/2014/main" id="{BB8E2A3A-0151-BC6F-699C-8262E5F5E79C}"/>
              </a:ext>
            </a:extLst>
          </p:cNvPr>
          <p:cNvSpPr txBox="1"/>
          <p:nvPr/>
        </p:nvSpPr>
        <p:spPr>
          <a:xfrm>
            <a:off x="4201338" y="3928170"/>
            <a:ext cx="1515339" cy="369332"/>
          </a:xfrm>
          <a:prstGeom prst="rect">
            <a:avLst/>
          </a:prstGeom>
          <a:noFill/>
          <a:ln w="28575">
            <a:noFill/>
          </a:ln>
        </p:spPr>
        <p:txBody>
          <a:bodyPr wrap="square" rtlCol="0">
            <a:spAutoFit/>
          </a:bodyPr>
          <a:lstStyle>
            <a:defPPr>
              <a:defRPr lang="en-US"/>
            </a:defPPr>
            <a:lvl1pPr algn="ctr"/>
          </a:lstStyle>
          <a:p>
            <a:r>
              <a:rPr lang="en-US" dirty="0"/>
              <a:t>MSE / MRSE</a:t>
            </a:r>
          </a:p>
        </p:txBody>
      </p:sp>
      <p:sp>
        <p:nvSpPr>
          <p:cNvPr id="34" name="TextBox 33">
            <a:extLst>
              <a:ext uri="{FF2B5EF4-FFF2-40B4-BE49-F238E27FC236}">
                <a16:creationId xmlns:a16="http://schemas.microsoft.com/office/drawing/2014/main" id="{535322C5-86A5-2C33-AF5D-DAFD48E215AA}"/>
              </a:ext>
            </a:extLst>
          </p:cNvPr>
          <p:cNvSpPr txBox="1"/>
          <p:nvPr/>
        </p:nvSpPr>
        <p:spPr>
          <a:xfrm>
            <a:off x="4201338" y="3381392"/>
            <a:ext cx="1515339" cy="369332"/>
          </a:xfrm>
          <a:prstGeom prst="rect">
            <a:avLst/>
          </a:prstGeom>
          <a:noFill/>
          <a:ln w="28575">
            <a:solidFill>
              <a:srgbClr val="6830B9"/>
            </a:solidFill>
          </a:ln>
        </p:spPr>
        <p:txBody>
          <a:bodyPr wrap="square" rtlCol="0">
            <a:spAutoFit/>
          </a:bodyPr>
          <a:lstStyle/>
          <a:p>
            <a:pPr algn="ctr"/>
            <a:r>
              <a:rPr lang="en-US" dirty="0"/>
              <a:t>Regression</a:t>
            </a:r>
          </a:p>
        </p:txBody>
      </p:sp>
      <p:sp>
        <p:nvSpPr>
          <p:cNvPr id="35" name="TextBox 34">
            <a:extLst>
              <a:ext uri="{FF2B5EF4-FFF2-40B4-BE49-F238E27FC236}">
                <a16:creationId xmlns:a16="http://schemas.microsoft.com/office/drawing/2014/main" id="{1E03E034-48FE-28D5-92C9-6BFA318D1012}"/>
              </a:ext>
            </a:extLst>
          </p:cNvPr>
          <p:cNvSpPr txBox="1"/>
          <p:nvPr/>
        </p:nvSpPr>
        <p:spPr>
          <a:xfrm>
            <a:off x="4201337" y="4319413"/>
            <a:ext cx="1515339" cy="369332"/>
          </a:xfrm>
          <a:prstGeom prst="rect">
            <a:avLst/>
          </a:prstGeom>
          <a:noFill/>
          <a:ln w="28575">
            <a:noFill/>
          </a:ln>
        </p:spPr>
        <p:txBody>
          <a:bodyPr wrap="square" rtlCol="0">
            <a:spAutoFit/>
          </a:bodyPr>
          <a:lstStyle>
            <a:defPPr>
              <a:defRPr lang="en-US"/>
            </a:defPPr>
            <a:lvl1pPr algn="ctr"/>
          </a:lstStyle>
          <a:p>
            <a:r>
              <a:rPr lang="en-US" dirty="0"/>
              <a:t>MAE</a:t>
            </a:r>
          </a:p>
        </p:txBody>
      </p:sp>
      <p:sp>
        <p:nvSpPr>
          <p:cNvPr id="36" name="TextBox 35">
            <a:extLst>
              <a:ext uri="{FF2B5EF4-FFF2-40B4-BE49-F238E27FC236}">
                <a16:creationId xmlns:a16="http://schemas.microsoft.com/office/drawing/2014/main" id="{2A58B52E-7823-0173-642C-4DEF89BE7E82}"/>
              </a:ext>
            </a:extLst>
          </p:cNvPr>
          <p:cNvSpPr txBox="1"/>
          <p:nvPr/>
        </p:nvSpPr>
        <p:spPr>
          <a:xfrm>
            <a:off x="6074084" y="3390883"/>
            <a:ext cx="1515339" cy="369332"/>
          </a:xfrm>
          <a:prstGeom prst="rect">
            <a:avLst/>
          </a:prstGeom>
          <a:noFill/>
          <a:ln w="28575">
            <a:solidFill>
              <a:srgbClr val="6830B9"/>
            </a:solidFill>
          </a:ln>
        </p:spPr>
        <p:txBody>
          <a:bodyPr wrap="square" rtlCol="0">
            <a:spAutoFit/>
          </a:bodyPr>
          <a:lstStyle/>
          <a:p>
            <a:pPr algn="ctr"/>
            <a:r>
              <a:rPr lang="en-US" dirty="0"/>
              <a:t>Classification</a:t>
            </a:r>
          </a:p>
        </p:txBody>
      </p:sp>
      <p:sp>
        <p:nvSpPr>
          <p:cNvPr id="37" name="TextBox 36">
            <a:extLst>
              <a:ext uri="{FF2B5EF4-FFF2-40B4-BE49-F238E27FC236}">
                <a16:creationId xmlns:a16="http://schemas.microsoft.com/office/drawing/2014/main" id="{E11097DF-A28A-79DE-C759-C24ED185A1B9}"/>
              </a:ext>
            </a:extLst>
          </p:cNvPr>
          <p:cNvSpPr txBox="1"/>
          <p:nvPr/>
        </p:nvSpPr>
        <p:spPr>
          <a:xfrm>
            <a:off x="6074084" y="3760215"/>
            <a:ext cx="1515339" cy="369332"/>
          </a:xfrm>
          <a:prstGeom prst="rect">
            <a:avLst/>
          </a:prstGeom>
          <a:noFill/>
          <a:ln w="28575">
            <a:noFill/>
          </a:ln>
        </p:spPr>
        <p:txBody>
          <a:bodyPr wrap="square" rtlCol="0">
            <a:spAutoFit/>
          </a:bodyPr>
          <a:lstStyle>
            <a:defPPr>
              <a:defRPr lang="en-US"/>
            </a:defPPr>
            <a:lvl1pPr algn="ctr"/>
          </a:lstStyle>
          <a:p>
            <a:r>
              <a:rPr lang="en-US" dirty="0"/>
              <a:t>Accuracy</a:t>
            </a:r>
          </a:p>
        </p:txBody>
      </p:sp>
      <p:sp>
        <p:nvSpPr>
          <p:cNvPr id="38" name="TextBox 37">
            <a:extLst>
              <a:ext uri="{FF2B5EF4-FFF2-40B4-BE49-F238E27FC236}">
                <a16:creationId xmlns:a16="http://schemas.microsoft.com/office/drawing/2014/main" id="{0AFFE13C-21D4-E7E1-2A96-39AED9A773AE}"/>
              </a:ext>
            </a:extLst>
          </p:cNvPr>
          <p:cNvSpPr txBox="1"/>
          <p:nvPr/>
        </p:nvSpPr>
        <p:spPr>
          <a:xfrm>
            <a:off x="6074084" y="4105166"/>
            <a:ext cx="1515339" cy="369332"/>
          </a:xfrm>
          <a:prstGeom prst="rect">
            <a:avLst/>
          </a:prstGeom>
          <a:noFill/>
          <a:ln w="28575">
            <a:noFill/>
          </a:ln>
        </p:spPr>
        <p:txBody>
          <a:bodyPr wrap="square" rtlCol="0">
            <a:spAutoFit/>
          </a:bodyPr>
          <a:lstStyle>
            <a:defPPr>
              <a:defRPr lang="en-US"/>
            </a:defPPr>
            <a:lvl1pPr algn="ctr"/>
          </a:lstStyle>
          <a:p>
            <a:r>
              <a:rPr lang="en-US" dirty="0"/>
              <a:t>Precision</a:t>
            </a:r>
          </a:p>
        </p:txBody>
      </p:sp>
      <p:sp>
        <p:nvSpPr>
          <p:cNvPr id="39" name="TextBox 38">
            <a:extLst>
              <a:ext uri="{FF2B5EF4-FFF2-40B4-BE49-F238E27FC236}">
                <a16:creationId xmlns:a16="http://schemas.microsoft.com/office/drawing/2014/main" id="{C4886352-2EF6-CA5F-251A-3F9728ED5F5D}"/>
              </a:ext>
            </a:extLst>
          </p:cNvPr>
          <p:cNvSpPr txBox="1"/>
          <p:nvPr/>
        </p:nvSpPr>
        <p:spPr>
          <a:xfrm>
            <a:off x="6074084" y="4450117"/>
            <a:ext cx="1515339" cy="369332"/>
          </a:xfrm>
          <a:prstGeom prst="rect">
            <a:avLst/>
          </a:prstGeom>
          <a:noFill/>
          <a:ln w="28575">
            <a:noFill/>
          </a:ln>
        </p:spPr>
        <p:txBody>
          <a:bodyPr wrap="square" rtlCol="0">
            <a:spAutoFit/>
          </a:bodyPr>
          <a:lstStyle>
            <a:defPPr>
              <a:defRPr lang="en-US"/>
            </a:defPPr>
            <a:lvl1pPr algn="ctr"/>
          </a:lstStyle>
          <a:p>
            <a:r>
              <a:rPr lang="en-US" dirty="0"/>
              <a:t>Recall</a:t>
            </a:r>
          </a:p>
        </p:txBody>
      </p:sp>
      <p:sp>
        <p:nvSpPr>
          <p:cNvPr id="40" name="TextBox 39">
            <a:extLst>
              <a:ext uri="{FF2B5EF4-FFF2-40B4-BE49-F238E27FC236}">
                <a16:creationId xmlns:a16="http://schemas.microsoft.com/office/drawing/2014/main" id="{5FA2C3C3-B41E-DA41-71DC-121CC765BB27}"/>
              </a:ext>
            </a:extLst>
          </p:cNvPr>
          <p:cNvSpPr txBox="1"/>
          <p:nvPr/>
        </p:nvSpPr>
        <p:spPr>
          <a:xfrm>
            <a:off x="6074084" y="5140019"/>
            <a:ext cx="1515339" cy="646331"/>
          </a:xfrm>
          <a:prstGeom prst="rect">
            <a:avLst/>
          </a:prstGeom>
          <a:noFill/>
          <a:ln w="28575">
            <a:noFill/>
          </a:ln>
        </p:spPr>
        <p:txBody>
          <a:bodyPr wrap="square" rtlCol="0">
            <a:spAutoFit/>
          </a:bodyPr>
          <a:lstStyle>
            <a:defPPr>
              <a:defRPr lang="en-US"/>
            </a:defPPr>
            <a:lvl1pPr algn="ctr"/>
          </a:lstStyle>
          <a:p>
            <a:r>
              <a:rPr lang="en-US" dirty="0"/>
              <a:t>Confusion Matrix</a:t>
            </a:r>
          </a:p>
        </p:txBody>
      </p:sp>
      <p:sp>
        <p:nvSpPr>
          <p:cNvPr id="41" name="TextBox 40">
            <a:extLst>
              <a:ext uri="{FF2B5EF4-FFF2-40B4-BE49-F238E27FC236}">
                <a16:creationId xmlns:a16="http://schemas.microsoft.com/office/drawing/2014/main" id="{333DB762-CC6F-2F23-7C37-3A55AC1CEA3C}"/>
              </a:ext>
            </a:extLst>
          </p:cNvPr>
          <p:cNvSpPr txBox="1"/>
          <p:nvPr/>
        </p:nvSpPr>
        <p:spPr>
          <a:xfrm>
            <a:off x="6074084" y="4795068"/>
            <a:ext cx="1515339" cy="369332"/>
          </a:xfrm>
          <a:prstGeom prst="rect">
            <a:avLst/>
          </a:prstGeom>
          <a:noFill/>
          <a:ln w="28575">
            <a:noFill/>
          </a:ln>
        </p:spPr>
        <p:txBody>
          <a:bodyPr wrap="square" rtlCol="0">
            <a:spAutoFit/>
          </a:bodyPr>
          <a:lstStyle>
            <a:defPPr>
              <a:defRPr lang="en-US"/>
            </a:defPPr>
            <a:lvl1pPr algn="ctr"/>
          </a:lstStyle>
          <a:p>
            <a:r>
              <a:rPr lang="en-US" dirty="0"/>
              <a:t>F1 score</a:t>
            </a:r>
          </a:p>
        </p:txBody>
      </p:sp>
      <p:sp>
        <p:nvSpPr>
          <p:cNvPr id="42" name="TextBox 41">
            <a:extLst>
              <a:ext uri="{FF2B5EF4-FFF2-40B4-BE49-F238E27FC236}">
                <a16:creationId xmlns:a16="http://schemas.microsoft.com/office/drawing/2014/main" id="{B799884C-B0C8-3775-69D9-BE2C63755695}"/>
              </a:ext>
            </a:extLst>
          </p:cNvPr>
          <p:cNvSpPr txBox="1"/>
          <p:nvPr/>
        </p:nvSpPr>
        <p:spPr>
          <a:xfrm>
            <a:off x="4201336" y="4688745"/>
            <a:ext cx="1515339" cy="369332"/>
          </a:xfrm>
          <a:prstGeom prst="rect">
            <a:avLst/>
          </a:prstGeom>
          <a:noFill/>
          <a:ln w="28575">
            <a:noFill/>
          </a:ln>
        </p:spPr>
        <p:txBody>
          <a:bodyPr wrap="square" rtlCol="0">
            <a:spAutoFit/>
          </a:bodyPr>
          <a:lstStyle>
            <a:defPPr>
              <a:defRPr lang="en-US"/>
            </a:defPPr>
            <a:lvl1pPr algn="ctr"/>
          </a:lstStyle>
          <a:p>
            <a:r>
              <a:rPr lang="en-US" dirty="0"/>
              <a:t>R squared</a:t>
            </a:r>
          </a:p>
        </p:txBody>
      </p:sp>
      <p:sp>
        <p:nvSpPr>
          <p:cNvPr id="43" name="TextBox 42">
            <a:extLst>
              <a:ext uri="{FF2B5EF4-FFF2-40B4-BE49-F238E27FC236}">
                <a16:creationId xmlns:a16="http://schemas.microsoft.com/office/drawing/2014/main" id="{2D0E5E8D-0637-040E-7BD1-3D035BFE4AD6}"/>
              </a:ext>
            </a:extLst>
          </p:cNvPr>
          <p:cNvSpPr txBox="1"/>
          <p:nvPr/>
        </p:nvSpPr>
        <p:spPr>
          <a:xfrm>
            <a:off x="6074084" y="5737588"/>
            <a:ext cx="1515339" cy="369332"/>
          </a:xfrm>
          <a:prstGeom prst="rect">
            <a:avLst/>
          </a:prstGeom>
          <a:noFill/>
          <a:ln w="28575">
            <a:noFill/>
          </a:ln>
        </p:spPr>
        <p:txBody>
          <a:bodyPr wrap="square" rtlCol="0">
            <a:spAutoFit/>
          </a:bodyPr>
          <a:lstStyle>
            <a:defPPr>
              <a:defRPr lang="en-US"/>
            </a:defPPr>
            <a:lvl1pPr algn="ctr"/>
          </a:lstStyle>
          <a:p>
            <a:r>
              <a:rPr lang="en-US" dirty="0"/>
              <a:t>ROC-AUC</a:t>
            </a:r>
          </a:p>
        </p:txBody>
      </p:sp>
    </p:spTree>
    <p:extLst>
      <p:ext uri="{BB962C8B-B14F-4D97-AF65-F5344CB8AC3E}">
        <p14:creationId xmlns:p14="http://schemas.microsoft.com/office/powerpoint/2010/main" val="2324223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1446550"/>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Linear Regression</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3720777"/>
            <a:ext cx="9850056" cy="1754326"/>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Background </a:t>
            </a:r>
            <a:r>
              <a:rPr lang="en-US" sz="3600" b="1" dirty="0" err="1">
                <a:solidFill>
                  <a:srgbClr val="664797"/>
                </a:solidFill>
                <a:latin typeface="Tajawal" panose="00000500000000000000" pitchFamily="2" charset="-78"/>
                <a:cs typeface="Tajawal" panose="00000500000000000000" pitchFamily="2" charset="-78"/>
              </a:rPr>
              <a:t>Maths</a:t>
            </a:r>
            <a:endParaRPr lang="en-US" sz="3600" b="1" dirty="0">
              <a:solidFill>
                <a:srgbClr val="664797"/>
              </a:solidFill>
              <a:latin typeface="Tajawal" panose="00000500000000000000" pitchFamily="2" charset="-78"/>
              <a:cs typeface="Tajawal" panose="00000500000000000000" pitchFamily="2" charset="-78"/>
            </a:endParaRPr>
          </a:p>
          <a:p>
            <a:pPr algn="ctr"/>
            <a:r>
              <a:rPr lang="en-US" sz="3600" b="1" dirty="0">
                <a:solidFill>
                  <a:srgbClr val="664797"/>
                </a:solidFill>
                <a:latin typeface="Tajawal" panose="00000500000000000000" pitchFamily="2" charset="-78"/>
                <a:cs typeface="Tajawal" panose="00000500000000000000" pitchFamily="2" charset="-78"/>
              </a:rPr>
              <a:t>&amp;</a:t>
            </a:r>
          </a:p>
          <a:p>
            <a:pPr algn="ctr"/>
            <a:r>
              <a:rPr lang="en-US" sz="3600" b="1" dirty="0">
                <a:solidFill>
                  <a:srgbClr val="664797"/>
                </a:solidFill>
                <a:latin typeface="Tajawal" panose="00000500000000000000" pitchFamily="2" charset="-78"/>
                <a:cs typeface="Tajawal" panose="00000500000000000000" pitchFamily="2" charset="-78"/>
              </a:rPr>
              <a:t>Gradient Descent</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76148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48429" y="480523"/>
            <a:ext cx="9850056"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ما هو تعلم الآلة؟</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
        <p:nvSpPr>
          <p:cNvPr id="3" name="TextBox 2">
            <a:extLst>
              <a:ext uri="{FF2B5EF4-FFF2-40B4-BE49-F238E27FC236}">
                <a16:creationId xmlns:a16="http://schemas.microsoft.com/office/drawing/2014/main" id="{9B468840-112C-D184-74E8-C136C320376E}"/>
              </a:ext>
            </a:extLst>
          </p:cNvPr>
          <p:cNvSpPr txBox="1"/>
          <p:nvPr/>
        </p:nvSpPr>
        <p:spPr>
          <a:xfrm>
            <a:off x="1648429" y="1644740"/>
            <a:ext cx="9850056" cy="3416320"/>
          </a:xfrm>
          <a:prstGeom prst="rect">
            <a:avLst/>
          </a:prstGeom>
          <a:noFill/>
        </p:spPr>
        <p:txBody>
          <a:bodyPr wrap="square" rtlCol="0">
            <a:spAutoFit/>
          </a:bodyPr>
          <a:lstStyle/>
          <a:p>
            <a:pPr algn="r" rtl="1"/>
            <a:r>
              <a:rPr lang="ar-OM" sz="3600" dirty="0">
                <a:latin typeface="Tajawal" panose="00000500000000000000" pitchFamily="2" charset="-78"/>
                <a:cs typeface="Tajawal" panose="00000500000000000000" pitchFamily="2" charset="-78"/>
              </a:rPr>
              <a:t>تعلم الآلة هو نوع من الخوارزميات يمكِّن الحواسيب من</a:t>
            </a:r>
            <a:r>
              <a:rPr lang="ar-OM" sz="3600" b="1" dirty="0">
                <a:latin typeface="Tajawal" panose="00000500000000000000" pitchFamily="2" charset="-78"/>
                <a:cs typeface="Tajawal" panose="00000500000000000000" pitchFamily="2" charset="-78"/>
              </a:rPr>
              <a:t> تعلم الأنماط الموجودة في</a:t>
            </a:r>
            <a:r>
              <a:rPr lang="ar-OM" sz="3600" dirty="0">
                <a:latin typeface="Tajawal" panose="00000500000000000000" pitchFamily="2" charset="-78"/>
                <a:cs typeface="Tajawal" panose="00000500000000000000" pitchFamily="2" charset="-78"/>
              </a:rPr>
              <a:t> </a:t>
            </a:r>
            <a:r>
              <a:rPr lang="ar-OM" sz="3600" b="1" dirty="0">
                <a:latin typeface="Tajawal" panose="00000500000000000000" pitchFamily="2" charset="-78"/>
                <a:cs typeface="Tajawal" panose="00000500000000000000" pitchFamily="2" charset="-78"/>
              </a:rPr>
              <a:t>البيانات بدون أن تتم برمجتها بشكل صريح فيكتسب القدرة على تطبيق ما تعلمه على بيانات جديدة لم يرها من قبل.</a:t>
            </a:r>
          </a:p>
          <a:p>
            <a:pPr algn="r"/>
            <a:endParaRPr lang="ar-OM" sz="36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883033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204961" y="284452"/>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p:pic>
        <p:nvPicPr>
          <p:cNvPr id="12" name="Picture 11">
            <a:extLst>
              <a:ext uri="{FF2B5EF4-FFF2-40B4-BE49-F238E27FC236}">
                <a16:creationId xmlns:a16="http://schemas.microsoft.com/office/drawing/2014/main" id="{258E1D5B-C0CE-8F60-8677-0E37B06E81D1}"/>
              </a:ext>
            </a:extLst>
          </p:cNvPr>
          <p:cNvPicPr>
            <a:picLocks noChangeAspect="1"/>
          </p:cNvPicPr>
          <p:nvPr/>
        </p:nvPicPr>
        <p:blipFill>
          <a:blip r:embed="rId3"/>
          <a:stretch>
            <a:fillRect/>
          </a:stretch>
        </p:blipFill>
        <p:spPr>
          <a:xfrm>
            <a:off x="247311" y="1068641"/>
            <a:ext cx="8492091" cy="5604352"/>
          </a:xfrm>
          <a:prstGeom prst="rect">
            <a:avLst/>
          </a:prstGeom>
        </p:spPr>
      </p:pic>
      <p:pic>
        <p:nvPicPr>
          <p:cNvPr id="14" name="Picture 13">
            <a:extLst>
              <a:ext uri="{FF2B5EF4-FFF2-40B4-BE49-F238E27FC236}">
                <a16:creationId xmlns:a16="http://schemas.microsoft.com/office/drawing/2014/main" id="{29B8BBA5-E8D8-DFC4-60CC-1F675BD523CA}"/>
              </a:ext>
            </a:extLst>
          </p:cNvPr>
          <p:cNvPicPr>
            <a:picLocks noChangeAspect="1"/>
          </p:cNvPicPr>
          <p:nvPr/>
        </p:nvPicPr>
        <p:blipFill>
          <a:blip r:embed="rId4"/>
          <a:stretch>
            <a:fillRect/>
          </a:stretch>
        </p:blipFill>
        <p:spPr>
          <a:xfrm>
            <a:off x="9152358" y="1068641"/>
            <a:ext cx="1996440" cy="5338792"/>
          </a:xfrm>
          <a:prstGeom prst="rect">
            <a:avLst/>
          </a:prstGeom>
        </p:spPr>
      </p:pic>
    </p:spTree>
    <p:extLst>
      <p:ext uri="{BB962C8B-B14F-4D97-AF65-F5344CB8AC3E}">
        <p14:creationId xmlns:p14="http://schemas.microsoft.com/office/powerpoint/2010/main" val="4277613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593776" y="610356"/>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70E64E-C782-516D-538F-9E4854709C71}"/>
                  </a:ext>
                </a:extLst>
              </p:cNvPr>
              <p:cNvSpPr txBox="1"/>
              <p:nvPr/>
            </p:nvSpPr>
            <p:spPr>
              <a:xfrm>
                <a:off x="6812230" y="3872466"/>
                <a:ext cx="499872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r>
                        <a:rPr lang="en-US" sz="320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a:solidFill>
                                <a:srgbClr val="996AD8"/>
                              </a:solidFill>
                              <a:latin typeface="Cambria Math" panose="02040503050406030204" pitchFamily="18" charset="0"/>
                            </a:rPr>
                            <m:t>0</m:t>
                          </m:r>
                        </m:sub>
                      </m:sSub>
                    </m:oMath>
                  </m:oMathPara>
                </a14:m>
                <a:endParaRPr lang="en-US" sz="3200" dirty="0"/>
              </a:p>
            </p:txBody>
          </p:sp>
        </mc:Choice>
        <mc:Fallback xmlns="">
          <p:sp>
            <p:nvSpPr>
              <p:cNvPr id="3" name="TextBox 2">
                <a:extLst>
                  <a:ext uri="{FF2B5EF4-FFF2-40B4-BE49-F238E27FC236}">
                    <a16:creationId xmlns:a16="http://schemas.microsoft.com/office/drawing/2014/main" id="{9F70E64E-C782-516D-538F-9E4854709C71}"/>
                  </a:ext>
                </a:extLst>
              </p:cNvPr>
              <p:cNvSpPr txBox="1">
                <a:spLocks noRot="1" noChangeAspect="1" noMove="1" noResize="1" noEditPoints="1" noAdjustHandles="1" noChangeArrowheads="1" noChangeShapeType="1" noTextEdit="1"/>
              </p:cNvSpPr>
              <p:nvPr/>
            </p:nvSpPr>
            <p:spPr>
              <a:xfrm>
                <a:off x="6812230" y="3872466"/>
                <a:ext cx="4998720" cy="584775"/>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4E40D0-55DE-CED3-AA1B-B8C7FCE3F328}"/>
              </a:ext>
            </a:extLst>
          </p:cNvPr>
          <p:cNvPicPr>
            <a:picLocks noChangeAspect="1"/>
          </p:cNvPicPr>
          <p:nvPr/>
        </p:nvPicPr>
        <p:blipFill>
          <a:blip r:embed="rId4"/>
          <a:stretch>
            <a:fillRect/>
          </a:stretch>
        </p:blipFill>
        <p:spPr>
          <a:xfrm>
            <a:off x="0" y="1346864"/>
            <a:ext cx="6963219" cy="459537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F2B1E8-6058-0325-BA88-2E55B93B3E74}"/>
                  </a:ext>
                </a:extLst>
              </p:cNvPr>
              <p:cNvSpPr txBox="1"/>
              <p:nvPr/>
            </p:nvSpPr>
            <p:spPr>
              <a:xfrm>
                <a:off x="7185365" y="2394209"/>
                <a:ext cx="4404851" cy="1110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solidFill>
                                <a:srgbClr val="836967"/>
                              </a:solidFill>
                              <a:latin typeface="Cambria Math" panose="02040503050406030204" pitchFamily="18" charset="0"/>
                            </a:rPr>
                          </m:ctrlPr>
                        </m:accPr>
                        <m:e>
                          <m:r>
                            <a:rPr lang="en-US" sz="3200" i="1">
                              <a:latin typeface="Cambria Math" panose="02040503050406030204" pitchFamily="18" charset="0"/>
                            </a:rPr>
                            <m:t>𝑦</m:t>
                          </m:r>
                        </m:e>
                      </m:acc>
                      <m:r>
                        <a:rPr lang="en-US" sz="3200" i="0">
                          <a:latin typeface="Cambria Math" panose="02040503050406030204" pitchFamily="18" charset="0"/>
                        </a:rPr>
                        <m:t>=</m:t>
                      </m:r>
                      <m:nary>
                        <m:naryPr>
                          <m:chr m:val="∑"/>
                          <m:limLoc m:val="subSup"/>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0">
                              <a:latin typeface="Cambria Math" panose="02040503050406030204" pitchFamily="18" charset="0"/>
                            </a:rPr>
                            <m:t>=</m:t>
                          </m:r>
                          <m:r>
                            <a:rPr lang="en-US" sz="3200" i="0">
                              <a:latin typeface="Cambria Math" panose="02040503050406030204" pitchFamily="18" charset="0"/>
                            </a:rPr>
                            <m:t>1</m:t>
                          </m:r>
                        </m:sub>
                        <m:sup>
                          <m:r>
                            <a:rPr lang="en-US" sz="3200" i="1">
                              <a:latin typeface="Cambria Math" panose="02040503050406030204" pitchFamily="18" charset="0"/>
                            </a:rPr>
                            <m:t>𝑑</m:t>
                          </m:r>
                        </m:sup>
                        <m:e>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𝑖</m:t>
                              </m:r>
                            </m:sub>
                          </m:sSub>
                        </m:e>
                      </m:nary>
                      <m:r>
                        <a:rPr lang="en-US" sz="3200" i="0">
                          <a:latin typeface="Cambria Math" panose="02040503050406030204" pitchFamily="18" charset="0"/>
                        </a:rPr>
                        <m:t>⋅</m:t>
                      </m:r>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0">
                              <a:solidFill>
                                <a:srgbClr val="996AD8"/>
                              </a:solidFill>
                              <a:latin typeface="Cambria Math" panose="02040503050406030204" pitchFamily="18" charset="0"/>
                            </a:rPr>
                            <m:t>0</m:t>
                          </m:r>
                        </m:sub>
                      </m:sSub>
                    </m:oMath>
                  </m:oMathPara>
                </a14:m>
                <a:endParaRPr lang="en-US" sz="3200" dirty="0"/>
              </a:p>
            </p:txBody>
          </p:sp>
        </mc:Choice>
        <mc:Fallback xmlns="">
          <p:sp>
            <p:nvSpPr>
              <p:cNvPr id="11" name="TextBox 10">
                <a:extLst>
                  <a:ext uri="{FF2B5EF4-FFF2-40B4-BE49-F238E27FC236}">
                    <a16:creationId xmlns:a16="http://schemas.microsoft.com/office/drawing/2014/main" id="{3AF2B1E8-6058-0325-BA88-2E55B93B3E74}"/>
                  </a:ext>
                </a:extLst>
              </p:cNvPr>
              <p:cNvSpPr txBox="1">
                <a:spLocks noRot="1" noChangeAspect="1" noMove="1" noResize="1" noEditPoints="1" noAdjustHandles="1" noChangeArrowheads="1" noChangeShapeType="1" noTextEdit="1"/>
              </p:cNvSpPr>
              <p:nvPr/>
            </p:nvSpPr>
            <p:spPr>
              <a:xfrm>
                <a:off x="7185365" y="2394209"/>
                <a:ext cx="4404851" cy="111017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561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593776" y="610356"/>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AB2534-E45F-DC23-527D-639E115AFC7B}"/>
                  </a:ext>
                </a:extLst>
              </p:cNvPr>
              <p:cNvSpPr txBox="1"/>
              <p:nvPr/>
            </p:nvSpPr>
            <p:spPr>
              <a:xfrm>
                <a:off x="6881056" y="2810305"/>
                <a:ext cx="4998720"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nary>
                        <m:naryPr>
                          <m:chr m:val="∑"/>
                          <m:limLoc m:val="subSup"/>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0">
                              <a:latin typeface="Cambria Math" panose="02040503050406030204" pitchFamily="18" charset="0"/>
                            </a:rPr>
                            <m:t>=</m:t>
                          </m:r>
                          <m:r>
                            <a:rPr lang="en-US" sz="3600" i="0">
                              <a:latin typeface="Cambria Math" panose="02040503050406030204" pitchFamily="18" charset="0"/>
                            </a:rPr>
                            <m:t>1</m:t>
                          </m:r>
                        </m:sub>
                        <m:sup>
                          <m:r>
                            <a:rPr lang="en-US" sz="3600" i="1">
                              <a:latin typeface="Cambria Math" panose="02040503050406030204" pitchFamily="18" charset="0"/>
                            </a:rPr>
                            <m:t>𝑑</m:t>
                          </m:r>
                        </m:sup>
                        <m:e>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1">
                                  <a:solidFill>
                                    <a:srgbClr val="996AD8"/>
                                  </a:solidFill>
                                  <a:latin typeface="Cambria Math" panose="02040503050406030204" pitchFamily="18" charset="0"/>
                                </a:rPr>
                                <m:t>𝑖</m:t>
                              </m:r>
                            </m:sub>
                          </m:sSub>
                        </m:e>
                      </m:nary>
                      <m:r>
                        <a:rPr lang="en-US" sz="3600" i="0">
                          <a:latin typeface="Cambria Math" panose="02040503050406030204" pitchFamily="18" charset="0"/>
                        </a:rPr>
                        <m:t>⋅</m:t>
                      </m:r>
                      <m:r>
                        <a:rPr lang="en-US" sz="3600" i="1" smtClean="0">
                          <a:latin typeface="Cambria Math" panose="02040503050406030204" pitchFamily="18" charset="0"/>
                        </a:rPr>
                        <m:t>𝑥</m:t>
                      </m:r>
                      <m:r>
                        <a:rPr lang="en-US" sz="3600" i="0">
                          <a:latin typeface="Cambria Math" panose="02040503050406030204" pitchFamily="18" charset="0"/>
                        </a:rPr>
                        <m:t>+</m:t>
                      </m:r>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0">
                              <a:solidFill>
                                <a:srgbClr val="996AD8"/>
                              </a:solidFill>
                              <a:latin typeface="Cambria Math" panose="02040503050406030204" pitchFamily="18" charset="0"/>
                            </a:rPr>
                            <m:t>0</m:t>
                          </m:r>
                        </m:sub>
                      </m:sSub>
                    </m:oMath>
                  </m:oMathPara>
                </a14:m>
                <a:endParaRPr lang="en-US" sz="3600" dirty="0"/>
              </a:p>
            </p:txBody>
          </p:sp>
        </mc:Choice>
        <mc:Fallback xmlns="">
          <p:sp>
            <p:nvSpPr>
              <p:cNvPr id="2" name="TextBox 1">
                <a:extLst>
                  <a:ext uri="{FF2B5EF4-FFF2-40B4-BE49-F238E27FC236}">
                    <a16:creationId xmlns:a16="http://schemas.microsoft.com/office/drawing/2014/main" id="{8BAB2534-E45F-DC23-527D-639E115AFC7B}"/>
                  </a:ext>
                </a:extLst>
              </p:cNvPr>
              <p:cNvSpPr txBox="1">
                <a:spLocks noRot="1" noChangeAspect="1" noMove="1" noResize="1" noEditPoints="1" noAdjustHandles="1" noChangeArrowheads="1" noChangeShapeType="1" noTextEdit="1"/>
              </p:cNvSpPr>
              <p:nvPr/>
            </p:nvSpPr>
            <p:spPr>
              <a:xfrm>
                <a:off x="6881056" y="2810305"/>
                <a:ext cx="4998720" cy="12373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70E64E-C782-516D-538F-9E4854709C71}"/>
                  </a:ext>
                </a:extLst>
              </p:cNvPr>
              <p:cNvSpPr txBox="1"/>
              <p:nvPr/>
            </p:nvSpPr>
            <p:spPr>
              <a:xfrm>
                <a:off x="6881056" y="4342752"/>
                <a:ext cx="499872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r>
                        <a:rPr lang="en-US" sz="3600" i="1" smtClean="0">
                          <a:solidFill>
                            <a:srgbClr val="996AD8"/>
                          </a:solidFill>
                          <a:latin typeface="Cambria Math" panose="02040503050406030204" pitchFamily="18" charset="0"/>
                        </a:rPr>
                        <m:t>5</m:t>
                      </m:r>
                      <m:r>
                        <a:rPr lang="en-US" sz="3600" i="0">
                          <a:latin typeface="Cambria Math" panose="02040503050406030204" pitchFamily="18" charset="0"/>
                        </a:rPr>
                        <m:t>⋅</m:t>
                      </m:r>
                      <m:r>
                        <a:rPr lang="en-US" sz="3600" i="1" smtClean="0">
                          <a:latin typeface="Cambria Math" panose="02040503050406030204" pitchFamily="18" charset="0"/>
                        </a:rPr>
                        <m:t>𝑥</m:t>
                      </m:r>
                      <m:r>
                        <a:rPr lang="en-US" sz="3600" b="0" i="1" smtClean="0">
                          <a:solidFill>
                            <a:srgbClr val="996AD8"/>
                          </a:solidFill>
                          <a:latin typeface="Cambria Math" panose="02040503050406030204" pitchFamily="18" charset="0"/>
                        </a:rPr>
                        <m:t>−</m:t>
                      </m:r>
                      <m:r>
                        <a:rPr lang="en-US" sz="3600" b="0" i="1" smtClean="0">
                          <a:solidFill>
                            <a:srgbClr val="996AD8"/>
                          </a:solidFill>
                          <a:latin typeface="Cambria Math" panose="02040503050406030204" pitchFamily="18" charset="0"/>
                        </a:rPr>
                        <m:t>12</m:t>
                      </m:r>
                    </m:oMath>
                  </m:oMathPara>
                </a14:m>
                <a:endParaRPr lang="en-US" sz="3600" dirty="0"/>
              </a:p>
            </p:txBody>
          </p:sp>
        </mc:Choice>
        <mc:Fallback xmlns="">
          <p:sp>
            <p:nvSpPr>
              <p:cNvPr id="3" name="TextBox 2">
                <a:extLst>
                  <a:ext uri="{FF2B5EF4-FFF2-40B4-BE49-F238E27FC236}">
                    <a16:creationId xmlns:a16="http://schemas.microsoft.com/office/drawing/2014/main" id="{9F70E64E-C782-516D-538F-9E4854709C71}"/>
                  </a:ext>
                </a:extLst>
              </p:cNvPr>
              <p:cNvSpPr txBox="1">
                <a:spLocks noRot="1" noChangeAspect="1" noMove="1" noResize="1" noEditPoints="1" noAdjustHandles="1" noChangeArrowheads="1" noChangeShapeType="1" noTextEdit="1"/>
              </p:cNvSpPr>
              <p:nvPr/>
            </p:nvSpPr>
            <p:spPr>
              <a:xfrm>
                <a:off x="6881056" y="4342752"/>
                <a:ext cx="4998720" cy="646331"/>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22FC897-2514-24FC-9942-0C60486235C7}"/>
              </a:ext>
            </a:extLst>
          </p:cNvPr>
          <p:cNvPicPr>
            <a:picLocks noChangeAspect="1"/>
          </p:cNvPicPr>
          <p:nvPr/>
        </p:nvPicPr>
        <p:blipFill>
          <a:blip r:embed="rId5"/>
          <a:stretch>
            <a:fillRect/>
          </a:stretch>
        </p:blipFill>
        <p:spPr>
          <a:xfrm>
            <a:off x="0" y="1393893"/>
            <a:ext cx="6704533" cy="4424654"/>
          </a:xfrm>
          <a:prstGeom prst="rect">
            <a:avLst/>
          </a:prstGeom>
        </p:spPr>
      </p:pic>
    </p:spTree>
    <p:extLst>
      <p:ext uri="{BB962C8B-B14F-4D97-AF65-F5344CB8AC3E}">
        <p14:creationId xmlns:p14="http://schemas.microsoft.com/office/powerpoint/2010/main" val="391362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167E480-17B0-5ABD-C220-A8FCD68FC4AA}"/>
              </a:ext>
            </a:extLst>
          </p:cNvPr>
          <p:cNvPicPr>
            <a:picLocks noChangeAspect="1"/>
          </p:cNvPicPr>
          <p:nvPr/>
        </p:nvPicPr>
        <p:blipFill>
          <a:blip r:embed="rId3"/>
          <a:stretch>
            <a:fillRect/>
          </a:stretch>
        </p:blipFill>
        <p:spPr>
          <a:xfrm>
            <a:off x="380047" y="586123"/>
            <a:ext cx="6356033" cy="4194662"/>
          </a:xfrm>
          <a:prstGeom prst="rect">
            <a:avLst/>
          </a:prstGeom>
        </p:spPr>
      </p:pic>
      <p:sp>
        <p:nvSpPr>
          <p:cNvPr id="7" name="TextBox 6">
            <a:extLst>
              <a:ext uri="{FF2B5EF4-FFF2-40B4-BE49-F238E27FC236}">
                <a16:creationId xmlns:a16="http://schemas.microsoft.com/office/drawing/2014/main" id="{2033A94E-BEFE-C109-8409-6A2100831ABD}"/>
              </a:ext>
            </a:extLst>
          </p:cNvPr>
          <p:cNvSpPr txBox="1"/>
          <p:nvPr/>
        </p:nvSpPr>
        <p:spPr>
          <a:xfrm>
            <a:off x="9593776" y="201403"/>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B96DD4-8C36-3F0B-90B6-6891F321FFF0}"/>
                  </a:ext>
                </a:extLst>
              </p:cNvPr>
              <p:cNvSpPr txBox="1"/>
              <p:nvPr/>
            </p:nvSpPr>
            <p:spPr>
              <a:xfrm>
                <a:off x="7463888" y="1399614"/>
                <a:ext cx="3894016" cy="605294"/>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a:solidFill>
                                    <a:schemeClr val="tx1"/>
                                  </a:solidFill>
                                  <a:latin typeface="Cambria Math" panose="02040503050406030204" pitchFamily="18" charset="0"/>
                                </a:rPr>
                                <m:t>𝑦</m:t>
                              </m:r>
                            </m:e>
                          </m:acc>
                        </m:e>
                        <m:sup>
                          <m:r>
                            <a:rPr lang="en-US" sz="3200">
                              <a:solidFill>
                                <a:schemeClr val="tx1"/>
                              </a:solidFill>
                              <a:latin typeface="Cambria Math" panose="02040503050406030204" pitchFamily="18" charset="0"/>
                            </a:rPr>
                            <m:t>(</m:t>
                          </m:r>
                          <m:r>
                            <a:rPr lang="en-US" sz="3200">
                              <a:solidFill>
                                <a:schemeClr val="tx1"/>
                              </a:solidFill>
                              <a:latin typeface="Cambria Math" panose="02040503050406030204" pitchFamily="18" charset="0"/>
                            </a:rPr>
                            <m:t>𝑗</m:t>
                          </m:r>
                          <m:r>
                            <a:rPr lang="en-US" sz="3200">
                              <a:solidFill>
                                <a:schemeClr val="tx1"/>
                              </a:solidFill>
                              <a:latin typeface="Cambria Math" panose="02040503050406030204" pitchFamily="18" charset="0"/>
                            </a:rPr>
                            <m:t>)</m:t>
                          </m:r>
                        </m:sup>
                      </m:sSup>
                      <m:r>
                        <a:rPr lang="en-US" sz="3200">
                          <a:solidFill>
                            <a:schemeClr val="tx1"/>
                          </a:solidFill>
                          <a:latin typeface="Cambria Math" panose="02040503050406030204" pitchFamily="18" charset="0"/>
                        </a:rPr>
                        <m:t>= </m:t>
                      </m:r>
                      <m:r>
                        <a:rPr lang="en-US" sz="3200" smtClean="0">
                          <a:solidFill>
                            <a:srgbClr val="996AD8"/>
                          </a:solidFill>
                          <a:latin typeface="Cambria Math" panose="02040503050406030204" pitchFamily="18" charset="0"/>
                        </a:rPr>
                        <m:t>5</m:t>
                      </m:r>
                      <m:r>
                        <a:rPr lang="en-US" sz="3200">
                          <a:solidFill>
                            <a:schemeClr val="tx1"/>
                          </a:solidFill>
                          <a:latin typeface="Cambria Math" panose="02040503050406030204" pitchFamily="18" charset="0"/>
                        </a:rPr>
                        <m:t>⋅</m:t>
                      </m:r>
                      <m:sSup>
                        <m:sSupPr>
                          <m:ctrlPr>
                            <a:rPr lang="en-US" sz="3200" i="1">
                              <a:solidFill>
                                <a:schemeClr val="tx1"/>
                              </a:solidFill>
                              <a:latin typeface="Cambria Math" panose="02040503050406030204" pitchFamily="18" charset="0"/>
                            </a:rPr>
                          </m:ctrlPr>
                        </m:sSupPr>
                        <m:e>
                          <m:r>
                            <a:rPr lang="en-US" sz="3200">
                              <a:solidFill>
                                <a:schemeClr val="tx1"/>
                              </a:solidFill>
                              <a:latin typeface="Cambria Math" panose="02040503050406030204" pitchFamily="18" charset="0"/>
                            </a:rPr>
                            <m:t>𝑥</m:t>
                          </m:r>
                        </m:e>
                        <m:sup>
                          <m:r>
                            <a:rPr lang="en-US" sz="3200">
                              <a:solidFill>
                                <a:schemeClr val="tx1"/>
                              </a:solidFill>
                              <a:latin typeface="Cambria Math" panose="02040503050406030204" pitchFamily="18" charset="0"/>
                            </a:rPr>
                            <m:t>(</m:t>
                          </m:r>
                          <m:r>
                            <a:rPr lang="en-US" sz="3200">
                              <a:solidFill>
                                <a:schemeClr val="tx1"/>
                              </a:solidFill>
                              <a:latin typeface="Cambria Math" panose="02040503050406030204" pitchFamily="18" charset="0"/>
                            </a:rPr>
                            <m:t>𝑗</m:t>
                          </m:r>
                          <m:r>
                            <a:rPr lang="en-US" sz="3200">
                              <a:solidFill>
                                <a:schemeClr val="tx1"/>
                              </a:solidFill>
                              <a:latin typeface="Cambria Math" panose="02040503050406030204" pitchFamily="18" charset="0"/>
                            </a:rPr>
                            <m:t>)</m:t>
                          </m:r>
                        </m:sup>
                      </m:sSup>
                      <m:r>
                        <a:rPr lang="en-US" sz="3200" smtClean="0">
                          <a:solidFill>
                            <a:srgbClr val="996AD8"/>
                          </a:solidFill>
                          <a:latin typeface="Cambria Math" panose="02040503050406030204" pitchFamily="18" charset="0"/>
                        </a:rPr>
                        <m:t>−</m:t>
                      </m:r>
                      <m:r>
                        <a:rPr lang="en-US" sz="3200" smtClean="0">
                          <a:solidFill>
                            <a:srgbClr val="996AD8"/>
                          </a:solidFill>
                          <a:latin typeface="Cambria Math" panose="02040503050406030204" pitchFamily="18" charset="0"/>
                        </a:rPr>
                        <m:t>12</m:t>
                      </m:r>
                    </m:oMath>
                  </m:oMathPara>
                </a14:m>
                <a:endParaRPr lang="en-US" sz="3200" dirty="0"/>
              </a:p>
            </p:txBody>
          </p:sp>
        </mc:Choice>
        <mc:Fallback xmlns="">
          <p:sp>
            <p:nvSpPr>
              <p:cNvPr id="8" name="TextBox 7">
                <a:extLst>
                  <a:ext uri="{FF2B5EF4-FFF2-40B4-BE49-F238E27FC236}">
                    <a16:creationId xmlns:a16="http://schemas.microsoft.com/office/drawing/2014/main" id="{FEB96DD4-8C36-3F0B-90B6-6891F321FFF0}"/>
                  </a:ext>
                </a:extLst>
              </p:cNvPr>
              <p:cNvSpPr txBox="1">
                <a:spLocks noRot="1" noChangeAspect="1" noMove="1" noResize="1" noEditPoints="1" noAdjustHandles="1" noChangeArrowheads="1" noChangeShapeType="1" noTextEdit="1"/>
              </p:cNvSpPr>
              <p:nvPr/>
            </p:nvSpPr>
            <p:spPr>
              <a:xfrm>
                <a:off x="7463888" y="1399614"/>
                <a:ext cx="3894016" cy="605294"/>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0155AFC9-FCA8-7802-57EE-2C125C01AE15}"/>
              </a:ext>
            </a:extLst>
          </p:cNvPr>
          <p:cNvPicPr>
            <a:picLocks noChangeAspect="1"/>
          </p:cNvPicPr>
          <p:nvPr/>
        </p:nvPicPr>
        <p:blipFill>
          <a:blip r:embed="rId5"/>
          <a:stretch>
            <a:fillRect/>
          </a:stretch>
        </p:blipFill>
        <p:spPr>
          <a:xfrm>
            <a:off x="4591224" y="3228659"/>
            <a:ext cx="2522144" cy="340905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AC3DA8-5B05-1AE2-E139-7D030BE71257}"/>
                  </a:ext>
                </a:extLst>
              </p:cNvPr>
              <p:cNvSpPr txBox="1"/>
              <p:nvPr/>
            </p:nvSpPr>
            <p:spPr>
              <a:xfrm>
                <a:off x="7601048" y="2378495"/>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83</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19</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5" name="TextBox 14">
                <a:extLst>
                  <a:ext uri="{FF2B5EF4-FFF2-40B4-BE49-F238E27FC236}">
                    <a16:creationId xmlns:a16="http://schemas.microsoft.com/office/drawing/2014/main" id="{B7AC3DA8-5B05-1AE2-E139-7D030BE71257}"/>
                  </a:ext>
                </a:extLst>
              </p:cNvPr>
              <p:cNvSpPr txBox="1">
                <a:spLocks noRot="1" noChangeAspect="1" noMove="1" noResize="1" noEditPoints="1" noAdjustHandles="1" noChangeArrowheads="1" noChangeShapeType="1" noTextEdit="1"/>
              </p:cNvSpPr>
              <p:nvPr/>
            </p:nvSpPr>
            <p:spPr>
              <a:xfrm>
                <a:off x="7601048" y="2378495"/>
                <a:ext cx="389401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4CAED0-149F-60B8-49F1-A5A124EE049E}"/>
                  </a:ext>
                </a:extLst>
              </p:cNvPr>
              <p:cNvSpPr txBox="1"/>
              <p:nvPr/>
            </p:nvSpPr>
            <p:spPr>
              <a:xfrm>
                <a:off x="7463888" y="3136350"/>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18</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6" name="TextBox 15">
                <a:extLst>
                  <a:ext uri="{FF2B5EF4-FFF2-40B4-BE49-F238E27FC236}">
                    <a16:creationId xmlns:a16="http://schemas.microsoft.com/office/drawing/2014/main" id="{044CAED0-149F-60B8-49F1-A5A124EE049E}"/>
                  </a:ext>
                </a:extLst>
              </p:cNvPr>
              <p:cNvSpPr txBox="1">
                <a:spLocks noRot="1" noChangeAspect="1" noMove="1" noResize="1" noEditPoints="1" noAdjustHandles="1" noChangeArrowheads="1" noChangeShapeType="1" noTextEdit="1"/>
              </p:cNvSpPr>
              <p:nvPr/>
            </p:nvSpPr>
            <p:spPr>
              <a:xfrm>
                <a:off x="7463888" y="3136350"/>
                <a:ext cx="389401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6E75A5-E9C4-3FD6-73D8-FAAFB6F8822B}"/>
                  </a:ext>
                </a:extLst>
              </p:cNvPr>
              <p:cNvSpPr txBox="1"/>
              <p:nvPr/>
            </p:nvSpPr>
            <p:spPr>
              <a:xfrm>
                <a:off x="7463888" y="3924562"/>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213</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45</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EF6E75A5-E9C4-3FD6-73D8-FAAFB6F8822B}"/>
                  </a:ext>
                </a:extLst>
              </p:cNvPr>
              <p:cNvSpPr txBox="1">
                <a:spLocks noRot="1" noChangeAspect="1" noMove="1" noResize="1" noEditPoints="1" noAdjustHandles="1" noChangeArrowheads="1" noChangeShapeType="1" noTextEdit="1"/>
              </p:cNvSpPr>
              <p:nvPr/>
            </p:nvSpPr>
            <p:spPr>
              <a:xfrm>
                <a:off x="7463888" y="3924562"/>
                <a:ext cx="3894016"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8C569C-1A0E-64E3-B143-E89C26BCC12C}"/>
                  </a:ext>
                </a:extLst>
              </p:cNvPr>
              <p:cNvSpPr txBox="1"/>
              <p:nvPr/>
            </p:nvSpPr>
            <p:spPr>
              <a:xfrm>
                <a:off x="7463888" y="4712774"/>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273</m:t>
                      </m:r>
                      <m:r>
                        <a:rPr lang="en-US">
                          <a:solidFill>
                            <a:schemeClr val="tx1"/>
                          </a:solidFill>
                          <a:latin typeface="Cambria Math" panose="02040503050406030204" pitchFamily="18" charset="0"/>
                        </a:rPr>
                        <m:t>=</m:t>
                      </m:r>
                      <m:r>
                        <a:rPr lang="en-US" smtClean="0">
                          <a:solidFill>
                            <a:srgbClr val="996AD8"/>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57</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728C569C-1A0E-64E3-B143-E89C26BCC12C}"/>
                  </a:ext>
                </a:extLst>
              </p:cNvPr>
              <p:cNvSpPr txBox="1">
                <a:spLocks noRot="1" noChangeAspect="1" noMove="1" noResize="1" noEditPoints="1" noAdjustHandles="1" noChangeArrowheads="1" noChangeShapeType="1" noTextEdit="1"/>
              </p:cNvSpPr>
              <p:nvPr/>
            </p:nvSpPr>
            <p:spPr>
              <a:xfrm>
                <a:off x="7463888" y="4712774"/>
                <a:ext cx="3894016"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095F56-E5AF-0EB4-30FF-BBAB56908CFB}"/>
                  </a:ext>
                </a:extLst>
              </p:cNvPr>
              <p:cNvSpPr txBox="1"/>
              <p:nvPr/>
            </p:nvSpPr>
            <p:spPr>
              <a:xfrm>
                <a:off x="7601048" y="5500986"/>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98</m:t>
                      </m:r>
                      <m:r>
                        <a:rPr lang="en-US">
                          <a:solidFill>
                            <a:schemeClr val="tx1"/>
                          </a:solidFill>
                          <a:latin typeface="Cambria Math" panose="02040503050406030204" pitchFamily="18" charset="0"/>
                        </a:rPr>
                        <m:t>=</m:t>
                      </m:r>
                      <m:r>
                        <a:rPr lang="en-US" smtClean="0">
                          <a:solidFill>
                            <a:srgbClr val="996AD8"/>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22</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75095F56-E5AF-0EB4-30FF-BBAB56908CFB}"/>
                  </a:ext>
                </a:extLst>
              </p:cNvPr>
              <p:cNvSpPr txBox="1">
                <a:spLocks noRot="1" noChangeAspect="1" noMove="1" noResize="1" noEditPoints="1" noAdjustHandles="1" noChangeArrowheads="1" noChangeShapeType="1" noTextEdit="1"/>
              </p:cNvSpPr>
              <p:nvPr/>
            </p:nvSpPr>
            <p:spPr>
              <a:xfrm>
                <a:off x="7601048" y="5500986"/>
                <a:ext cx="3894016" cy="64633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032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648929"/>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641987" y="1510466"/>
            <a:ext cx="8657303" cy="3139321"/>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أجد قيم </a:t>
            </a:r>
            <a:r>
              <a:rPr lang="en-US" sz="6600" b="1" dirty="0">
                <a:solidFill>
                  <a:srgbClr val="996AD8"/>
                </a:solidFill>
                <a:latin typeface="Tajawal" panose="00000500000000000000" pitchFamily="2" charset="-78"/>
                <a:cs typeface="Tajawal" panose="00000500000000000000" pitchFamily="2" charset="-78"/>
              </a:rPr>
              <a:t>w</a:t>
            </a:r>
            <a:r>
              <a:rPr lang="ar-OM" sz="6600" b="1" dirty="0">
                <a:latin typeface="Tajawal" panose="00000500000000000000" pitchFamily="2" charset="-78"/>
                <a:cs typeface="Tajawal" panose="00000500000000000000" pitchFamily="2" charset="-78"/>
              </a:rPr>
              <a:t> بحيث يحقق </a:t>
            </a:r>
            <a:r>
              <a:rPr lang="ar-OM" sz="6600" b="1" dirty="0" err="1">
                <a:latin typeface="Tajawal" panose="00000500000000000000" pitchFamily="2" charset="-78"/>
                <a:cs typeface="Tajawal" panose="00000500000000000000" pitchFamily="2" charset="-78"/>
              </a:rPr>
              <a:t>الـ</a:t>
            </a:r>
            <a:r>
              <a:rPr lang="ar-OM" sz="6600" b="1" dirty="0">
                <a:latin typeface="Tajawal" panose="00000500000000000000" pitchFamily="2" charset="-78"/>
                <a:cs typeface="Tajawal" panose="00000500000000000000" pitchFamily="2" charset="-78"/>
              </a:rPr>
              <a:t> </a:t>
            </a:r>
            <a:r>
              <a:rPr lang="en-US" sz="6600" b="1" dirty="0">
                <a:latin typeface="Tajawal" panose="00000500000000000000" pitchFamily="2" charset="-78"/>
                <a:cs typeface="Tajawal" panose="00000500000000000000" pitchFamily="2" charset="-78"/>
              </a:rPr>
              <a:t>model</a:t>
            </a:r>
            <a:r>
              <a:rPr lang="ar-OM" sz="6600" b="1" dirty="0">
                <a:latin typeface="Tajawal" panose="00000500000000000000" pitchFamily="2" charset="-78"/>
                <a:cs typeface="Tajawal" panose="00000500000000000000" pitchFamily="2" charset="-78"/>
              </a:rPr>
              <a:t> أقل </a:t>
            </a:r>
            <a:r>
              <a:rPr lang="en-US" sz="6600" b="1" dirty="0">
                <a:latin typeface="Tajawal" panose="00000500000000000000" pitchFamily="2" charset="-78"/>
                <a:cs typeface="Tajawal" panose="00000500000000000000" pitchFamily="2" charset="-78"/>
              </a:rPr>
              <a:t>error</a:t>
            </a:r>
            <a:r>
              <a:rPr lang="ar-OM" sz="6600" b="1" dirty="0">
                <a:latin typeface="Tajawal" panose="00000500000000000000" pitchFamily="2" charset="-78"/>
                <a:cs typeface="Tajawal" panose="00000500000000000000" pitchFamily="2" charset="-78"/>
              </a:rPr>
              <a:t> ممكن؟</a:t>
            </a:r>
            <a:endParaRPr lang="en-US" sz="4000" b="1" dirty="0">
              <a:latin typeface="Tajawal" panose="00000500000000000000" pitchFamily="2" charset="-78"/>
              <a:cs typeface="Tajawal" panose="00000500000000000000" pitchFamily="2" charset="-78"/>
            </a:endParaRPr>
          </a:p>
        </p:txBody>
      </p:sp>
      <p:sp>
        <p:nvSpPr>
          <p:cNvPr id="5" name="TextBox 4">
            <a:extLst>
              <a:ext uri="{FF2B5EF4-FFF2-40B4-BE49-F238E27FC236}">
                <a16:creationId xmlns:a16="http://schemas.microsoft.com/office/drawing/2014/main" id="{56EBAAA7-02AE-FA28-6767-7A735137D1BE}"/>
              </a:ext>
            </a:extLst>
          </p:cNvPr>
          <p:cNvSpPr txBox="1"/>
          <p:nvPr/>
        </p:nvSpPr>
        <p:spPr>
          <a:xfrm>
            <a:off x="285626" y="4993591"/>
            <a:ext cx="2890684" cy="707886"/>
          </a:xfrm>
          <a:prstGeom prst="rect">
            <a:avLst/>
          </a:prstGeom>
          <a:noFill/>
        </p:spPr>
        <p:txBody>
          <a:bodyPr wrap="square" rtlCol="0">
            <a:spAutoFit/>
          </a:bodyPr>
          <a:lstStyle/>
          <a:p>
            <a:pPr algn="ctr"/>
            <a:r>
              <a:rPr lang="ar-OM" sz="2000" dirty="0">
                <a:latin typeface="Tajawal" panose="00000500000000000000" pitchFamily="2" charset="-78"/>
                <a:cs typeface="Tajawal" panose="00000500000000000000" pitchFamily="2" charset="-78"/>
              </a:rPr>
              <a:t>(سنركز هنا في حالة إذا كان عندنا متغير واحد فقط)</a:t>
            </a:r>
            <a:endParaRPr lang="en-US" sz="1100"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EB2562-42D6-F73E-9554-E53A02F57812}"/>
                  </a:ext>
                </a:extLst>
              </p:cNvPr>
              <p:cNvSpPr txBox="1"/>
              <p:nvPr/>
            </p:nvSpPr>
            <p:spPr>
              <a:xfrm>
                <a:off x="3436802" y="4970810"/>
                <a:ext cx="5067672"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nary>
                        <m:naryPr>
                          <m:chr m:val="∑"/>
                          <m:limLoc m:val="subSup"/>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0">
                              <a:latin typeface="Cambria Math" panose="02040503050406030204" pitchFamily="18" charset="0"/>
                            </a:rPr>
                            <m:t>=</m:t>
                          </m:r>
                          <m:r>
                            <a:rPr lang="en-US" sz="3600" i="0">
                              <a:latin typeface="Cambria Math" panose="02040503050406030204" pitchFamily="18" charset="0"/>
                            </a:rPr>
                            <m:t>1</m:t>
                          </m:r>
                        </m:sub>
                        <m:sup>
                          <m:r>
                            <a:rPr lang="en-US" sz="3600" i="1">
                              <a:latin typeface="Cambria Math" panose="02040503050406030204" pitchFamily="18" charset="0"/>
                            </a:rPr>
                            <m:t>𝑑</m:t>
                          </m:r>
                        </m:sup>
                        <m:e>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1">
                                  <a:solidFill>
                                    <a:srgbClr val="996AD8"/>
                                  </a:solidFill>
                                  <a:latin typeface="Cambria Math" panose="02040503050406030204" pitchFamily="18" charset="0"/>
                                </a:rPr>
                                <m:t>𝑖</m:t>
                              </m:r>
                            </m:sub>
                          </m:sSub>
                        </m:e>
                      </m:nary>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r>
                        <a:rPr lang="en-US" sz="3600" i="0">
                          <a:latin typeface="Cambria Math" panose="02040503050406030204" pitchFamily="18" charset="0"/>
                        </a:rPr>
                        <m:t>+</m:t>
                      </m:r>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0">
                              <a:solidFill>
                                <a:srgbClr val="996AD8"/>
                              </a:solidFill>
                              <a:latin typeface="Cambria Math" panose="02040503050406030204" pitchFamily="18" charset="0"/>
                            </a:rPr>
                            <m:t>0</m:t>
                          </m:r>
                        </m:sub>
                      </m:sSub>
                    </m:oMath>
                  </m:oMathPara>
                </a14:m>
                <a:endParaRPr lang="en-US" sz="3600" dirty="0"/>
              </a:p>
            </p:txBody>
          </p:sp>
        </mc:Choice>
        <mc:Fallback xmlns="">
          <p:sp>
            <p:nvSpPr>
              <p:cNvPr id="6" name="TextBox 5">
                <a:extLst>
                  <a:ext uri="{FF2B5EF4-FFF2-40B4-BE49-F238E27FC236}">
                    <a16:creationId xmlns:a16="http://schemas.microsoft.com/office/drawing/2014/main" id="{24EB2562-42D6-F73E-9554-E53A02F57812}"/>
                  </a:ext>
                </a:extLst>
              </p:cNvPr>
              <p:cNvSpPr txBox="1">
                <a:spLocks noRot="1" noChangeAspect="1" noMove="1" noResize="1" noEditPoints="1" noAdjustHandles="1" noChangeArrowheads="1" noChangeShapeType="1" noTextEdit="1"/>
              </p:cNvSpPr>
              <p:nvPr/>
            </p:nvSpPr>
            <p:spPr>
              <a:xfrm>
                <a:off x="3436802" y="4970810"/>
                <a:ext cx="5067672" cy="12373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3CA388-2DEC-DB24-AE9A-4F8294B2B3C2}"/>
                  </a:ext>
                </a:extLst>
              </p:cNvPr>
              <p:cNvSpPr txBox="1"/>
              <p:nvPr/>
            </p:nvSpPr>
            <p:spPr>
              <a:xfrm>
                <a:off x="285626" y="5845226"/>
                <a:ext cx="267589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i="1">
                              <a:solidFill>
                                <a:srgbClr val="996AD8"/>
                              </a:solidFill>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a:solidFill>
                                <a:srgbClr val="996AD8"/>
                              </a:solidFill>
                              <a:latin typeface="Cambria Math" panose="02040503050406030204" pitchFamily="18" charset="0"/>
                            </a:rPr>
                            <m:t>0</m:t>
                          </m:r>
                        </m:sub>
                      </m:sSub>
                    </m:oMath>
                  </m:oMathPara>
                </a14:m>
                <a:endParaRPr lang="en-US" sz="2000" dirty="0"/>
              </a:p>
            </p:txBody>
          </p:sp>
        </mc:Choice>
        <mc:Fallback xmlns="">
          <p:sp>
            <p:nvSpPr>
              <p:cNvPr id="7" name="TextBox 6">
                <a:extLst>
                  <a:ext uri="{FF2B5EF4-FFF2-40B4-BE49-F238E27FC236}">
                    <a16:creationId xmlns:a16="http://schemas.microsoft.com/office/drawing/2014/main" id="{A83CA388-2DEC-DB24-AE9A-4F8294B2B3C2}"/>
                  </a:ext>
                </a:extLst>
              </p:cNvPr>
              <p:cNvSpPr txBox="1">
                <a:spLocks noRot="1" noChangeAspect="1" noMove="1" noResize="1" noEditPoints="1" noAdjustHandles="1" noChangeArrowheads="1" noChangeShapeType="1" noTextEdit="1"/>
              </p:cNvSpPr>
              <p:nvPr/>
            </p:nvSpPr>
            <p:spPr>
              <a:xfrm>
                <a:off x="285626" y="5845226"/>
                <a:ext cx="2675899" cy="400110"/>
              </a:xfrm>
              <a:prstGeom prst="rect">
                <a:avLst/>
              </a:prstGeom>
              <a:blipFill>
                <a:blip r:embed="rId3"/>
                <a:stretch>
                  <a:fillRect t="-6154" b="-7692"/>
                </a:stretch>
              </a:blipFill>
            </p:spPr>
            <p:txBody>
              <a:bodyPr/>
              <a:lstStyle/>
              <a:p>
                <a:r>
                  <a:rPr lang="en-US">
                    <a:noFill/>
                  </a:rPr>
                  <a:t> </a:t>
                </a:r>
              </a:p>
            </p:txBody>
          </p:sp>
        </mc:Fallback>
      </mc:AlternateContent>
    </p:spTree>
    <p:extLst>
      <p:ext uri="{BB962C8B-B14F-4D97-AF65-F5344CB8AC3E}">
        <p14:creationId xmlns:p14="http://schemas.microsoft.com/office/powerpoint/2010/main" val="290236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10" name="Picture 9">
            <a:extLst>
              <a:ext uri="{FF2B5EF4-FFF2-40B4-BE49-F238E27FC236}">
                <a16:creationId xmlns:a16="http://schemas.microsoft.com/office/drawing/2014/main" id="{972468B4-760B-C222-3F4B-4EADFEA7E952}"/>
              </a:ext>
            </a:extLst>
          </p:cNvPr>
          <p:cNvPicPr>
            <a:picLocks noChangeAspect="1"/>
          </p:cNvPicPr>
          <p:nvPr/>
        </p:nvPicPr>
        <p:blipFill>
          <a:blip r:embed="rId2"/>
          <a:stretch>
            <a:fillRect/>
          </a:stretch>
        </p:blipFill>
        <p:spPr>
          <a:xfrm>
            <a:off x="314496" y="1455247"/>
            <a:ext cx="3781425" cy="2495550"/>
          </a:xfrm>
          <a:prstGeom prst="rect">
            <a:avLst/>
          </a:prstGeom>
        </p:spPr>
      </p:pic>
      <p:pic>
        <p:nvPicPr>
          <p:cNvPr id="12" name="Picture 11">
            <a:extLst>
              <a:ext uri="{FF2B5EF4-FFF2-40B4-BE49-F238E27FC236}">
                <a16:creationId xmlns:a16="http://schemas.microsoft.com/office/drawing/2014/main" id="{281F4CF9-F75A-93FD-44F8-5CA8A9A7A817}"/>
              </a:ext>
            </a:extLst>
          </p:cNvPr>
          <p:cNvPicPr>
            <a:picLocks noChangeAspect="1"/>
          </p:cNvPicPr>
          <p:nvPr/>
        </p:nvPicPr>
        <p:blipFill>
          <a:blip r:embed="rId3"/>
          <a:stretch>
            <a:fillRect/>
          </a:stretch>
        </p:blipFill>
        <p:spPr>
          <a:xfrm>
            <a:off x="4314656" y="1455247"/>
            <a:ext cx="3781425" cy="2495550"/>
          </a:xfrm>
          <a:prstGeom prst="rect">
            <a:avLst/>
          </a:prstGeom>
        </p:spPr>
      </p:pic>
      <p:pic>
        <p:nvPicPr>
          <p:cNvPr id="14" name="Picture 13">
            <a:extLst>
              <a:ext uri="{FF2B5EF4-FFF2-40B4-BE49-F238E27FC236}">
                <a16:creationId xmlns:a16="http://schemas.microsoft.com/office/drawing/2014/main" id="{80279E69-F2B7-BB56-9796-BA7643499929}"/>
              </a:ext>
            </a:extLst>
          </p:cNvPr>
          <p:cNvPicPr>
            <a:picLocks noChangeAspect="1"/>
          </p:cNvPicPr>
          <p:nvPr/>
        </p:nvPicPr>
        <p:blipFill>
          <a:blip r:embed="rId4"/>
          <a:stretch>
            <a:fillRect/>
          </a:stretch>
        </p:blipFill>
        <p:spPr>
          <a:xfrm>
            <a:off x="8115129" y="1455247"/>
            <a:ext cx="3762375" cy="2495550"/>
          </a:xfrm>
          <a:prstGeom prst="rect">
            <a:avLst/>
          </a:prstGeom>
        </p:spPr>
      </p:pic>
      <p:pic>
        <p:nvPicPr>
          <p:cNvPr id="16" name="Picture 15">
            <a:extLst>
              <a:ext uri="{FF2B5EF4-FFF2-40B4-BE49-F238E27FC236}">
                <a16:creationId xmlns:a16="http://schemas.microsoft.com/office/drawing/2014/main" id="{1A689B81-A0A9-364B-5CA7-3F663EE869CE}"/>
              </a:ext>
            </a:extLst>
          </p:cNvPr>
          <p:cNvPicPr>
            <a:picLocks noChangeAspect="1"/>
          </p:cNvPicPr>
          <p:nvPr/>
        </p:nvPicPr>
        <p:blipFill>
          <a:blip r:embed="rId5"/>
          <a:stretch>
            <a:fillRect/>
          </a:stretch>
        </p:blipFill>
        <p:spPr>
          <a:xfrm>
            <a:off x="3867494" y="3950797"/>
            <a:ext cx="4457010" cy="2941402"/>
          </a:xfrm>
          <a:prstGeom prst="rect">
            <a:avLst/>
          </a:prstGeom>
        </p:spPr>
      </p:pic>
    </p:spTree>
    <p:extLst>
      <p:ext uri="{BB962C8B-B14F-4D97-AF65-F5344CB8AC3E}">
        <p14:creationId xmlns:p14="http://schemas.microsoft.com/office/powerpoint/2010/main" val="2692271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8" name="Picture 7">
            <a:extLst>
              <a:ext uri="{FF2B5EF4-FFF2-40B4-BE49-F238E27FC236}">
                <a16:creationId xmlns:a16="http://schemas.microsoft.com/office/drawing/2014/main" id="{42110275-8987-8AD2-DBDA-1493AA05F3FD}"/>
              </a:ext>
            </a:extLst>
          </p:cNvPr>
          <p:cNvPicPr>
            <a:picLocks noChangeAspect="1"/>
          </p:cNvPicPr>
          <p:nvPr/>
        </p:nvPicPr>
        <p:blipFill>
          <a:blip r:embed="rId2"/>
          <a:stretch>
            <a:fillRect/>
          </a:stretch>
        </p:blipFill>
        <p:spPr>
          <a:xfrm>
            <a:off x="3973482" y="4082563"/>
            <a:ext cx="4245031" cy="2801507"/>
          </a:xfrm>
          <a:prstGeom prst="rect">
            <a:avLst/>
          </a:prstGeom>
        </p:spPr>
      </p:pic>
      <p:pic>
        <p:nvPicPr>
          <p:cNvPr id="4" name="Picture 3">
            <a:extLst>
              <a:ext uri="{FF2B5EF4-FFF2-40B4-BE49-F238E27FC236}">
                <a16:creationId xmlns:a16="http://schemas.microsoft.com/office/drawing/2014/main" id="{13D5F31B-85CD-526F-73A3-0C4455E9D180}"/>
              </a:ext>
            </a:extLst>
          </p:cNvPr>
          <p:cNvPicPr>
            <a:picLocks noChangeAspect="1"/>
          </p:cNvPicPr>
          <p:nvPr/>
        </p:nvPicPr>
        <p:blipFill>
          <a:blip r:embed="rId3"/>
          <a:stretch>
            <a:fillRect/>
          </a:stretch>
        </p:blipFill>
        <p:spPr>
          <a:xfrm>
            <a:off x="295447" y="1374683"/>
            <a:ext cx="3781425" cy="2495550"/>
          </a:xfrm>
          <a:prstGeom prst="rect">
            <a:avLst/>
          </a:prstGeom>
        </p:spPr>
      </p:pic>
      <p:pic>
        <p:nvPicPr>
          <p:cNvPr id="9" name="Picture 8">
            <a:extLst>
              <a:ext uri="{FF2B5EF4-FFF2-40B4-BE49-F238E27FC236}">
                <a16:creationId xmlns:a16="http://schemas.microsoft.com/office/drawing/2014/main" id="{E60330A3-55C6-7599-659B-521A1A88C342}"/>
              </a:ext>
            </a:extLst>
          </p:cNvPr>
          <p:cNvPicPr>
            <a:picLocks noChangeAspect="1"/>
          </p:cNvPicPr>
          <p:nvPr/>
        </p:nvPicPr>
        <p:blipFill>
          <a:blip r:embed="rId4"/>
          <a:stretch>
            <a:fillRect/>
          </a:stretch>
        </p:blipFill>
        <p:spPr>
          <a:xfrm>
            <a:off x="4205286" y="1412090"/>
            <a:ext cx="3781425" cy="2495550"/>
          </a:xfrm>
          <a:prstGeom prst="rect">
            <a:avLst/>
          </a:prstGeom>
        </p:spPr>
      </p:pic>
      <p:pic>
        <p:nvPicPr>
          <p:cNvPr id="13" name="Picture 12">
            <a:extLst>
              <a:ext uri="{FF2B5EF4-FFF2-40B4-BE49-F238E27FC236}">
                <a16:creationId xmlns:a16="http://schemas.microsoft.com/office/drawing/2014/main" id="{A6A8E736-DAA2-A465-1110-3B0918D91ACD}"/>
              </a:ext>
            </a:extLst>
          </p:cNvPr>
          <p:cNvPicPr>
            <a:picLocks noChangeAspect="1"/>
          </p:cNvPicPr>
          <p:nvPr/>
        </p:nvPicPr>
        <p:blipFill>
          <a:blip r:embed="rId5"/>
          <a:stretch>
            <a:fillRect/>
          </a:stretch>
        </p:blipFill>
        <p:spPr>
          <a:xfrm>
            <a:off x="8115125" y="1371185"/>
            <a:ext cx="3762375" cy="2495550"/>
          </a:xfrm>
          <a:prstGeom prst="rect">
            <a:avLst/>
          </a:prstGeom>
        </p:spPr>
      </p:pic>
    </p:spTree>
    <p:extLst>
      <p:ext uri="{BB962C8B-B14F-4D97-AF65-F5344CB8AC3E}">
        <p14:creationId xmlns:p14="http://schemas.microsoft.com/office/powerpoint/2010/main" val="3272115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943897" y="2810754"/>
                <a:ext cx="4760421"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𝑦</m:t>
                              </m:r>
                            </m:e>
                          </m:acc>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𝑖</m:t>
                              </m:r>
                            </m:e>
                          </m:d>
                        </m:sup>
                      </m:sSup>
                      <m:r>
                        <a:rPr lang="en-US" sz="3200" i="0">
                          <a:solidFill>
                            <a:schemeClr val="tx1"/>
                          </a:solidFill>
                          <a:latin typeface="Cambria Math" panose="02040503050406030204" pitchFamily="18" charset="0"/>
                        </a:rPr>
                        <m:t>− </m:t>
                      </m:r>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𝑦</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𝑖</m:t>
                              </m:r>
                            </m:e>
                          </m:d>
                        </m:sup>
                      </m:sSup>
                    </m:oMath>
                  </m:oMathPara>
                </a14:m>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943897" y="2810754"/>
                <a:ext cx="4760421" cy="61824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4084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3"/>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6629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103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BD595D-2DC5-8624-9DE9-5EE86016937A}"/>
              </a:ext>
            </a:extLst>
          </p:cNvPr>
          <p:cNvPicPr>
            <a:picLocks noChangeAspect="1"/>
          </p:cNvPicPr>
          <p:nvPr/>
        </p:nvPicPr>
        <p:blipFill>
          <a:blip r:embed="rId3"/>
          <a:stretch>
            <a:fillRect/>
          </a:stretch>
        </p:blipFill>
        <p:spPr>
          <a:xfrm>
            <a:off x="1233254" y="1436716"/>
            <a:ext cx="9725491" cy="4288219"/>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03D9EB7B-6B48-52FC-08E2-8C2945B4DB15}"/>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178255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901784A-A610-6612-EC80-881C643BC48B}"/>
              </a:ext>
            </a:extLst>
          </p:cNvPr>
          <p:cNvPicPr>
            <a:picLocks noChangeAspect="1"/>
          </p:cNvPicPr>
          <p:nvPr/>
        </p:nvPicPr>
        <p:blipFill>
          <a:blip r:embed="rId4"/>
          <a:stretch>
            <a:fillRect/>
          </a:stretch>
        </p:blipFill>
        <p:spPr>
          <a:xfrm>
            <a:off x="6418717" y="4339353"/>
            <a:ext cx="5197290" cy="281964"/>
          </a:xfrm>
          <a:prstGeom prst="rect">
            <a:avLst/>
          </a:prstGeom>
        </p:spPr>
      </p:pic>
    </p:spTree>
    <p:extLst>
      <p:ext uri="{BB962C8B-B14F-4D97-AF65-F5344CB8AC3E}">
        <p14:creationId xmlns:p14="http://schemas.microsoft.com/office/powerpoint/2010/main" val="95204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1551039" y="2551837"/>
            <a:ext cx="8657303" cy="1754326"/>
          </a:xfrm>
          <a:prstGeom prst="rect">
            <a:avLst/>
          </a:prstGeom>
          <a:noFill/>
        </p:spPr>
        <p:txBody>
          <a:bodyPr wrap="square" rtlCol="0">
            <a:spAutoFit/>
          </a:bodyPr>
          <a:lstStyle/>
          <a:p>
            <a:pPr algn="ctr" rtl="1"/>
            <a:r>
              <a:rPr lang="ar-OM" sz="5400" b="1" dirty="0">
                <a:latin typeface="Tajawal" panose="00000500000000000000" pitchFamily="2" charset="-78"/>
                <a:cs typeface="Tajawal" panose="00000500000000000000" pitchFamily="2" charset="-78"/>
              </a:rPr>
              <a:t>إلى هنا تمكننا من حساب </a:t>
            </a:r>
            <a:r>
              <a:rPr lang="ar-OM" sz="5400" b="1" dirty="0" err="1">
                <a:latin typeface="Tajawal" panose="00000500000000000000" pitchFamily="2" charset="-78"/>
                <a:cs typeface="Tajawal" panose="00000500000000000000" pitchFamily="2" charset="-78"/>
              </a:rPr>
              <a:t>الـ</a:t>
            </a:r>
            <a:r>
              <a:rPr lang="en-US" sz="5400" b="1" dirty="0">
                <a:latin typeface="Tajawal" panose="00000500000000000000" pitchFamily="2" charset="-78"/>
                <a:cs typeface="Tajawal" panose="00000500000000000000" pitchFamily="2" charset="-78"/>
              </a:rPr>
              <a:t>error</a:t>
            </a:r>
            <a:r>
              <a:rPr lang="ar-OM" sz="5400" b="1" dirty="0">
                <a:latin typeface="Tajawal" panose="00000500000000000000" pitchFamily="2" charset="-78"/>
                <a:cs typeface="Tajawal" panose="00000500000000000000" pitchFamily="2" charset="-78"/>
              </a:rPr>
              <a:t> ...</a:t>
            </a:r>
            <a:endParaRPr lang="en-US" sz="5400" b="1"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675468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442452"/>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767348" y="1273449"/>
            <a:ext cx="8657303" cy="2123658"/>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نقلل من قيمة هذا </a:t>
            </a:r>
            <a:r>
              <a:rPr lang="ar-OM" sz="6600" b="1" dirty="0" err="1">
                <a:latin typeface="Tajawal" panose="00000500000000000000" pitchFamily="2" charset="-78"/>
                <a:cs typeface="Tajawal" panose="00000500000000000000" pitchFamily="2" charset="-78"/>
              </a:rPr>
              <a:t>الـ</a:t>
            </a:r>
            <a:r>
              <a:rPr lang="en-US" sz="6600" b="1" dirty="0">
                <a:latin typeface="Tajawal" panose="00000500000000000000" pitchFamily="2" charset="-78"/>
                <a:cs typeface="Tajawal" panose="00000500000000000000" pitchFamily="2" charset="-78"/>
              </a:rPr>
              <a:t> error</a:t>
            </a:r>
            <a:r>
              <a:rPr lang="ar-OM" sz="6600" b="1" dirty="0">
                <a:latin typeface="Tajawal" panose="00000500000000000000" pitchFamily="2" charset="-78"/>
                <a:cs typeface="Tajawal" panose="00000500000000000000" pitchFamily="2" charset="-78"/>
              </a:rPr>
              <a:t> ؟</a:t>
            </a:r>
            <a:endParaRPr lang="en-US" sz="40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BF6556-3DAF-B1A7-D930-F3D07449D0B4}"/>
                  </a:ext>
                </a:extLst>
              </p:cNvPr>
              <p:cNvSpPr txBox="1"/>
              <p:nvPr/>
            </p:nvSpPr>
            <p:spPr>
              <a:xfrm>
                <a:off x="3827250" y="3397107"/>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12" name="TextBox 11">
                <a:extLst>
                  <a:ext uri="{FF2B5EF4-FFF2-40B4-BE49-F238E27FC236}">
                    <a16:creationId xmlns:a16="http://schemas.microsoft.com/office/drawing/2014/main" id="{3ABF6556-3DAF-B1A7-D930-F3D07449D0B4}"/>
                  </a:ext>
                </a:extLst>
              </p:cNvPr>
              <p:cNvSpPr txBox="1">
                <a:spLocks noRot="1" noChangeAspect="1" noMove="1" noResize="1" noEditPoints="1" noAdjustHandles="1" noChangeArrowheads="1" noChangeShapeType="1" noTextEdit="1"/>
              </p:cNvSpPr>
              <p:nvPr/>
            </p:nvSpPr>
            <p:spPr>
              <a:xfrm>
                <a:off x="3827250" y="3397107"/>
                <a:ext cx="4760421" cy="14366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790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442452"/>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767348" y="1273449"/>
            <a:ext cx="8657303" cy="2123658"/>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نقلل من قيمة هذا </a:t>
            </a:r>
            <a:r>
              <a:rPr lang="ar-OM" sz="6600" b="1" dirty="0" err="1">
                <a:latin typeface="Tajawal" panose="00000500000000000000" pitchFamily="2" charset="-78"/>
                <a:cs typeface="Tajawal" panose="00000500000000000000" pitchFamily="2" charset="-78"/>
              </a:rPr>
              <a:t>الـ</a:t>
            </a:r>
            <a:r>
              <a:rPr lang="en-US" sz="6600" b="1" dirty="0">
                <a:latin typeface="Tajawal" panose="00000500000000000000" pitchFamily="2" charset="-78"/>
                <a:cs typeface="Tajawal" panose="00000500000000000000" pitchFamily="2" charset="-78"/>
              </a:rPr>
              <a:t> error</a:t>
            </a:r>
            <a:r>
              <a:rPr lang="ar-OM" sz="6600" b="1" dirty="0">
                <a:latin typeface="Tajawal" panose="00000500000000000000" pitchFamily="2" charset="-78"/>
                <a:cs typeface="Tajawal" panose="00000500000000000000" pitchFamily="2" charset="-78"/>
              </a:rPr>
              <a:t> ؟</a:t>
            </a:r>
            <a:endParaRPr lang="en-US" sz="4000" b="1" dirty="0">
              <a:latin typeface="Tajawal" panose="00000500000000000000" pitchFamily="2" charset="-78"/>
              <a:cs typeface="Tajawal" panose="00000500000000000000" pitchFamily="2" charset="-78"/>
            </a:endParaRPr>
          </a:p>
        </p:txBody>
      </p:sp>
      <p:sp>
        <p:nvSpPr>
          <p:cNvPr id="8" name="TextBox 7">
            <a:extLst>
              <a:ext uri="{FF2B5EF4-FFF2-40B4-BE49-F238E27FC236}">
                <a16:creationId xmlns:a16="http://schemas.microsoft.com/office/drawing/2014/main" id="{1C09DDEF-1882-2614-FC8B-8952F0B78F60}"/>
              </a:ext>
            </a:extLst>
          </p:cNvPr>
          <p:cNvSpPr txBox="1"/>
          <p:nvPr/>
        </p:nvSpPr>
        <p:spPr>
          <a:xfrm>
            <a:off x="4483509" y="4916130"/>
            <a:ext cx="6902245"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نأتي إلى الرياضيات 🙂</a:t>
            </a:r>
            <a:endParaRPr lang="en-US" sz="2800" dirty="0">
              <a:latin typeface="Tajawal" panose="00000500000000000000" pitchFamily="2" charset="-78"/>
              <a:cs typeface="Tajawal" panose="00000500000000000000" pitchFamily="2" charset="-78"/>
            </a:endParaRPr>
          </a:p>
        </p:txBody>
      </p:sp>
      <p:sp>
        <p:nvSpPr>
          <p:cNvPr id="9" name="TextBox 8">
            <a:extLst>
              <a:ext uri="{FF2B5EF4-FFF2-40B4-BE49-F238E27FC236}">
                <a16:creationId xmlns:a16="http://schemas.microsoft.com/office/drawing/2014/main" id="{DDE0F6A4-F9EF-3474-DC56-4CC401438FD7}"/>
              </a:ext>
            </a:extLst>
          </p:cNvPr>
          <p:cNvSpPr txBox="1"/>
          <p:nvPr/>
        </p:nvSpPr>
        <p:spPr>
          <a:xfrm>
            <a:off x="2133601" y="5947462"/>
            <a:ext cx="8809702" cy="830997"/>
          </a:xfrm>
          <a:prstGeom prst="rect">
            <a:avLst/>
          </a:prstGeom>
          <a:noFill/>
        </p:spPr>
        <p:txBody>
          <a:bodyPr wrap="square" rtlCol="0">
            <a:spAutoFit/>
          </a:bodyPr>
          <a:lstStyle/>
          <a:p>
            <a:pPr algn="r" rtl="1"/>
            <a:r>
              <a:rPr lang="ar-OM" sz="4800" dirty="0">
                <a:latin typeface="Tajawal" panose="00000500000000000000" pitchFamily="2" charset="-78"/>
                <a:cs typeface="Tajawal" panose="00000500000000000000" pitchFamily="2" charset="-78"/>
              </a:rPr>
              <a:t>تتذكرون الاشتقاق؟ </a:t>
            </a:r>
            <a:r>
              <a:rPr lang="en-US" sz="4800" dirty="0">
                <a:latin typeface="Tajawal" panose="00000500000000000000" pitchFamily="2" charset="-78"/>
                <a:cs typeface="Tajawal" panose="00000500000000000000" pitchFamily="2" charset="-78"/>
              </a:rPr>
              <a:t>Derivatives</a:t>
            </a:r>
            <a:endParaRPr lang="en-US" sz="2800" dirty="0">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4562B0DB-46F7-01F8-BF9A-AA34AA69DC6B}"/>
              </a:ext>
            </a:extLst>
          </p:cNvPr>
          <p:cNvPicPr>
            <a:picLocks noChangeAspect="1"/>
          </p:cNvPicPr>
          <p:nvPr/>
        </p:nvPicPr>
        <p:blipFill>
          <a:blip r:embed="rId2"/>
          <a:stretch>
            <a:fillRect/>
          </a:stretch>
        </p:blipFill>
        <p:spPr>
          <a:xfrm>
            <a:off x="2262979" y="5558129"/>
            <a:ext cx="798202" cy="122033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AAA68-E149-3117-DC9A-6B99E6908EC1}"/>
                  </a:ext>
                </a:extLst>
              </p:cNvPr>
              <p:cNvSpPr txBox="1"/>
              <p:nvPr/>
            </p:nvSpPr>
            <p:spPr>
              <a:xfrm>
                <a:off x="3827250" y="3397107"/>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5" name="TextBox 4">
                <a:extLst>
                  <a:ext uri="{FF2B5EF4-FFF2-40B4-BE49-F238E27FC236}">
                    <a16:creationId xmlns:a16="http://schemas.microsoft.com/office/drawing/2014/main" id="{21DAAA68-E149-3117-DC9A-6B99E6908EC1}"/>
                  </a:ext>
                </a:extLst>
              </p:cNvPr>
              <p:cNvSpPr txBox="1">
                <a:spLocks noRot="1" noChangeAspect="1" noMove="1" noResize="1" noEditPoints="1" noAdjustHandles="1" noChangeArrowheads="1" noChangeShapeType="1" noTextEdit="1"/>
              </p:cNvSpPr>
              <p:nvPr/>
            </p:nvSpPr>
            <p:spPr>
              <a:xfrm>
                <a:off x="3827250" y="3397107"/>
                <a:ext cx="4760421" cy="143667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B5EFD90-B76A-CFE4-3B1F-0FD623A98882}"/>
              </a:ext>
            </a:extLst>
          </p:cNvPr>
          <p:cNvSpPr txBox="1"/>
          <p:nvPr/>
        </p:nvSpPr>
        <p:spPr>
          <a:xfrm>
            <a:off x="88490" y="5947462"/>
            <a:ext cx="2174489" cy="369332"/>
          </a:xfrm>
          <a:prstGeom prst="rect">
            <a:avLst/>
          </a:prstGeom>
          <a:noFill/>
        </p:spPr>
        <p:txBody>
          <a:bodyPr wrap="square" rtlCol="0">
            <a:spAutoFit/>
          </a:bodyPr>
          <a:lstStyle/>
          <a:p>
            <a:pPr algn="ctr"/>
            <a:r>
              <a:rPr lang="en-US" dirty="0">
                <a:solidFill>
                  <a:srgbClr val="996AD8"/>
                </a:solidFill>
                <a:latin typeface="Tajawal" panose="00000500000000000000" pitchFamily="2" charset="-78"/>
                <a:cs typeface="Tajawal" panose="00000500000000000000" pitchFamily="2" charset="-78"/>
              </a:rPr>
              <a:t>(Partial Derivatives)</a:t>
            </a:r>
          </a:p>
        </p:txBody>
      </p:sp>
    </p:spTree>
    <p:extLst>
      <p:ext uri="{BB962C8B-B14F-4D97-AF65-F5344CB8AC3E}">
        <p14:creationId xmlns:p14="http://schemas.microsoft.com/office/powerpoint/2010/main" val="616481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AAA68-E149-3117-DC9A-6B99E6908EC1}"/>
                  </a:ext>
                </a:extLst>
              </p:cNvPr>
              <p:cNvSpPr txBox="1"/>
              <p:nvPr/>
            </p:nvSpPr>
            <p:spPr>
              <a:xfrm>
                <a:off x="2509682" y="2495062"/>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rgbClr val="996AD8"/>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5" name="TextBox 4">
                <a:extLst>
                  <a:ext uri="{FF2B5EF4-FFF2-40B4-BE49-F238E27FC236}">
                    <a16:creationId xmlns:a16="http://schemas.microsoft.com/office/drawing/2014/main" id="{21DAAA68-E149-3117-DC9A-6B99E6908EC1}"/>
                  </a:ext>
                </a:extLst>
              </p:cNvPr>
              <p:cNvSpPr txBox="1">
                <a:spLocks noRot="1" noChangeAspect="1" noMove="1" noResize="1" noEditPoints="1" noAdjustHandles="1" noChangeArrowheads="1" noChangeShapeType="1" noTextEdit="1"/>
              </p:cNvSpPr>
              <p:nvPr/>
            </p:nvSpPr>
            <p:spPr>
              <a:xfrm>
                <a:off x="2509682" y="2495062"/>
                <a:ext cx="6799006" cy="14366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02138F-FE9E-C3BF-8A7A-A5064C1559F6}"/>
                  </a:ext>
                </a:extLst>
              </p:cNvPr>
              <p:cNvSpPr txBox="1"/>
              <p:nvPr/>
            </p:nvSpPr>
            <p:spPr>
              <a:xfrm>
                <a:off x="8849523" y="1398330"/>
                <a:ext cx="267589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i="1">
                              <a:solidFill>
                                <a:srgbClr val="996AD8"/>
                              </a:solidFill>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a:solidFill>
                                <a:srgbClr val="996AD8"/>
                              </a:solidFill>
                              <a:latin typeface="Cambria Math" panose="02040503050406030204" pitchFamily="18" charset="0"/>
                            </a:rPr>
                            <m:t>0</m:t>
                          </m:r>
                        </m:sub>
                      </m:sSub>
                    </m:oMath>
                  </m:oMathPara>
                </a14:m>
                <a:endParaRPr lang="en-US" sz="2000" dirty="0"/>
              </a:p>
            </p:txBody>
          </p:sp>
        </mc:Choice>
        <mc:Fallback xmlns="">
          <p:sp>
            <p:nvSpPr>
              <p:cNvPr id="4" name="TextBox 3">
                <a:extLst>
                  <a:ext uri="{FF2B5EF4-FFF2-40B4-BE49-F238E27FC236}">
                    <a16:creationId xmlns:a16="http://schemas.microsoft.com/office/drawing/2014/main" id="{FD02138F-FE9E-C3BF-8A7A-A5064C1559F6}"/>
                  </a:ext>
                </a:extLst>
              </p:cNvPr>
              <p:cNvSpPr txBox="1">
                <a:spLocks noRot="1" noChangeAspect="1" noMove="1" noResize="1" noEditPoints="1" noAdjustHandles="1" noChangeArrowheads="1" noChangeShapeType="1" noTextEdit="1"/>
              </p:cNvSpPr>
              <p:nvPr/>
            </p:nvSpPr>
            <p:spPr>
              <a:xfrm>
                <a:off x="8849523" y="1398330"/>
                <a:ext cx="2675899" cy="400110"/>
              </a:xfrm>
              <a:prstGeom prst="rect">
                <a:avLst/>
              </a:prstGeom>
              <a:blipFill>
                <a:blip r:embed="rId4"/>
                <a:stretch>
                  <a:fillRect t="-6061"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2EC5D9-29EB-0101-12C2-6472E8CD1BF6}"/>
                  </a:ext>
                </a:extLst>
              </p:cNvPr>
              <p:cNvSpPr txBox="1"/>
              <p:nvPr/>
            </p:nvSpPr>
            <p:spPr>
              <a:xfrm>
                <a:off x="3528977" y="899779"/>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smtClean="0">
                                          <a:solidFill>
                                            <a:srgbClr val="996AD8"/>
                                          </a:solidFill>
                                          <a:latin typeface="Cambria Math" panose="02040503050406030204" pitchFamily="18" charset="0"/>
                                        </a:rPr>
                                      </m:ctrlPr>
                                    </m:accPr>
                                    <m:e>
                                      <m:r>
                                        <a:rPr lang="en-US" sz="3200" i="1">
                                          <a:solidFill>
                                            <a:srgbClr val="996AD8"/>
                                          </a:solidFill>
                                          <a:latin typeface="Cambria Math" panose="02040503050406030204" pitchFamily="18" charset="0"/>
                                        </a:rPr>
                                        <m:t>𝑦</m:t>
                                      </m:r>
                                    </m:e>
                                  </m:acc>
                                </m:e>
                                <m:sup>
                                  <m:d>
                                    <m:dPr>
                                      <m:ctrlPr>
                                        <a:rPr lang="en-US" sz="3200" i="1" smtClean="0">
                                          <a:solidFill>
                                            <a:srgbClr val="996AD8"/>
                                          </a:solidFill>
                                          <a:latin typeface="Cambria Math" panose="02040503050406030204" pitchFamily="18" charset="0"/>
                                        </a:rPr>
                                      </m:ctrlPr>
                                    </m:dPr>
                                    <m:e>
                                      <m:r>
                                        <a:rPr lang="en-US" sz="3200" i="1">
                                          <a:solidFill>
                                            <a:srgbClr val="996AD8"/>
                                          </a:solidFill>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7" name="TextBox 6">
                <a:extLst>
                  <a:ext uri="{FF2B5EF4-FFF2-40B4-BE49-F238E27FC236}">
                    <a16:creationId xmlns:a16="http://schemas.microsoft.com/office/drawing/2014/main" id="{982EC5D9-29EB-0101-12C2-6472E8CD1BF6}"/>
                  </a:ext>
                </a:extLst>
              </p:cNvPr>
              <p:cNvSpPr txBox="1">
                <a:spLocks noRot="1" noChangeAspect="1" noMove="1" noResize="1" noEditPoints="1" noAdjustHandles="1" noChangeArrowheads="1" noChangeShapeType="1" noTextEdit="1"/>
              </p:cNvSpPr>
              <p:nvPr/>
            </p:nvSpPr>
            <p:spPr>
              <a:xfrm>
                <a:off x="3528977" y="899779"/>
                <a:ext cx="4760421" cy="1436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BF912C-577D-6BE7-0E37-E01D77408440}"/>
                  </a:ext>
                </a:extLst>
              </p:cNvPr>
              <p:cNvSpPr txBox="1"/>
              <p:nvPr/>
            </p:nvSpPr>
            <p:spPr>
              <a:xfrm>
                <a:off x="1346392" y="4136922"/>
                <a:ext cx="9125587" cy="1569660"/>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الهدف هو أن نجد قيم</a:t>
                </a:r>
                <a:r>
                  <a:rPr lang="en-US" sz="4800" dirty="0">
                    <a:solidFill>
                      <a:srgbClr val="996AD8"/>
                    </a:solidFill>
                  </a:rPr>
                  <a:t>  </a:t>
                </a:r>
                <a:r>
                  <a:rPr lang="ar-OM" sz="4800" dirty="0">
                    <a:solidFill>
                      <a:srgbClr val="996AD8"/>
                    </a:solidFill>
                  </a:rPr>
                  <a:t> </a:t>
                </a:r>
                <a14:m>
                  <m:oMath xmlns:m="http://schemas.openxmlformats.org/officeDocument/2006/math">
                    <m:r>
                      <a:rPr lang="ar-OM" sz="4800" b="0" i="0" smtClean="0">
                        <a:solidFill>
                          <a:srgbClr val="996AD8"/>
                        </a:solidFill>
                        <a:latin typeface="Cambria Math" panose="02040503050406030204" pitchFamily="18" charset="0"/>
                      </a:rPr>
                      <m:t> </m:t>
                    </m:r>
                    <m:sSub>
                      <m:sSubPr>
                        <m:ctrlPr>
                          <a:rPr lang="en-US" sz="4800" i="1">
                            <a:solidFill>
                              <a:srgbClr val="996AD8"/>
                            </a:solidFill>
                            <a:latin typeface="Cambria Math" panose="02040503050406030204" pitchFamily="18" charset="0"/>
                          </a:rPr>
                        </m:ctrlPr>
                      </m:sSubPr>
                      <m:e>
                        <m:r>
                          <a:rPr lang="ar-OM" sz="4800" b="0" i="1" smtClean="0">
                            <a:solidFill>
                              <a:srgbClr val="996AD8"/>
                            </a:solidFill>
                            <a:latin typeface="Cambria Math" panose="02040503050406030204" pitchFamily="18" charset="0"/>
                          </a:rPr>
                          <m:t> </m:t>
                        </m:r>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0</m:t>
                        </m:r>
                      </m:sub>
                    </m:sSub>
                  </m:oMath>
                </a14:m>
                <a:r>
                  <a:rPr lang="ar-OM" sz="4800" dirty="0">
                    <a:latin typeface="Tajawal" panose="00000500000000000000" pitchFamily="2" charset="-78"/>
                    <a:cs typeface="Tajawal" panose="00000500000000000000" pitchFamily="2" charset="-78"/>
                  </a:rPr>
                  <a:t> و </a:t>
                </a:r>
                <a14:m>
                  <m:oMath xmlns:m="http://schemas.openxmlformats.org/officeDocument/2006/math">
                    <m:sSub>
                      <m:sSubPr>
                        <m:ctrlPr>
                          <a:rPr lang="en-US" sz="4800" i="1">
                            <a:latin typeface="Cambria Math" panose="02040503050406030204" pitchFamily="18" charset="0"/>
                          </a:rPr>
                        </m:ctrlPr>
                      </m:sSubPr>
                      <m:e>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1</m:t>
                        </m:r>
                      </m:sub>
                    </m:sSub>
                  </m:oMath>
                </a14:m>
                <a:r>
                  <a:rPr lang="ar-OM" sz="4800" dirty="0">
                    <a:latin typeface="Tajawal" panose="00000500000000000000" pitchFamily="2" charset="-78"/>
                    <a:cs typeface="Tajawal" panose="00000500000000000000" pitchFamily="2" charset="-78"/>
                  </a:rPr>
                  <a:t> بحيث تقلل من قيمة </a:t>
                </a:r>
                <a:r>
                  <a:rPr lang="en-US" sz="4800" dirty="0">
                    <a:solidFill>
                      <a:srgbClr val="996AD8"/>
                    </a:solidFill>
                    <a:latin typeface="Tajawal" panose="00000500000000000000" pitchFamily="2" charset="-78"/>
                    <a:cs typeface="Tajawal" panose="00000500000000000000" pitchFamily="2" charset="-78"/>
                  </a:rPr>
                  <a:t>J</a:t>
                </a:r>
                <a:endParaRPr lang="en-US" sz="2800" dirty="0">
                  <a:solidFill>
                    <a:srgbClr val="996AD8"/>
                  </a:solidFill>
                  <a:latin typeface="Tajawal" panose="00000500000000000000" pitchFamily="2" charset="-78"/>
                  <a:cs typeface="Tajawal" panose="00000500000000000000" pitchFamily="2" charset="-78"/>
                </a:endParaRPr>
              </a:p>
            </p:txBody>
          </p:sp>
        </mc:Choice>
        <mc:Fallback xmlns="">
          <p:sp>
            <p:nvSpPr>
              <p:cNvPr id="10" name="TextBox 9">
                <a:extLst>
                  <a:ext uri="{FF2B5EF4-FFF2-40B4-BE49-F238E27FC236}">
                    <a16:creationId xmlns:a16="http://schemas.microsoft.com/office/drawing/2014/main" id="{83BF912C-577D-6BE7-0E37-E01D77408440}"/>
                  </a:ext>
                </a:extLst>
              </p:cNvPr>
              <p:cNvSpPr txBox="1">
                <a:spLocks noRot="1" noChangeAspect="1" noMove="1" noResize="1" noEditPoints="1" noAdjustHandles="1" noChangeArrowheads="1" noChangeShapeType="1" noTextEdit="1"/>
              </p:cNvSpPr>
              <p:nvPr/>
            </p:nvSpPr>
            <p:spPr>
              <a:xfrm>
                <a:off x="1346392" y="4136922"/>
                <a:ext cx="9125587" cy="1569660"/>
              </a:xfrm>
              <a:prstGeom prst="rect">
                <a:avLst/>
              </a:prstGeom>
              <a:blipFill>
                <a:blip r:embed="rId6"/>
                <a:stretch>
                  <a:fillRect t="-12062" b="-20233"/>
                </a:stretch>
              </a:blipFill>
            </p:spPr>
            <p:txBody>
              <a:bodyPr/>
              <a:lstStyle/>
              <a:p>
                <a:r>
                  <a:rPr lang="en-US">
                    <a:noFill/>
                  </a:rPr>
                  <a:t> </a:t>
                </a:r>
              </a:p>
            </p:txBody>
          </p:sp>
        </mc:Fallback>
      </mc:AlternateContent>
    </p:spTree>
    <p:extLst>
      <p:ext uri="{BB962C8B-B14F-4D97-AF65-F5344CB8AC3E}">
        <p14:creationId xmlns:p14="http://schemas.microsoft.com/office/powerpoint/2010/main" val="2999726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AAB9E3-CF81-8178-8415-99DC52E90FC8}"/>
              </a:ext>
            </a:extLst>
          </p:cNvPr>
          <p:cNvPicPr>
            <a:picLocks noChangeAspect="1"/>
          </p:cNvPicPr>
          <p:nvPr/>
        </p:nvPicPr>
        <p:blipFill>
          <a:blip r:embed="rId2"/>
          <a:stretch>
            <a:fillRect/>
          </a:stretch>
        </p:blipFill>
        <p:spPr>
          <a:xfrm>
            <a:off x="3492704" y="1790297"/>
            <a:ext cx="5206591" cy="446535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30904-8249-66B9-09D4-2E6E53394DE5}"/>
                  </a:ext>
                </a:extLst>
              </p:cNvPr>
              <p:cNvSpPr txBox="1"/>
              <p:nvPr/>
            </p:nvSpPr>
            <p:spPr>
              <a:xfrm>
                <a:off x="2546558" y="353622"/>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chemeClr val="tx1"/>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B7F30904-8249-66B9-09D4-2E6E53394DE5}"/>
                  </a:ext>
                </a:extLst>
              </p:cNvPr>
              <p:cNvSpPr txBox="1">
                <a:spLocks noRot="1" noChangeAspect="1" noMove="1" noResize="1" noEditPoints="1" noAdjustHandles="1" noChangeArrowheads="1" noChangeShapeType="1" noTextEdit="1"/>
              </p:cNvSpPr>
              <p:nvPr/>
            </p:nvSpPr>
            <p:spPr>
              <a:xfrm>
                <a:off x="2546558" y="353622"/>
                <a:ext cx="6799006" cy="14366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2518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behind Gradient Descent. Full code in… | by Saishruthi Swaminathan |  Medium">
            <a:extLst>
              <a:ext uri="{FF2B5EF4-FFF2-40B4-BE49-F238E27FC236}">
                <a16:creationId xmlns:a16="http://schemas.microsoft.com/office/drawing/2014/main" id="{96F23C8D-A7AC-C7E5-B4AC-CDE15E801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155803" y="1186016"/>
            <a:ext cx="8046647" cy="448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46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8115A0-9C9B-5A15-B9EF-9CC25BCB121C}"/>
                  </a:ext>
                </a:extLst>
              </p:cNvPr>
              <p:cNvSpPr txBox="1"/>
              <p:nvPr/>
            </p:nvSpPr>
            <p:spPr>
              <a:xfrm>
                <a:off x="2696497" y="610477"/>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rgbClr val="996AD8"/>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2" name="TextBox 1">
                <a:extLst>
                  <a:ext uri="{FF2B5EF4-FFF2-40B4-BE49-F238E27FC236}">
                    <a16:creationId xmlns:a16="http://schemas.microsoft.com/office/drawing/2014/main" id="{018115A0-9C9B-5A15-B9EF-9CC25BCB121C}"/>
                  </a:ext>
                </a:extLst>
              </p:cNvPr>
              <p:cNvSpPr txBox="1">
                <a:spLocks noRot="1" noChangeAspect="1" noMove="1" noResize="1" noEditPoints="1" noAdjustHandles="1" noChangeArrowheads="1" noChangeShapeType="1" noTextEdit="1"/>
              </p:cNvSpPr>
              <p:nvPr/>
            </p:nvSpPr>
            <p:spPr>
              <a:xfrm>
                <a:off x="2696497" y="610477"/>
                <a:ext cx="6799006" cy="14366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12E848-4E1F-C150-A3CD-AE2EE119BB26}"/>
                  </a:ext>
                </a:extLst>
              </p:cNvPr>
              <p:cNvSpPr txBox="1"/>
              <p:nvPr/>
            </p:nvSpPr>
            <p:spPr>
              <a:xfrm>
                <a:off x="-254875" y="2723458"/>
                <a:ext cx="6463862" cy="932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𝐽</m:t>
                          </m:r>
                        </m:num>
                        <m:den>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den>
                      </m:f>
                      <m:r>
                        <a:rPr lang="en-US" sz="2000" i="0">
                          <a:latin typeface="Cambria Math" panose="02040503050406030204" pitchFamily="18" charset="0"/>
                        </a:rPr>
                        <m:t>=</m:t>
                      </m:r>
                      <m:f>
                        <m:fPr>
                          <m:ctrlPr>
                            <a:rPr lang="en-US" sz="2000" i="1">
                              <a:solidFill>
                                <a:srgbClr val="836967"/>
                              </a:solidFill>
                              <a:latin typeface="Cambria Math" panose="02040503050406030204" pitchFamily="18" charset="0"/>
                            </a:rPr>
                          </m:ctrlPr>
                        </m:fPr>
                        <m:num>
                          <m:r>
                            <a:rPr lang="en-US" sz="2000" i="0">
                              <a:latin typeface="Cambria Math" panose="02040503050406030204" pitchFamily="18" charset="0"/>
                            </a:rPr>
                            <m:t>𝜕</m:t>
                          </m:r>
                          <m:r>
                            <a:rPr lang="en-US" sz="2000" i="1">
                              <a:latin typeface="Cambria Math" panose="02040503050406030204" pitchFamily="18" charset="0"/>
                            </a:rPr>
                            <m:t>𝐽</m:t>
                          </m:r>
                        </m:num>
                        <m:den>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den>
                      </m:f>
                      <m:d>
                        <m:dPr>
                          <m:ctrlPr>
                            <a:rPr lang="en-US" sz="2000" i="1">
                              <a:solidFill>
                                <a:srgbClr val="836967"/>
                              </a:solidFill>
                              <a:latin typeface="Cambria Math" panose="02040503050406030204" pitchFamily="18" charset="0"/>
                            </a:rPr>
                          </m:ctrlPr>
                        </m:dPr>
                        <m:e>
                          <m:f>
                            <m:fPr>
                              <m:ctrlPr>
                                <a:rPr lang="en-US" sz="2000" i="1">
                                  <a:solidFill>
                                    <a:srgbClr val="836967"/>
                                  </a:solidFill>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0">
                                  <a:latin typeface="Cambria Math" panose="02040503050406030204" pitchFamily="18" charset="0"/>
                                </a:rPr>
                                <m:t>⋅</m:t>
                              </m:r>
                              <m:r>
                                <a:rPr lang="en-US" sz="2000" i="1">
                                  <a:latin typeface="Cambria Math" panose="02040503050406030204" pitchFamily="18" charset="0"/>
                                </a:rPr>
                                <m:t>𝑛</m:t>
                              </m:r>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m:t>
                              </m:r>
                              <m:r>
                                <a:rPr lang="en-US" sz="2000" i="0">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solidFill>
                                        <a:srgbClr val="836967"/>
                                      </a:solidFill>
                                      <a:latin typeface="Cambria Math" panose="02040503050406030204" pitchFamily="18" charset="0"/>
                                    </a:rPr>
                                  </m:ctrlPr>
                                </m:sSupPr>
                                <m:e>
                                  <m:d>
                                    <m:dPr>
                                      <m:begChr m:val=""/>
                                      <m:ctrlPr>
                                        <a:rPr lang="en-US" sz="2000" i="1">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d>
                                            <m:dPr>
                                              <m:endChr m:val=""/>
                                              <m:ctrlPr>
                                                <a:rPr lang="en-US" sz="2000" i="1">
                                                  <a:latin typeface="Cambria Math" panose="02040503050406030204" pitchFamily="18" charset="0"/>
                                                </a:rPr>
                                              </m:ctrlPr>
                                            </m:dPr>
                                            <m:e>
                                              <m:r>
                                                <a:rPr lang="en-US" sz="2000" i="1" smtClean="0">
                                                  <a:solidFill>
                                                    <a:srgbClr val="996AD8"/>
                                                  </a:solidFill>
                                                  <a:latin typeface="Cambria Math" panose="02040503050406030204" pitchFamily="18" charset="0"/>
                                                </a:rPr>
                                                <m:t>𝑤</m:t>
                                              </m:r>
                                            </m:e>
                                          </m:d>
                                        </m:e>
                                        <m:sub>
                                          <m:r>
                                            <a:rPr lang="en-US" sz="2000" i="0" smtClean="0">
                                              <a:solidFill>
                                                <a:srgbClr val="996AD8"/>
                                              </a:solidFill>
                                              <a:latin typeface="Cambria Math" panose="02040503050406030204" pitchFamily="18" charset="0"/>
                                            </a:rPr>
                                            <m:t>1</m:t>
                                          </m:r>
                                        </m:sub>
                                      </m:sSub>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𝑥</m:t>
                                          </m:r>
                                        </m:e>
                                        <m:sup>
                                          <m:d>
                                            <m:dPr>
                                              <m:ctrlPr>
                                                <a:rPr lang="en-US" sz="2000" i="1">
                                                  <a:solidFill>
                                                    <a:srgbClr val="836967"/>
                                                  </a:solidFill>
                                                  <a:latin typeface="Cambria Math" panose="02040503050406030204" pitchFamily="18" charset="0"/>
                                                </a:rPr>
                                              </m:ctrlPr>
                                            </m:dPr>
                                            <m:e>
                                              <m:r>
                                                <a:rPr lang="en-US" sz="2000" i="0">
                                                  <a:latin typeface="Cambria Math" panose="02040503050406030204" pitchFamily="18" charset="0"/>
                                                </a:rPr>
                                                <m:t>ⅈ</m:t>
                                              </m:r>
                                            </m:e>
                                          </m:d>
                                        </m:sup>
                                      </m:sSup>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0</m:t>
                                          </m:r>
                                        </m:sub>
                                      </m:sSub>
                                      <m:r>
                                        <a:rPr lang="en-US" sz="2000" i="0">
                                          <a:latin typeface="Cambria Math" panose="02040503050406030204" pitchFamily="18" charset="0"/>
                                        </a:rPr>
                                        <m:t>− </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𝑦</m:t>
                                          </m:r>
                                        </m:e>
                                        <m:sup>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𝑖</m:t>
                                              </m:r>
                                            </m:e>
                                          </m:d>
                                        </m:sup>
                                      </m:sSup>
                                    </m:e>
                                  </m:d>
                                </m:e>
                                <m:sup>
                                  <m:r>
                                    <a:rPr lang="en-US" sz="2000" i="0">
                                      <a:latin typeface="Cambria Math" panose="02040503050406030204" pitchFamily="18" charset="0"/>
                                    </a:rPr>
                                    <m:t>2</m:t>
                                  </m:r>
                                </m:sup>
                              </m:sSup>
                            </m:e>
                          </m:nary>
                        </m:e>
                      </m:d>
                    </m:oMath>
                  </m:oMathPara>
                </a14:m>
                <a:endParaRPr lang="en-US" sz="2000" dirty="0"/>
              </a:p>
            </p:txBody>
          </p:sp>
        </mc:Choice>
        <mc:Fallback xmlns="">
          <p:sp>
            <p:nvSpPr>
              <p:cNvPr id="4" name="TextBox 3">
                <a:extLst>
                  <a:ext uri="{FF2B5EF4-FFF2-40B4-BE49-F238E27FC236}">
                    <a16:creationId xmlns:a16="http://schemas.microsoft.com/office/drawing/2014/main" id="{5012E848-4E1F-C150-A3CD-AE2EE119BB26}"/>
                  </a:ext>
                </a:extLst>
              </p:cNvPr>
              <p:cNvSpPr txBox="1">
                <a:spLocks noRot="1" noChangeAspect="1" noMove="1" noResize="1" noEditPoints="1" noAdjustHandles="1" noChangeArrowheads="1" noChangeShapeType="1" noTextEdit="1"/>
              </p:cNvSpPr>
              <p:nvPr/>
            </p:nvSpPr>
            <p:spPr>
              <a:xfrm>
                <a:off x="-254875" y="2723458"/>
                <a:ext cx="6463862" cy="9326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0F93C8-A717-1CCD-97E8-B69748E83141}"/>
                  </a:ext>
                </a:extLst>
              </p:cNvPr>
              <p:cNvSpPr txBox="1"/>
              <p:nvPr/>
            </p:nvSpPr>
            <p:spPr>
              <a:xfrm>
                <a:off x="215463" y="4146849"/>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1</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oMath>
                  </m:oMathPara>
                </a14:m>
                <a:endParaRPr lang="en-US" sz="2400" dirty="0"/>
              </a:p>
            </p:txBody>
          </p:sp>
        </mc:Choice>
        <mc:Fallback xmlns="">
          <p:sp>
            <p:nvSpPr>
              <p:cNvPr id="6" name="TextBox 5">
                <a:extLst>
                  <a:ext uri="{FF2B5EF4-FFF2-40B4-BE49-F238E27FC236}">
                    <a16:creationId xmlns:a16="http://schemas.microsoft.com/office/drawing/2014/main" id="{550F93C8-A717-1CCD-97E8-B69748E83141}"/>
                  </a:ext>
                </a:extLst>
              </p:cNvPr>
              <p:cNvSpPr txBox="1">
                <a:spLocks noRot="1" noChangeAspect="1" noMove="1" noResize="1" noEditPoints="1" noAdjustHandles="1" noChangeArrowheads="1" noChangeShapeType="1" noTextEdit="1"/>
              </p:cNvSpPr>
              <p:nvPr/>
            </p:nvSpPr>
            <p:spPr>
              <a:xfrm>
                <a:off x="215463" y="4146849"/>
                <a:ext cx="5523186" cy="1100558"/>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1F6F41-46D5-3DFB-D39C-A34DCEC3610B}"/>
                  </a:ext>
                </a:extLst>
              </p:cNvPr>
              <p:cNvSpPr txBox="1"/>
              <p:nvPr/>
            </p:nvSpPr>
            <p:spPr>
              <a:xfrm>
                <a:off x="5896303" y="2807520"/>
                <a:ext cx="6096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𝐽</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0</m:t>
                              </m:r>
                            </m:sub>
                          </m:sSub>
                        </m:den>
                      </m:f>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𝐽</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0</m:t>
                              </m:r>
                            </m:sub>
                          </m:sSub>
                        </m:den>
                      </m:f>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r>
                                <a:rPr lang="en-US" i="0">
                                  <a:latin typeface="Cambria Math" panose="02040503050406030204" pitchFamily="18" charset="0"/>
                                </a:rPr>
                                <m:t>⋅</m:t>
                              </m:r>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𝑛</m:t>
                              </m:r>
                            </m:sup>
                            <m:e>
                              <m:sSup>
                                <m:sSupPr>
                                  <m:ctrlPr>
                                    <a:rPr lang="en-US" i="1">
                                      <a:solidFill>
                                        <a:srgbClr val="836967"/>
                                      </a:solidFill>
                                      <a:latin typeface="Cambria Math" panose="02040503050406030204" pitchFamily="18" charset="0"/>
                                    </a:rPr>
                                  </m:ctrlPr>
                                </m:sSupPr>
                                <m:e>
                                  <m:d>
                                    <m:dPr>
                                      <m:begChr m:val=""/>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panose="02040503050406030204" pitchFamily="18" charset="0"/>
                                                </a:rPr>
                                                <m:t>𝑤</m:t>
                                              </m:r>
                                            </m:e>
                                          </m:d>
                                        </m:e>
                                        <m:sub>
                                          <m:r>
                                            <a:rPr lang="en-US" i="0">
                                              <a:latin typeface="Cambria Math" panose="02040503050406030204" pitchFamily="18" charset="0"/>
                                            </a:rPr>
                                            <m:t>1</m:t>
                                          </m:r>
                                        </m:sub>
                                      </m:sSub>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d>
                                            <m:dPr>
                                              <m:ctrlPr>
                                                <a:rPr lang="en-US" i="1">
                                                  <a:solidFill>
                                                    <a:srgbClr val="836967"/>
                                                  </a:solidFill>
                                                  <a:latin typeface="Cambria Math" panose="02040503050406030204" pitchFamily="18" charset="0"/>
                                                </a:rPr>
                                              </m:ctrlPr>
                                            </m:dPr>
                                            <m:e>
                                              <m:r>
                                                <a:rPr lang="en-US" i="0">
                                                  <a:latin typeface="Cambria Math" panose="02040503050406030204" pitchFamily="18" charset="0"/>
                                                </a:rPr>
                                                <m:t>ⅈ</m:t>
                                              </m:r>
                                            </m:e>
                                          </m:d>
                                        </m:sup>
                                      </m:sSup>
                                      <m:r>
                                        <a:rPr lang="en-US" i="0">
                                          <a:latin typeface="Cambria Math" panose="02040503050406030204" pitchFamily="18" charset="0"/>
                                        </a:rPr>
                                        <m:t>+</m:t>
                                      </m:r>
                                      <m:sSub>
                                        <m:sSubPr>
                                          <m:ctrlPr>
                                            <a:rPr lang="en-US" i="1" smtClean="0">
                                              <a:solidFill>
                                                <a:srgbClr val="996AD8"/>
                                              </a:solidFill>
                                              <a:latin typeface="Cambria Math" panose="02040503050406030204" pitchFamily="18" charset="0"/>
                                            </a:rPr>
                                          </m:ctrlPr>
                                        </m:sSubPr>
                                        <m:e>
                                          <m:r>
                                            <a:rPr lang="en-US" i="1">
                                              <a:solidFill>
                                                <a:srgbClr val="996AD8"/>
                                              </a:solidFill>
                                              <a:latin typeface="Cambria Math" panose="02040503050406030204" pitchFamily="18" charset="0"/>
                                            </a:rPr>
                                            <m:t>𝑤</m:t>
                                          </m:r>
                                        </m:e>
                                        <m:sub>
                                          <m:r>
                                            <a:rPr lang="en-US" i="0">
                                              <a:solidFill>
                                                <a:srgbClr val="996AD8"/>
                                              </a:solidFill>
                                              <a:latin typeface="Cambria Math" panose="02040503050406030204" pitchFamily="18" charset="0"/>
                                            </a:rPr>
                                            <m:t>0</m:t>
                                          </m:r>
                                        </m:sub>
                                      </m:sSub>
                                      <m:r>
                                        <a:rPr lang="en-US" i="0">
                                          <a:latin typeface="Cambria Math" panose="02040503050406030204" pitchFamily="18" charset="0"/>
                                        </a:rPr>
                                        <m:t>− </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𝑦</m:t>
                                          </m:r>
                                        </m:e>
                                        <m: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𝑖</m:t>
                                              </m:r>
                                            </m:e>
                                          </m:d>
                                        </m:sup>
                                      </m:sSup>
                                    </m:e>
                                  </m:d>
                                </m:e>
                                <m:sup>
                                  <m:r>
                                    <a:rPr lang="en-US" i="0">
                                      <a:latin typeface="Cambria Math" panose="02040503050406030204" pitchFamily="18" charset="0"/>
                                    </a:rPr>
                                    <m:t>2</m:t>
                                  </m:r>
                                </m:sup>
                              </m:sSup>
                            </m:e>
                          </m:nary>
                        </m:e>
                      </m:d>
                    </m:oMath>
                  </m:oMathPara>
                </a14:m>
                <a:endParaRPr lang="en-US" dirty="0"/>
              </a:p>
            </p:txBody>
          </p:sp>
        </mc:Choice>
        <mc:Fallback xmlns="">
          <p:sp>
            <p:nvSpPr>
              <p:cNvPr id="8" name="TextBox 7">
                <a:extLst>
                  <a:ext uri="{FF2B5EF4-FFF2-40B4-BE49-F238E27FC236}">
                    <a16:creationId xmlns:a16="http://schemas.microsoft.com/office/drawing/2014/main" id="{B31F6F41-46D5-3DFB-D39C-A34DCEC3610B}"/>
                  </a:ext>
                </a:extLst>
              </p:cNvPr>
              <p:cNvSpPr txBox="1">
                <a:spLocks noRot="1" noChangeAspect="1" noMove="1" noResize="1" noEditPoints="1" noAdjustHandles="1" noChangeArrowheads="1" noChangeShapeType="1" noTextEdit="1"/>
              </p:cNvSpPr>
              <p:nvPr/>
            </p:nvSpPr>
            <p:spPr>
              <a:xfrm>
                <a:off x="5896303" y="2807520"/>
                <a:ext cx="6096000" cy="8485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A87424-F358-6E93-1A9D-F9A6D6D9B794}"/>
                  </a:ext>
                </a:extLst>
              </p:cNvPr>
              <p:cNvSpPr txBox="1"/>
              <p:nvPr/>
            </p:nvSpPr>
            <p:spPr>
              <a:xfrm>
                <a:off x="6287815" y="4146849"/>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ar-OM" sz="2400" b="0" i="0" smtClean="0">
                                  <a:latin typeface="Cambria Math" panose="02040503050406030204" pitchFamily="18" charset="0"/>
                                </a:rPr>
                                <m:t>0</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oMath>
                  </m:oMathPara>
                </a14:m>
                <a:endParaRPr lang="en-US" sz="2400" dirty="0"/>
              </a:p>
            </p:txBody>
          </p:sp>
        </mc:Choice>
        <mc:Fallback xmlns="">
          <p:sp>
            <p:nvSpPr>
              <p:cNvPr id="9" name="TextBox 8">
                <a:extLst>
                  <a:ext uri="{FF2B5EF4-FFF2-40B4-BE49-F238E27FC236}">
                    <a16:creationId xmlns:a16="http://schemas.microsoft.com/office/drawing/2014/main" id="{C3A87424-F358-6E93-1A9D-F9A6D6D9B794}"/>
                  </a:ext>
                </a:extLst>
              </p:cNvPr>
              <p:cNvSpPr txBox="1">
                <a:spLocks noRot="1" noChangeAspect="1" noMove="1" noResize="1" noEditPoints="1" noAdjustHandles="1" noChangeArrowheads="1" noChangeShapeType="1" noTextEdit="1"/>
              </p:cNvSpPr>
              <p:nvPr/>
            </p:nvSpPr>
            <p:spPr>
              <a:xfrm>
                <a:off x="6287815" y="4146849"/>
                <a:ext cx="5523186" cy="1100558"/>
              </a:xfrm>
              <a:prstGeom prst="rect">
                <a:avLst/>
              </a:prstGeom>
              <a:blipFill>
                <a:blip r:embed="rId7"/>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1229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690648" y="2947668"/>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7F79C1-8884-1FE4-75CE-7CF40956B142}"/>
                  </a:ext>
                </a:extLst>
              </p:cNvPr>
              <p:cNvSpPr txBox="1"/>
              <p:nvPr/>
            </p:nvSpPr>
            <p:spPr>
              <a:xfrm>
                <a:off x="262759" y="100949"/>
                <a:ext cx="11435254"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في البداية سنختار قيما عشوائية لـ</a:t>
                </a:r>
                <a:r>
                  <a:rPr lang="en-US" sz="4800" dirty="0">
                    <a:solidFill>
                      <a:srgbClr val="996AD8"/>
                    </a:solidFill>
                  </a:rPr>
                  <a:t>  </a:t>
                </a:r>
                <a:r>
                  <a:rPr lang="ar-OM" sz="4800" dirty="0">
                    <a:solidFill>
                      <a:srgbClr val="996AD8"/>
                    </a:solidFill>
                  </a:rPr>
                  <a:t> </a:t>
                </a:r>
                <a14:m>
                  <m:oMath xmlns:m="http://schemas.openxmlformats.org/officeDocument/2006/math">
                    <m:r>
                      <a:rPr lang="ar-OM" sz="4800" b="0" i="0" smtClean="0">
                        <a:solidFill>
                          <a:srgbClr val="996AD8"/>
                        </a:solidFill>
                        <a:latin typeface="Cambria Math" panose="02040503050406030204" pitchFamily="18" charset="0"/>
                      </a:rPr>
                      <m:t> </m:t>
                    </m:r>
                    <m:sSub>
                      <m:sSubPr>
                        <m:ctrlPr>
                          <a:rPr lang="en-US" sz="4800" i="1">
                            <a:solidFill>
                              <a:srgbClr val="996AD8"/>
                            </a:solidFill>
                            <a:latin typeface="Cambria Math" panose="02040503050406030204" pitchFamily="18" charset="0"/>
                          </a:rPr>
                        </m:ctrlPr>
                      </m:sSubPr>
                      <m:e>
                        <m:r>
                          <a:rPr lang="ar-OM" sz="4800" b="0" i="1" smtClean="0">
                            <a:solidFill>
                              <a:srgbClr val="996AD8"/>
                            </a:solidFill>
                            <a:latin typeface="Cambria Math" panose="02040503050406030204" pitchFamily="18" charset="0"/>
                          </a:rPr>
                          <m:t> </m:t>
                        </m:r>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0</m:t>
                        </m:r>
                      </m:sub>
                    </m:sSub>
                  </m:oMath>
                </a14:m>
                <a:r>
                  <a:rPr lang="ar-OM" sz="4800" dirty="0">
                    <a:latin typeface="Tajawal" panose="00000500000000000000" pitchFamily="2" charset="-78"/>
                    <a:cs typeface="Tajawal" panose="00000500000000000000" pitchFamily="2" charset="-78"/>
                  </a:rPr>
                  <a:t> و </a:t>
                </a:r>
                <a14:m>
                  <m:oMath xmlns:m="http://schemas.openxmlformats.org/officeDocument/2006/math">
                    <m:sSub>
                      <m:sSubPr>
                        <m:ctrlPr>
                          <a:rPr lang="en-US" sz="4800" i="1">
                            <a:latin typeface="Cambria Math" panose="02040503050406030204" pitchFamily="18" charset="0"/>
                          </a:rPr>
                        </m:ctrlPr>
                      </m:sSubPr>
                      <m:e>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1</m:t>
                        </m:r>
                      </m:sub>
                    </m:sSub>
                  </m:oMath>
                </a14:m>
                <a:endParaRPr lang="en-US" sz="2800" dirty="0">
                  <a:solidFill>
                    <a:srgbClr val="996AD8"/>
                  </a:solidFill>
                  <a:latin typeface="Tajawal" panose="00000500000000000000" pitchFamily="2" charset="-78"/>
                  <a:cs typeface="Tajawal" panose="00000500000000000000" pitchFamily="2" charset="-78"/>
                </a:endParaRPr>
              </a:p>
            </p:txBody>
          </p:sp>
        </mc:Choice>
        <mc:Fallback xmlns="">
          <p:sp>
            <p:nvSpPr>
              <p:cNvPr id="3" name="TextBox 2">
                <a:extLst>
                  <a:ext uri="{FF2B5EF4-FFF2-40B4-BE49-F238E27FC236}">
                    <a16:creationId xmlns:a16="http://schemas.microsoft.com/office/drawing/2014/main" id="{FA7F79C1-8884-1FE4-75CE-7CF40956B142}"/>
                  </a:ext>
                </a:extLst>
              </p:cNvPr>
              <p:cNvSpPr txBox="1">
                <a:spLocks noRot="1" noChangeAspect="1" noMove="1" noResize="1" noEditPoints="1" noAdjustHandles="1" noChangeArrowheads="1" noChangeShapeType="1" noTextEdit="1"/>
              </p:cNvSpPr>
              <p:nvPr/>
            </p:nvSpPr>
            <p:spPr>
              <a:xfrm>
                <a:off x="262759" y="100949"/>
                <a:ext cx="11435254" cy="830997"/>
              </a:xfrm>
              <a:prstGeom prst="rect">
                <a:avLst/>
              </a:prstGeom>
              <a:blipFill>
                <a:blip r:embed="rId4"/>
                <a:stretch>
                  <a:fillRect t="-22794" r="-906" b="-40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54C6FF-07A5-7A63-4EBB-847ABEE6B69A}"/>
                  </a:ext>
                </a:extLst>
              </p:cNvPr>
              <p:cNvSpPr txBox="1"/>
              <p:nvPr/>
            </p:nvSpPr>
            <p:spPr>
              <a:xfrm>
                <a:off x="609600" y="1047886"/>
                <a:ext cx="5028606" cy="1100558"/>
              </a:xfrm>
              <a:custGeom>
                <a:avLst/>
                <a:gdLst>
                  <a:gd name="connsiteX0" fmla="*/ 0 w 5028606"/>
                  <a:gd name="connsiteY0" fmla="*/ 0 h 1100558"/>
                  <a:gd name="connsiteX1" fmla="*/ 477718 w 5028606"/>
                  <a:gd name="connsiteY1" fmla="*/ 0 h 1100558"/>
                  <a:gd name="connsiteX2" fmla="*/ 1005721 w 5028606"/>
                  <a:gd name="connsiteY2" fmla="*/ 0 h 1100558"/>
                  <a:gd name="connsiteX3" fmla="*/ 1634297 w 5028606"/>
                  <a:gd name="connsiteY3" fmla="*/ 0 h 1100558"/>
                  <a:gd name="connsiteX4" fmla="*/ 2313159 w 5028606"/>
                  <a:gd name="connsiteY4" fmla="*/ 0 h 1100558"/>
                  <a:gd name="connsiteX5" fmla="*/ 2941735 w 5028606"/>
                  <a:gd name="connsiteY5" fmla="*/ 0 h 1100558"/>
                  <a:gd name="connsiteX6" fmla="*/ 3670882 w 5028606"/>
                  <a:gd name="connsiteY6" fmla="*/ 0 h 1100558"/>
                  <a:gd name="connsiteX7" fmla="*/ 4400030 w 5028606"/>
                  <a:gd name="connsiteY7" fmla="*/ 0 h 1100558"/>
                  <a:gd name="connsiteX8" fmla="*/ 5028606 w 5028606"/>
                  <a:gd name="connsiteY8" fmla="*/ 0 h 1100558"/>
                  <a:gd name="connsiteX9" fmla="*/ 5028606 w 5028606"/>
                  <a:gd name="connsiteY9" fmla="*/ 572290 h 1100558"/>
                  <a:gd name="connsiteX10" fmla="*/ 5028606 w 5028606"/>
                  <a:gd name="connsiteY10" fmla="*/ 1100558 h 1100558"/>
                  <a:gd name="connsiteX11" fmla="*/ 4550888 w 5028606"/>
                  <a:gd name="connsiteY11" fmla="*/ 1100558 h 1100558"/>
                  <a:gd name="connsiteX12" fmla="*/ 3872027 w 5028606"/>
                  <a:gd name="connsiteY12" fmla="*/ 1100558 h 1100558"/>
                  <a:gd name="connsiteX13" fmla="*/ 3142879 w 5028606"/>
                  <a:gd name="connsiteY13" fmla="*/ 1100558 h 1100558"/>
                  <a:gd name="connsiteX14" fmla="*/ 2514303 w 5028606"/>
                  <a:gd name="connsiteY14" fmla="*/ 1100558 h 1100558"/>
                  <a:gd name="connsiteX15" fmla="*/ 1785155 w 5028606"/>
                  <a:gd name="connsiteY15" fmla="*/ 1100558 h 1100558"/>
                  <a:gd name="connsiteX16" fmla="*/ 1257152 w 5028606"/>
                  <a:gd name="connsiteY16" fmla="*/ 1100558 h 1100558"/>
                  <a:gd name="connsiteX17" fmla="*/ 729148 w 5028606"/>
                  <a:gd name="connsiteY17" fmla="*/ 1100558 h 1100558"/>
                  <a:gd name="connsiteX18" fmla="*/ 0 w 5028606"/>
                  <a:gd name="connsiteY18" fmla="*/ 1100558 h 1100558"/>
                  <a:gd name="connsiteX19" fmla="*/ 0 w 5028606"/>
                  <a:gd name="connsiteY19" fmla="*/ 539273 h 1100558"/>
                  <a:gd name="connsiteX20" fmla="*/ 0 w 5028606"/>
                  <a:gd name="connsiteY20"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8606" h="1100558" extrusionOk="0">
                    <a:moveTo>
                      <a:pt x="0" y="0"/>
                    </a:moveTo>
                    <a:cubicBezTo>
                      <a:pt x="212755" y="-16498"/>
                      <a:pt x="306580" y="17415"/>
                      <a:pt x="477718" y="0"/>
                    </a:cubicBezTo>
                    <a:cubicBezTo>
                      <a:pt x="648856" y="-17415"/>
                      <a:pt x="829808" y="-22260"/>
                      <a:pt x="1005721" y="0"/>
                    </a:cubicBezTo>
                    <a:cubicBezTo>
                      <a:pt x="1181634" y="22260"/>
                      <a:pt x="1360154" y="-14752"/>
                      <a:pt x="1634297" y="0"/>
                    </a:cubicBezTo>
                    <a:cubicBezTo>
                      <a:pt x="1908440" y="14752"/>
                      <a:pt x="2046997" y="2227"/>
                      <a:pt x="2313159" y="0"/>
                    </a:cubicBezTo>
                    <a:cubicBezTo>
                      <a:pt x="2579321" y="-2227"/>
                      <a:pt x="2633937" y="-8933"/>
                      <a:pt x="2941735" y="0"/>
                    </a:cubicBezTo>
                    <a:cubicBezTo>
                      <a:pt x="3249533" y="8933"/>
                      <a:pt x="3435911" y="-16796"/>
                      <a:pt x="3670882" y="0"/>
                    </a:cubicBezTo>
                    <a:cubicBezTo>
                      <a:pt x="3905853" y="16796"/>
                      <a:pt x="4236093" y="2964"/>
                      <a:pt x="4400030" y="0"/>
                    </a:cubicBezTo>
                    <a:cubicBezTo>
                      <a:pt x="4563967" y="-2964"/>
                      <a:pt x="4718582" y="12840"/>
                      <a:pt x="5028606" y="0"/>
                    </a:cubicBezTo>
                    <a:cubicBezTo>
                      <a:pt x="5022953" y="163469"/>
                      <a:pt x="5018544" y="380807"/>
                      <a:pt x="5028606" y="572290"/>
                    </a:cubicBezTo>
                    <a:cubicBezTo>
                      <a:pt x="5038669" y="763773"/>
                      <a:pt x="5023585" y="954582"/>
                      <a:pt x="5028606" y="1100558"/>
                    </a:cubicBezTo>
                    <a:cubicBezTo>
                      <a:pt x="4889765" y="1087650"/>
                      <a:pt x="4664804" y="1115151"/>
                      <a:pt x="4550888" y="1100558"/>
                    </a:cubicBezTo>
                    <a:cubicBezTo>
                      <a:pt x="4436972" y="1085965"/>
                      <a:pt x="4081674" y="1087430"/>
                      <a:pt x="3872027" y="1100558"/>
                    </a:cubicBezTo>
                    <a:cubicBezTo>
                      <a:pt x="3662380" y="1113686"/>
                      <a:pt x="3353942" y="1106670"/>
                      <a:pt x="3142879" y="1100558"/>
                    </a:cubicBezTo>
                    <a:cubicBezTo>
                      <a:pt x="2931816" y="1094446"/>
                      <a:pt x="2824645" y="1102002"/>
                      <a:pt x="2514303" y="1100558"/>
                    </a:cubicBezTo>
                    <a:cubicBezTo>
                      <a:pt x="2203961" y="1099114"/>
                      <a:pt x="2111646" y="1108021"/>
                      <a:pt x="1785155" y="1100558"/>
                    </a:cubicBezTo>
                    <a:cubicBezTo>
                      <a:pt x="1458664" y="1093095"/>
                      <a:pt x="1415474" y="1116365"/>
                      <a:pt x="1257152" y="1100558"/>
                    </a:cubicBezTo>
                    <a:cubicBezTo>
                      <a:pt x="1098830" y="1084751"/>
                      <a:pt x="852752" y="1118612"/>
                      <a:pt x="729148" y="1100558"/>
                    </a:cubicBezTo>
                    <a:cubicBezTo>
                      <a:pt x="605544" y="1082504"/>
                      <a:pt x="197179" y="1114126"/>
                      <a:pt x="0" y="1100558"/>
                    </a:cubicBezTo>
                    <a:cubicBezTo>
                      <a:pt x="14332" y="901808"/>
                      <a:pt x="22740" y="700603"/>
                      <a:pt x="0" y="539273"/>
                    </a:cubicBezTo>
                    <a:cubicBezTo>
                      <a:pt x="-22740" y="377943"/>
                      <a:pt x="-3773" y="236417"/>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i="1">
                                      <a:latin typeface="Cambria Math" panose="02040503050406030204" pitchFamily="18" charset="0"/>
                                    </a:rPr>
                                    <m:t>(</m:t>
                                  </m:r>
                                  <m:r>
                                    <a:rPr lang="en-US" sz="2400" i="1" smtClean="0">
                                      <a:solidFill>
                                        <a:srgbClr val="996AD8"/>
                                      </a:solidFill>
                                      <a:latin typeface="Cambria Math" panose="02040503050406030204" pitchFamily="18" charset="0"/>
                                    </a:rPr>
                                    <m:t>𝑤</m:t>
                                  </m:r>
                                </m:e>
                                <m:sub>
                                  <m:r>
                                    <a:rPr lang="en-US" sz="2400" i="1" smtClean="0">
                                      <a:solidFill>
                                        <a:srgbClr val="996AD8"/>
                                      </a:solidFill>
                                      <a:latin typeface="Cambria Math" panose="02040503050406030204" pitchFamily="18" charset="0"/>
                                    </a:rPr>
                                    <m:t>1</m:t>
                                  </m:r>
                                </m:sub>
                              </m:sSub>
                              <m:r>
                                <a:rPr lang="en-US" sz="2400" i="1" smtClean="0">
                                  <a:solidFill>
                                    <a:srgbClr val="996AD8"/>
                                  </a:solidFill>
                                  <a:latin typeface="Cambria Math" panose="02040503050406030204" pitchFamily="18" charset="0"/>
                                </a:rPr>
                                <m:t>⋅</m:t>
                              </m:r>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𝑥</m:t>
                                  </m:r>
                                </m:e>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ⅈ</m:t>
                                      </m:r>
                                    </m:e>
                                  </m:d>
                                </m:sup>
                              </m:sSup>
                              <m:r>
                                <a:rPr lang="en-US" sz="2400" i="1">
                                  <a:solidFill>
                                    <a:srgbClr val="996AD8"/>
                                  </a:solidFill>
                                  <a:latin typeface="Cambria Math" panose="02040503050406030204" pitchFamily="18" charset="0"/>
                                </a:rPr>
                                <m:t>+</m:t>
                              </m:r>
                              <m:sSub>
                                <m:sSubPr>
                                  <m:ctrlPr>
                                    <a:rPr lang="en-US" sz="2400" i="1">
                                      <a:solidFill>
                                        <a:srgbClr val="996AD8"/>
                                      </a:solidFill>
                                      <a:latin typeface="Cambria Math" panose="02040503050406030204" pitchFamily="18" charset="0"/>
                                    </a:rPr>
                                  </m:ctrlPr>
                                </m:sSubPr>
                                <m:e>
                                  <m:r>
                                    <a:rPr lang="en-US" sz="2400" i="1">
                                      <a:solidFill>
                                        <a:srgbClr val="996AD8"/>
                                      </a:solidFill>
                                      <a:latin typeface="Cambria Math" panose="02040503050406030204" pitchFamily="18" charset="0"/>
                                    </a:rPr>
                                    <m:t>𝑤</m:t>
                                  </m:r>
                                </m:e>
                                <m:sub>
                                  <m:r>
                                    <a:rPr lang="en-US" sz="2400" i="1">
                                      <a:solidFill>
                                        <a:srgbClr val="996AD8"/>
                                      </a:solidFill>
                                      <a:latin typeface="Cambria Math" panose="02040503050406030204" pitchFamily="18" charset="0"/>
                                    </a:rPr>
                                    <m:t>0</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1">
                                  <a:latin typeface="Cambria Math" panose="02040503050406030204" pitchFamily="18" charset="0"/>
                                </a:rPr>
                                <m:t>)</m:t>
                              </m:r>
                            </m:e>
                            <m:sup>
                              <m:r>
                                <a:rPr lang="en-US" sz="2400" i="1">
                                  <a:latin typeface="Cambria Math" panose="02040503050406030204" pitchFamily="18" charset="0"/>
                                </a:rPr>
                                <m:t>2</m:t>
                              </m:r>
                            </m:sup>
                          </m:sSup>
                        </m:e>
                      </m:nary>
                    </m:oMath>
                  </m:oMathPara>
                </a14:m>
                <a:endParaRPr lang="en-US" sz="2400" dirty="0"/>
              </a:p>
            </p:txBody>
          </p:sp>
        </mc:Choice>
        <mc:Fallback xmlns="">
          <p:sp>
            <p:nvSpPr>
              <p:cNvPr id="4" name="TextBox 3">
                <a:extLst>
                  <a:ext uri="{FF2B5EF4-FFF2-40B4-BE49-F238E27FC236}">
                    <a16:creationId xmlns:a16="http://schemas.microsoft.com/office/drawing/2014/main" id="{3D54C6FF-07A5-7A63-4EBB-847ABEE6B69A}"/>
                  </a:ext>
                </a:extLst>
              </p:cNvPr>
              <p:cNvSpPr txBox="1">
                <a:spLocks noRot="1" noChangeAspect="1" noMove="1" noResize="1" noEditPoints="1" noAdjustHandles="1" noChangeArrowheads="1" noChangeShapeType="1" noTextEdit="1"/>
              </p:cNvSpPr>
              <p:nvPr/>
            </p:nvSpPr>
            <p:spPr>
              <a:xfrm>
                <a:off x="609600" y="1047886"/>
                <a:ext cx="5028606" cy="1100558"/>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5028606"/>
                          <a:gd name="connsiteY0" fmla="*/ 0 h 1100558"/>
                          <a:gd name="connsiteX1" fmla="*/ 477718 w 5028606"/>
                          <a:gd name="connsiteY1" fmla="*/ 0 h 1100558"/>
                          <a:gd name="connsiteX2" fmla="*/ 1005721 w 5028606"/>
                          <a:gd name="connsiteY2" fmla="*/ 0 h 1100558"/>
                          <a:gd name="connsiteX3" fmla="*/ 1634297 w 5028606"/>
                          <a:gd name="connsiteY3" fmla="*/ 0 h 1100558"/>
                          <a:gd name="connsiteX4" fmla="*/ 2313159 w 5028606"/>
                          <a:gd name="connsiteY4" fmla="*/ 0 h 1100558"/>
                          <a:gd name="connsiteX5" fmla="*/ 2941735 w 5028606"/>
                          <a:gd name="connsiteY5" fmla="*/ 0 h 1100558"/>
                          <a:gd name="connsiteX6" fmla="*/ 3670882 w 5028606"/>
                          <a:gd name="connsiteY6" fmla="*/ 0 h 1100558"/>
                          <a:gd name="connsiteX7" fmla="*/ 4400030 w 5028606"/>
                          <a:gd name="connsiteY7" fmla="*/ 0 h 1100558"/>
                          <a:gd name="connsiteX8" fmla="*/ 5028606 w 5028606"/>
                          <a:gd name="connsiteY8" fmla="*/ 0 h 1100558"/>
                          <a:gd name="connsiteX9" fmla="*/ 5028606 w 5028606"/>
                          <a:gd name="connsiteY9" fmla="*/ 572290 h 1100558"/>
                          <a:gd name="connsiteX10" fmla="*/ 5028606 w 5028606"/>
                          <a:gd name="connsiteY10" fmla="*/ 1100558 h 1100558"/>
                          <a:gd name="connsiteX11" fmla="*/ 4550888 w 5028606"/>
                          <a:gd name="connsiteY11" fmla="*/ 1100558 h 1100558"/>
                          <a:gd name="connsiteX12" fmla="*/ 3872027 w 5028606"/>
                          <a:gd name="connsiteY12" fmla="*/ 1100558 h 1100558"/>
                          <a:gd name="connsiteX13" fmla="*/ 3142879 w 5028606"/>
                          <a:gd name="connsiteY13" fmla="*/ 1100558 h 1100558"/>
                          <a:gd name="connsiteX14" fmla="*/ 2514303 w 5028606"/>
                          <a:gd name="connsiteY14" fmla="*/ 1100558 h 1100558"/>
                          <a:gd name="connsiteX15" fmla="*/ 1785155 w 5028606"/>
                          <a:gd name="connsiteY15" fmla="*/ 1100558 h 1100558"/>
                          <a:gd name="connsiteX16" fmla="*/ 1257152 w 5028606"/>
                          <a:gd name="connsiteY16" fmla="*/ 1100558 h 1100558"/>
                          <a:gd name="connsiteX17" fmla="*/ 729148 w 5028606"/>
                          <a:gd name="connsiteY17" fmla="*/ 1100558 h 1100558"/>
                          <a:gd name="connsiteX18" fmla="*/ 0 w 5028606"/>
                          <a:gd name="connsiteY18" fmla="*/ 1100558 h 1100558"/>
                          <a:gd name="connsiteX19" fmla="*/ 0 w 5028606"/>
                          <a:gd name="connsiteY19" fmla="*/ 539273 h 1100558"/>
                          <a:gd name="connsiteX20" fmla="*/ 0 w 5028606"/>
                          <a:gd name="connsiteY20"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8606" h="1100558" extrusionOk="0">
                            <a:moveTo>
                              <a:pt x="0" y="0"/>
                            </a:moveTo>
                            <a:cubicBezTo>
                              <a:pt x="212755" y="-16498"/>
                              <a:pt x="306580" y="17415"/>
                              <a:pt x="477718" y="0"/>
                            </a:cubicBezTo>
                            <a:cubicBezTo>
                              <a:pt x="648856" y="-17415"/>
                              <a:pt x="829808" y="-22260"/>
                              <a:pt x="1005721" y="0"/>
                            </a:cubicBezTo>
                            <a:cubicBezTo>
                              <a:pt x="1181634" y="22260"/>
                              <a:pt x="1360154" y="-14752"/>
                              <a:pt x="1634297" y="0"/>
                            </a:cubicBezTo>
                            <a:cubicBezTo>
                              <a:pt x="1908440" y="14752"/>
                              <a:pt x="2046997" y="2227"/>
                              <a:pt x="2313159" y="0"/>
                            </a:cubicBezTo>
                            <a:cubicBezTo>
                              <a:pt x="2579321" y="-2227"/>
                              <a:pt x="2633937" y="-8933"/>
                              <a:pt x="2941735" y="0"/>
                            </a:cubicBezTo>
                            <a:cubicBezTo>
                              <a:pt x="3249533" y="8933"/>
                              <a:pt x="3435911" y="-16796"/>
                              <a:pt x="3670882" y="0"/>
                            </a:cubicBezTo>
                            <a:cubicBezTo>
                              <a:pt x="3905853" y="16796"/>
                              <a:pt x="4236093" y="2964"/>
                              <a:pt x="4400030" y="0"/>
                            </a:cubicBezTo>
                            <a:cubicBezTo>
                              <a:pt x="4563967" y="-2964"/>
                              <a:pt x="4718582" y="12840"/>
                              <a:pt x="5028606" y="0"/>
                            </a:cubicBezTo>
                            <a:cubicBezTo>
                              <a:pt x="5022953" y="163469"/>
                              <a:pt x="5018544" y="380807"/>
                              <a:pt x="5028606" y="572290"/>
                            </a:cubicBezTo>
                            <a:cubicBezTo>
                              <a:pt x="5038669" y="763773"/>
                              <a:pt x="5023585" y="954582"/>
                              <a:pt x="5028606" y="1100558"/>
                            </a:cubicBezTo>
                            <a:cubicBezTo>
                              <a:pt x="4889765" y="1087650"/>
                              <a:pt x="4664804" y="1115151"/>
                              <a:pt x="4550888" y="1100558"/>
                            </a:cubicBezTo>
                            <a:cubicBezTo>
                              <a:pt x="4436972" y="1085965"/>
                              <a:pt x="4081674" y="1087430"/>
                              <a:pt x="3872027" y="1100558"/>
                            </a:cubicBezTo>
                            <a:cubicBezTo>
                              <a:pt x="3662380" y="1113686"/>
                              <a:pt x="3353942" y="1106670"/>
                              <a:pt x="3142879" y="1100558"/>
                            </a:cubicBezTo>
                            <a:cubicBezTo>
                              <a:pt x="2931816" y="1094446"/>
                              <a:pt x="2824645" y="1102002"/>
                              <a:pt x="2514303" y="1100558"/>
                            </a:cubicBezTo>
                            <a:cubicBezTo>
                              <a:pt x="2203961" y="1099114"/>
                              <a:pt x="2111646" y="1108021"/>
                              <a:pt x="1785155" y="1100558"/>
                            </a:cubicBezTo>
                            <a:cubicBezTo>
                              <a:pt x="1458664" y="1093095"/>
                              <a:pt x="1415474" y="1116365"/>
                              <a:pt x="1257152" y="1100558"/>
                            </a:cubicBezTo>
                            <a:cubicBezTo>
                              <a:pt x="1098830" y="1084751"/>
                              <a:pt x="852752" y="1118612"/>
                              <a:pt x="729148" y="1100558"/>
                            </a:cubicBezTo>
                            <a:cubicBezTo>
                              <a:pt x="605544" y="1082504"/>
                              <a:pt x="197179" y="1114126"/>
                              <a:pt x="0" y="1100558"/>
                            </a:cubicBezTo>
                            <a:cubicBezTo>
                              <a:pt x="14332" y="901808"/>
                              <a:pt x="22740" y="700603"/>
                              <a:pt x="0" y="539273"/>
                            </a:cubicBezTo>
                            <a:cubicBezTo>
                              <a:pt x="-22740" y="377943"/>
                              <a:pt x="-3773" y="23641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8515FE-79DA-67BD-3CA8-8DB698ACD725}"/>
                  </a:ext>
                </a:extLst>
              </p:cNvPr>
              <p:cNvSpPr txBox="1"/>
              <p:nvPr/>
            </p:nvSpPr>
            <p:spPr>
              <a:xfrm>
                <a:off x="6406055" y="1047886"/>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1</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oMath>
                  </m:oMathPara>
                </a14:m>
                <a:endParaRPr lang="en-US" sz="2400" dirty="0"/>
              </a:p>
            </p:txBody>
          </p:sp>
        </mc:Choice>
        <mc:Fallback xmlns="">
          <p:sp>
            <p:nvSpPr>
              <p:cNvPr id="5" name="TextBox 4">
                <a:extLst>
                  <a:ext uri="{FF2B5EF4-FFF2-40B4-BE49-F238E27FC236}">
                    <a16:creationId xmlns:a16="http://schemas.microsoft.com/office/drawing/2014/main" id="{888515FE-79DA-67BD-3CA8-8DB698ACD725}"/>
                  </a:ext>
                </a:extLst>
              </p:cNvPr>
              <p:cNvSpPr txBox="1">
                <a:spLocks noRot="1" noChangeAspect="1" noMove="1" noResize="1" noEditPoints="1" noAdjustHandles="1" noChangeArrowheads="1" noChangeShapeType="1" noTextEdit="1"/>
              </p:cNvSpPr>
              <p:nvPr/>
            </p:nvSpPr>
            <p:spPr>
              <a:xfrm>
                <a:off x="6406055" y="1047886"/>
                <a:ext cx="5523186" cy="1100558"/>
              </a:xfrm>
              <a:prstGeom prst="rect">
                <a:avLst/>
              </a:prstGeom>
              <a:blipFill>
                <a:blip r:embed="rId6"/>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C6AE5E49-B73A-EA96-DD3A-61F6CC6801D5}"/>
              </a:ext>
            </a:extLst>
          </p:cNvPr>
          <p:cNvSpPr txBox="1"/>
          <p:nvPr/>
        </p:nvSpPr>
        <p:spPr>
          <a:xfrm>
            <a:off x="7523372" y="2148444"/>
            <a:ext cx="3396876"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الميل </a:t>
            </a:r>
            <a:r>
              <a:rPr lang="en-US" sz="4800" dirty="0">
                <a:latin typeface="Tajawal" panose="00000500000000000000" pitchFamily="2" charset="-78"/>
                <a:cs typeface="Tajawal" panose="00000500000000000000" pitchFamily="2" charset="-78"/>
              </a:rPr>
              <a:t>slope</a:t>
            </a:r>
            <a:endParaRPr lang="en-US" sz="2800" dirty="0">
              <a:latin typeface="Tajawal" panose="00000500000000000000" pitchFamily="2" charset="-78"/>
              <a:cs typeface="Tajawal" panose="00000500000000000000" pitchFamily="2" charset="-78"/>
            </a:endParaRPr>
          </a:p>
        </p:txBody>
      </p:sp>
      <p:sp>
        <p:nvSpPr>
          <p:cNvPr id="12" name="TextBox 11">
            <a:extLst>
              <a:ext uri="{FF2B5EF4-FFF2-40B4-BE49-F238E27FC236}">
                <a16:creationId xmlns:a16="http://schemas.microsoft.com/office/drawing/2014/main" id="{3160BE01-B377-39DE-3CDE-25817B07342D}"/>
              </a:ext>
            </a:extLst>
          </p:cNvPr>
          <p:cNvSpPr txBox="1"/>
          <p:nvPr/>
        </p:nvSpPr>
        <p:spPr>
          <a:xfrm>
            <a:off x="1425465" y="2163726"/>
            <a:ext cx="3396876"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القيمة</a:t>
            </a:r>
            <a:endParaRPr lang="en-US" sz="28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196889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704560" y="776114"/>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AD86D-31CB-12EC-CD9A-E2BD15582349}"/>
                  </a:ext>
                </a:extLst>
              </p:cNvPr>
              <p:cNvSpPr txBox="1"/>
              <p:nvPr/>
            </p:nvSpPr>
            <p:spPr>
              <a:xfrm>
                <a:off x="1422297" y="5143771"/>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den>
                      </m:f>
                    </m:oMath>
                  </m:oMathPara>
                </a14:m>
                <a:endParaRPr lang="en-US" sz="2400" dirty="0"/>
              </a:p>
            </p:txBody>
          </p:sp>
        </mc:Choice>
        <mc:Fallback xmlns="">
          <p:sp>
            <p:nvSpPr>
              <p:cNvPr id="6" name="TextBox 5">
                <a:extLst>
                  <a:ext uri="{FF2B5EF4-FFF2-40B4-BE49-F238E27FC236}">
                    <a16:creationId xmlns:a16="http://schemas.microsoft.com/office/drawing/2014/main" id="{0F2AD86D-31CB-12EC-CD9A-E2BD15582349}"/>
                  </a:ext>
                </a:extLst>
              </p:cNvPr>
              <p:cNvSpPr txBox="1">
                <a:spLocks noRot="1" noChangeAspect="1" noMove="1" noResize="1" noEditPoints="1" noAdjustHandles="1" noChangeArrowheads="1" noChangeShapeType="1" noTextEdit="1"/>
              </p:cNvSpPr>
              <p:nvPr/>
            </p:nvSpPr>
            <p:spPr>
              <a:xfrm>
                <a:off x="1422297" y="5143771"/>
                <a:ext cx="3573518" cy="855042"/>
              </a:xfrm>
              <a:prstGeom prst="rect">
                <a:avLst/>
              </a:prstGeom>
              <a:blipFill>
                <a:blip r:embed="rId4"/>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92D5BA-A927-A131-2FE3-34ECA767CCA6}"/>
                  </a:ext>
                </a:extLst>
              </p:cNvPr>
              <p:cNvSpPr txBox="1"/>
              <p:nvPr/>
            </p:nvSpPr>
            <p:spPr>
              <a:xfrm>
                <a:off x="6730022" y="5115389"/>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den>
                      </m:f>
                    </m:oMath>
                  </m:oMathPara>
                </a14:m>
                <a:endParaRPr lang="en-US" sz="2400" dirty="0"/>
              </a:p>
            </p:txBody>
          </p:sp>
        </mc:Choice>
        <mc:Fallback xmlns="">
          <p:sp>
            <p:nvSpPr>
              <p:cNvPr id="7" name="TextBox 6">
                <a:extLst>
                  <a:ext uri="{FF2B5EF4-FFF2-40B4-BE49-F238E27FC236}">
                    <a16:creationId xmlns:a16="http://schemas.microsoft.com/office/drawing/2014/main" id="{4492D5BA-A927-A131-2FE3-34ECA767CCA6}"/>
                  </a:ext>
                </a:extLst>
              </p:cNvPr>
              <p:cNvSpPr txBox="1">
                <a:spLocks noRot="1" noChangeAspect="1" noMove="1" noResize="1" noEditPoints="1" noAdjustHandles="1" noChangeArrowheads="1" noChangeShapeType="1" noTextEdit="1"/>
              </p:cNvSpPr>
              <p:nvPr/>
            </p:nvSpPr>
            <p:spPr>
              <a:xfrm>
                <a:off x="6730022" y="5115389"/>
                <a:ext cx="3573518" cy="855042"/>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86329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176E4-1139-AB44-6DCB-0B0AEF088E6F}"/>
              </a:ext>
            </a:extLst>
          </p:cNvPr>
          <p:cNvPicPr>
            <a:picLocks noChangeAspect="1"/>
          </p:cNvPicPr>
          <p:nvPr/>
        </p:nvPicPr>
        <p:blipFill>
          <a:blip r:embed="rId3"/>
          <a:stretch>
            <a:fillRect/>
          </a:stretch>
        </p:blipFill>
        <p:spPr>
          <a:xfrm>
            <a:off x="1619687" y="488870"/>
            <a:ext cx="10042811" cy="5454783"/>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90999B97-0830-20F3-41C3-0453B527A45A}"/>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2543852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28819-30F4-E2D7-D682-DBF18CAE91C7}"/>
              </a:ext>
            </a:extLst>
          </p:cNvPr>
          <p:cNvSpPr txBox="1"/>
          <p:nvPr/>
        </p:nvSpPr>
        <p:spPr>
          <a:xfrm>
            <a:off x="1767348" y="1725393"/>
            <a:ext cx="8657303" cy="3139321"/>
          </a:xfrm>
          <a:prstGeom prst="rect">
            <a:avLst/>
          </a:prstGeom>
          <a:noFill/>
        </p:spPr>
        <p:txBody>
          <a:bodyPr wrap="square" rtlCol="0">
            <a:spAutoFit/>
          </a:bodyPr>
          <a:lstStyle/>
          <a:p>
            <a:pPr algn="ctr" rtl="1"/>
            <a:r>
              <a:rPr lang="ar-OM" sz="6600" b="1" dirty="0">
                <a:solidFill>
                  <a:srgbClr val="6830B9"/>
                </a:solidFill>
                <a:latin typeface="Tajawal" panose="00000500000000000000" pitchFamily="2" charset="-78"/>
                <a:cs typeface="Tajawal" panose="00000500000000000000" pitchFamily="2" charset="-78"/>
              </a:rPr>
              <a:t>ونكرر العملية حتى نحصل على أقل</a:t>
            </a:r>
            <a:r>
              <a:rPr lang="en-US" sz="6600" b="1" dirty="0">
                <a:solidFill>
                  <a:srgbClr val="6830B9"/>
                </a:solidFill>
                <a:latin typeface="Tajawal" panose="00000500000000000000" pitchFamily="2" charset="-78"/>
                <a:cs typeface="Tajawal" panose="00000500000000000000" pitchFamily="2" charset="-78"/>
              </a:rPr>
              <a:t>error </a:t>
            </a:r>
            <a:r>
              <a:rPr lang="ar-OM" sz="6600" b="1" dirty="0">
                <a:solidFill>
                  <a:srgbClr val="6830B9"/>
                </a:solidFill>
                <a:latin typeface="Tajawal" panose="00000500000000000000" pitchFamily="2" charset="-78"/>
                <a:cs typeface="Tajawal" panose="00000500000000000000" pitchFamily="2" charset="-78"/>
              </a:rPr>
              <a:t>ممكن...</a:t>
            </a:r>
            <a:endParaRPr lang="en-US" sz="4000" b="1" dirty="0">
              <a:solidFill>
                <a:srgbClr val="6830B9"/>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517952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36901-F7CF-1611-1023-2BC20410F923}"/>
              </a:ext>
            </a:extLst>
          </p:cNvPr>
          <p:cNvSpPr txBox="1"/>
          <p:nvPr/>
        </p:nvSpPr>
        <p:spPr>
          <a:xfrm>
            <a:off x="1182415"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Initialize weights</a:t>
            </a:r>
          </a:p>
        </p:txBody>
      </p:sp>
      <p:sp>
        <p:nvSpPr>
          <p:cNvPr id="4" name="TextBox 3">
            <a:extLst>
              <a:ext uri="{FF2B5EF4-FFF2-40B4-BE49-F238E27FC236}">
                <a16:creationId xmlns:a16="http://schemas.microsoft.com/office/drawing/2014/main" id="{C351D4C6-38EF-5476-704A-808662A85C2B}"/>
              </a:ext>
            </a:extLst>
          </p:cNvPr>
          <p:cNvSpPr txBox="1"/>
          <p:nvPr/>
        </p:nvSpPr>
        <p:spPr>
          <a:xfrm>
            <a:off x="4955628"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Compute Gradients</a:t>
            </a:r>
          </a:p>
        </p:txBody>
      </p:sp>
      <p:sp>
        <p:nvSpPr>
          <p:cNvPr id="5" name="TextBox 4">
            <a:extLst>
              <a:ext uri="{FF2B5EF4-FFF2-40B4-BE49-F238E27FC236}">
                <a16:creationId xmlns:a16="http://schemas.microsoft.com/office/drawing/2014/main" id="{A99A15CE-36B6-67AF-CDA5-BCADDC840B4E}"/>
              </a:ext>
            </a:extLst>
          </p:cNvPr>
          <p:cNvSpPr txBox="1"/>
          <p:nvPr/>
        </p:nvSpPr>
        <p:spPr>
          <a:xfrm>
            <a:off x="8770882"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Update weights</a:t>
            </a:r>
          </a:p>
        </p:txBody>
      </p:sp>
      <p:cxnSp>
        <p:nvCxnSpPr>
          <p:cNvPr id="7" name="Straight Arrow Connector 6">
            <a:extLst>
              <a:ext uri="{FF2B5EF4-FFF2-40B4-BE49-F238E27FC236}">
                <a16:creationId xmlns:a16="http://schemas.microsoft.com/office/drawing/2014/main" id="{F1619662-6E8D-FC05-A7C4-B13500164BE5}"/>
              </a:ext>
            </a:extLst>
          </p:cNvPr>
          <p:cNvCxnSpPr>
            <a:stCxn id="3" idx="3"/>
            <a:endCxn id="4" idx="1"/>
          </p:cNvCxnSpPr>
          <p:nvPr/>
        </p:nvCxnSpPr>
        <p:spPr>
          <a:xfrm>
            <a:off x="3463159" y="4207362"/>
            <a:ext cx="1492469" cy="0"/>
          </a:xfrm>
          <a:prstGeom prst="straightConnector1">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659E76-3796-4CB4-6CDE-788B12D7A83A}"/>
              </a:ext>
            </a:extLst>
          </p:cNvPr>
          <p:cNvCxnSpPr>
            <a:cxnSpLocks/>
            <a:stCxn id="4" idx="3"/>
            <a:endCxn id="5" idx="1"/>
          </p:cNvCxnSpPr>
          <p:nvPr/>
        </p:nvCxnSpPr>
        <p:spPr>
          <a:xfrm>
            <a:off x="7236372" y="4207362"/>
            <a:ext cx="1534510" cy="0"/>
          </a:xfrm>
          <a:prstGeom prst="straightConnector1">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B980CF-0043-C2F4-E408-702582DED19B}"/>
              </a:ext>
            </a:extLst>
          </p:cNvPr>
          <p:cNvCxnSpPr>
            <a:cxnSpLocks/>
          </p:cNvCxnSpPr>
          <p:nvPr/>
        </p:nvCxnSpPr>
        <p:spPr>
          <a:xfrm>
            <a:off x="9916509" y="4807526"/>
            <a:ext cx="0" cy="941632"/>
          </a:xfrm>
          <a:prstGeom prst="line">
            <a:avLst/>
          </a:prstGeom>
          <a:ln w="38100">
            <a:solidFill>
              <a:srgbClr val="66479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B69AF9-AAAE-D032-2A7E-09A3FD0AE450}"/>
              </a:ext>
            </a:extLst>
          </p:cNvPr>
          <p:cNvCxnSpPr>
            <a:cxnSpLocks/>
          </p:cNvCxnSpPr>
          <p:nvPr/>
        </p:nvCxnSpPr>
        <p:spPr>
          <a:xfrm flipH="1">
            <a:off x="6017171" y="5749158"/>
            <a:ext cx="3904593" cy="0"/>
          </a:xfrm>
          <a:prstGeom prst="line">
            <a:avLst/>
          </a:prstGeom>
          <a:ln w="38100">
            <a:solidFill>
              <a:srgbClr val="664797"/>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5D0E17-A429-CFF7-059B-A593A72942B4}"/>
              </a:ext>
            </a:extLst>
          </p:cNvPr>
          <p:cNvCxnSpPr>
            <a:cxnSpLocks/>
          </p:cNvCxnSpPr>
          <p:nvPr/>
        </p:nvCxnSpPr>
        <p:spPr>
          <a:xfrm flipH="1" flipV="1">
            <a:off x="6011917" y="4807526"/>
            <a:ext cx="5254" cy="941632"/>
          </a:xfrm>
          <a:prstGeom prst="line">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AE0FA7-E439-6C25-5ED9-6BF35032AEB1}"/>
              </a:ext>
            </a:extLst>
          </p:cNvPr>
          <p:cNvSpPr txBox="1"/>
          <p:nvPr/>
        </p:nvSpPr>
        <p:spPr>
          <a:xfrm>
            <a:off x="6915807" y="5102827"/>
            <a:ext cx="1965437" cy="646331"/>
          </a:xfrm>
          <a:prstGeom prst="rect">
            <a:avLst/>
          </a:prstGeom>
          <a:noFill/>
        </p:spPr>
        <p:txBody>
          <a:bodyPr wrap="square" rtlCol="0">
            <a:spAutoFit/>
          </a:bodyPr>
          <a:lstStyle/>
          <a:p>
            <a:pPr algn="ctr"/>
            <a:r>
              <a:rPr lang="en-US" dirty="0">
                <a:latin typeface="Tajawal" panose="00000500000000000000" pitchFamily="2" charset="-78"/>
                <a:cs typeface="Tajawal" panose="00000500000000000000" pitchFamily="2" charset="-78"/>
              </a:rPr>
              <a:t>Until we get the least J</a:t>
            </a:r>
          </a:p>
        </p:txBody>
      </p:sp>
      <p:sp>
        <p:nvSpPr>
          <p:cNvPr id="25" name="TextBox 24">
            <a:extLst>
              <a:ext uri="{FF2B5EF4-FFF2-40B4-BE49-F238E27FC236}">
                <a16:creationId xmlns:a16="http://schemas.microsoft.com/office/drawing/2014/main" id="{53AF7A18-9F89-FA6C-706D-22D653E0EDF3}"/>
              </a:ext>
            </a:extLst>
          </p:cNvPr>
          <p:cNvSpPr txBox="1"/>
          <p:nvPr/>
        </p:nvSpPr>
        <p:spPr>
          <a:xfrm>
            <a:off x="3368565" y="525517"/>
            <a:ext cx="5286704" cy="830997"/>
          </a:xfrm>
          <a:prstGeom prst="rect">
            <a:avLst/>
          </a:prstGeom>
          <a:noFill/>
        </p:spPr>
        <p:txBody>
          <a:bodyPr wrap="square" rtlCol="0">
            <a:spAutoFit/>
          </a:bodyPr>
          <a:lstStyle/>
          <a:p>
            <a:pPr algn="ctr"/>
            <a:r>
              <a:rPr lang="en-US" sz="4800" b="1" dirty="0">
                <a:latin typeface="Tajawal" panose="00000500000000000000" pitchFamily="2" charset="-78"/>
                <a:cs typeface="Tajawal" panose="00000500000000000000" pitchFamily="2" charset="-78"/>
              </a:rPr>
              <a:t>Gradient Descent</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11944B4-7544-1F4B-48BD-7BCE20687802}"/>
                  </a:ext>
                </a:extLst>
              </p:cNvPr>
              <p:cNvSpPr txBox="1"/>
              <p:nvPr/>
            </p:nvSpPr>
            <p:spPr>
              <a:xfrm>
                <a:off x="4314493" y="2226521"/>
                <a:ext cx="3620815" cy="680507"/>
              </a:xfrm>
              <a:custGeom>
                <a:avLst/>
                <a:gdLst>
                  <a:gd name="connsiteX0" fmla="*/ 0 w 3620815"/>
                  <a:gd name="connsiteY0" fmla="*/ 0 h 680507"/>
                  <a:gd name="connsiteX1" fmla="*/ 675885 w 3620815"/>
                  <a:gd name="connsiteY1" fmla="*/ 0 h 680507"/>
                  <a:gd name="connsiteX2" fmla="*/ 1170730 w 3620815"/>
                  <a:gd name="connsiteY2" fmla="*/ 0 h 680507"/>
                  <a:gd name="connsiteX3" fmla="*/ 1737991 w 3620815"/>
                  <a:gd name="connsiteY3" fmla="*/ 0 h 680507"/>
                  <a:gd name="connsiteX4" fmla="*/ 2305252 w 3620815"/>
                  <a:gd name="connsiteY4" fmla="*/ 0 h 680507"/>
                  <a:gd name="connsiteX5" fmla="*/ 2800097 w 3620815"/>
                  <a:gd name="connsiteY5" fmla="*/ 0 h 680507"/>
                  <a:gd name="connsiteX6" fmla="*/ 3620815 w 3620815"/>
                  <a:gd name="connsiteY6" fmla="*/ 0 h 680507"/>
                  <a:gd name="connsiteX7" fmla="*/ 3620815 w 3620815"/>
                  <a:gd name="connsiteY7" fmla="*/ 680507 h 680507"/>
                  <a:gd name="connsiteX8" fmla="*/ 2981138 w 3620815"/>
                  <a:gd name="connsiteY8" fmla="*/ 680507 h 680507"/>
                  <a:gd name="connsiteX9" fmla="*/ 2377669 w 3620815"/>
                  <a:gd name="connsiteY9" fmla="*/ 680507 h 680507"/>
                  <a:gd name="connsiteX10" fmla="*/ 1846616 w 3620815"/>
                  <a:gd name="connsiteY10" fmla="*/ 680507 h 680507"/>
                  <a:gd name="connsiteX11" fmla="*/ 1206938 w 3620815"/>
                  <a:gd name="connsiteY11" fmla="*/ 680507 h 680507"/>
                  <a:gd name="connsiteX12" fmla="*/ 567261 w 3620815"/>
                  <a:gd name="connsiteY12" fmla="*/ 680507 h 680507"/>
                  <a:gd name="connsiteX13" fmla="*/ 0 w 3620815"/>
                  <a:gd name="connsiteY13" fmla="*/ 680507 h 680507"/>
                  <a:gd name="connsiteX14" fmla="*/ 0 w 3620815"/>
                  <a:gd name="connsiteY14"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0815" h="680507" extrusionOk="0">
                    <a:moveTo>
                      <a:pt x="0" y="0"/>
                    </a:moveTo>
                    <a:cubicBezTo>
                      <a:pt x="214947" y="-777"/>
                      <a:pt x="510510" y="31391"/>
                      <a:pt x="675885" y="0"/>
                    </a:cubicBezTo>
                    <a:cubicBezTo>
                      <a:pt x="841261" y="-31391"/>
                      <a:pt x="999236" y="1769"/>
                      <a:pt x="1170730" y="0"/>
                    </a:cubicBezTo>
                    <a:cubicBezTo>
                      <a:pt x="1342225" y="-1769"/>
                      <a:pt x="1584920" y="1764"/>
                      <a:pt x="1737991" y="0"/>
                    </a:cubicBezTo>
                    <a:cubicBezTo>
                      <a:pt x="1891062" y="-1764"/>
                      <a:pt x="2083208" y="20325"/>
                      <a:pt x="2305252" y="0"/>
                    </a:cubicBezTo>
                    <a:cubicBezTo>
                      <a:pt x="2527296" y="-20325"/>
                      <a:pt x="2639371" y="11884"/>
                      <a:pt x="2800097" y="0"/>
                    </a:cubicBezTo>
                    <a:cubicBezTo>
                      <a:pt x="2960824" y="-11884"/>
                      <a:pt x="3264290" y="-21280"/>
                      <a:pt x="3620815" y="0"/>
                    </a:cubicBezTo>
                    <a:cubicBezTo>
                      <a:pt x="3621448" y="204208"/>
                      <a:pt x="3614982" y="484645"/>
                      <a:pt x="3620815" y="680507"/>
                    </a:cubicBezTo>
                    <a:cubicBezTo>
                      <a:pt x="3377471" y="693026"/>
                      <a:pt x="3124149" y="658180"/>
                      <a:pt x="2981138" y="680507"/>
                    </a:cubicBezTo>
                    <a:cubicBezTo>
                      <a:pt x="2838127" y="702834"/>
                      <a:pt x="2590297" y="709828"/>
                      <a:pt x="2377669" y="680507"/>
                    </a:cubicBezTo>
                    <a:cubicBezTo>
                      <a:pt x="2165041" y="651186"/>
                      <a:pt x="1978689" y="660853"/>
                      <a:pt x="1846616" y="680507"/>
                    </a:cubicBezTo>
                    <a:cubicBezTo>
                      <a:pt x="1714543" y="700161"/>
                      <a:pt x="1391471" y="696442"/>
                      <a:pt x="1206938" y="680507"/>
                    </a:cubicBezTo>
                    <a:cubicBezTo>
                      <a:pt x="1022405" y="664572"/>
                      <a:pt x="870680" y="670603"/>
                      <a:pt x="567261" y="680507"/>
                    </a:cubicBezTo>
                    <a:cubicBezTo>
                      <a:pt x="263842" y="690411"/>
                      <a:pt x="190526" y="664333"/>
                      <a:pt x="0" y="680507"/>
                    </a:cubicBezTo>
                    <a:cubicBezTo>
                      <a:pt x="13381" y="429524"/>
                      <a:pt x="23627" y="289950"/>
                      <a:pt x="0" y="0"/>
                    </a:cubicBezTo>
                    <a:close/>
                  </a:path>
                </a:pathLst>
              </a:custGeom>
              <a:noFill/>
              <a:ln w="28575">
                <a:no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a:rPr lang="en-US" sz="140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𝐽</m:t>
                          </m:r>
                        </m:num>
                        <m:den>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𝑤</m:t>
                              </m:r>
                            </m:e>
                            <m:sub>
                              <m:r>
                                <a:rPr lang="en-US" sz="1400" i="0">
                                  <a:solidFill>
                                    <a:schemeClr val="tx1"/>
                                  </a:solidFill>
                                  <a:latin typeface="Cambria Math" panose="02040503050406030204" pitchFamily="18" charset="0"/>
                                </a:rPr>
                                <m:t>1</m:t>
                              </m:r>
                            </m:sub>
                          </m:sSub>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𝑛</m:t>
                          </m:r>
                        </m:den>
                      </m:f>
                      <m:nary>
                        <m:naryPr>
                          <m:chr m:val="∑"/>
                          <m:limLoc m:val="undOvr"/>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𝑖</m:t>
                          </m:r>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m:t>
                          </m:r>
                        </m:sub>
                        <m:sup>
                          <m:r>
                            <a:rPr lang="en-US" sz="1400" i="1">
                              <a:solidFill>
                                <a:schemeClr val="tx1"/>
                              </a:solidFill>
                              <a:latin typeface="Cambria Math" panose="02040503050406030204" pitchFamily="18" charset="0"/>
                            </a:rPr>
                            <m:t>𝑛</m:t>
                          </m:r>
                        </m:sup>
                        <m:e>
                          <m:d>
                            <m:dPr>
                              <m:begChr m:val=""/>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d>
                                    <m:dPr>
                                      <m:endChr m:val=""/>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𝑤</m:t>
                                      </m:r>
                                    </m:e>
                                  </m:d>
                                </m:e>
                                <m:sub>
                                  <m:r>
                                    <a:rPr lang="en-US" sz="1400" i="0">
                                      <a:solidFill>
                                        <a:schemeClr val="tx1"/>
                                      </a:solidFill>
                                      <a:latin typeface="Cambria Math" panose="02040503050406030204" pitchFamily="18" charset="0"/>
                                    </a:rPr>
                                    <m:t>1</m:t>
                                  </m:r>
                                </m:sub>
                              </m:sSub>
                              <m:r>
                                <a:rPr lang="en-US" sz="1400" i="0">
                                  <a:solidFill>
                                    <a:schemeClr val="tx1"/>
                                  </a:solidFill>
                                  <a:latin typeface="Cambria Math" panose="02040503050406030204" pitchFamily="18" charset="0"/>
                                </a:rPr>
                                <m:t>⋅</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d>
                                    <m:dPr>
                                      <m:ctrlPr>
                                        <a:rPr lang="en-US" sz="1400" i="1">
                                          <a:solidFill>
                                            <a:schemeClr val="tx1"/>
                                          </a:solidFill>
                                          <a:latin typeface="Cambria Math" panose="02040503050406030204" pitchFamily="18" charset="0"/>
                                        </a:rPr>
                                      </m:ctrlPr>
                                    </m:dPr>
                                    <m:e>
                                      <m:r>
                                        <a:rPr lang="en-US" sz="1400" i="0">
                                          <a:solidFill>
                                            <a:schemeClr val="tx1"/>
                                          </a:solidFill>
                                          <a:latin typeface="Cambria Math" panose="02040503050406030204" pitchFamily="18" charset="0"/>
                                        </a:rPr>
                                        <m:t>ⅈ</m:t>
                                      </m:r>
                                    </m:e>
                                  </m:d>
                                </m:sup>
                              </m:sSup>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𝑤</m:t>
                                  </m:r>
                                </m:e>
                                <m:sub>
                                  <m:r>
                                    <a:rPr lang="en-US" sz="1400" i="0">
                                      <a:solidFill>
                                        <a:schemeClr val="tx1"/>
                                      </a:solidFill>
                                      <a:latin typeface="Cambria Math" panose="02040503050406030204" pitchFamily="18" charset="0"/>
                                    </a:rPr>
                                    <m:t>0</m:t>
                                  </m:r>
                                </m:sub>
                              </m:sSub>
                              <m:r>
                                <a:rPr lang="en-US" sz="1400" i="0">
                                  <a:solidFill>
                                    <a:schemeClr val="tx1"/>
                                  </a:solidFill>
                                  <a:latin typeface="Cambria Math" panose="02040503050406030204" pitchFamily="18" charset="0"/>
                                </a:rPr>
                                <m:t>− </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𝑦</m:t>
                                  </m:r>
                                </m:e>
                                <m:sup>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𝑖</m:t>
                                      </m:r>
                                    </m:e>
                                  </m:d>
                                </m:sup>
                              </m:sSup>
                            </m:e>
                          </m:d>
                        </m:e>
                      </m:nary>
                      <m:r>
                        <a:rPr lang="en-US" sz="1400" i="0">
                          <a:solidFill>
                            <a:schemeClr val="tx1"/>
                          </a:solidFill>
                          <a:latin typeface="Cambria Math" panose="02040503050406030204" pitchFamily="18" charset="0"/>
                        </a:rPr>
                        <m:t>⋅</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d>
                            <m:dPr>
                              <m:ctrlPr>
                                <a:rPr lang="en-US" sz="1400" i="1">
                                  <a:solidFill>
                                    <a:schemeClr val="tx1"/>
                                  </a:solidFill>
                                  <a:latin typeface="Cambria Math" panose="02040503050406030204" pitchFamily="18" charset="0"/>
                                </a:rPr>
                              </m:ctrlPr>
                            </m:dPr>
                            <m:e>
                              <m:r>
                                <a:rPr lang="en-US" sz="1400" i="0">
                                  <a:solidFill>
                                    <a:schemeClr val="tx1"/>
                                  </a:solidFill>
                                  <a:latin typeface="Cambria Math" panose="02040503050406030204" pitchFamily="18" charset="0"/>
                                </a:rPr>
                                <m:t>ⅈ</m:t>
                              </m:r>
                            </m:e>
                          </m:d>
                        </m:sup>
                      </m:sSup>
                    </m:oMath>
                  </m:oMathPara>
                </a14:m>
                <a:endParaRPr lang="en-US" sz="1400" dirty="0">
                  <a:solidFill>
                    <a:schemeClr val="tx1"/>
                  </a:solidFill>
                </a:endParaRPr>
              </a:p>
            </p:txBody>
          </p:sp>
        </mc:Choice>
        <mc:Fallback xmlns="">
          <p:sp>
            <p:nvSpPr>
              <p:cNvPr id="26" name="TextBox 25">
                <a:extLst>
                  <a:ext uri="{FF2B5EF4-FFF2-40B4-BE49-F238E27FC236}">
                    <a16:creationId xmlns:a16="http://schemas.microsoft.com/office/drawing/2014/main" id="{D11944B4-7544-1F4B-48BD-7BCE20687802}"/>
                  </a:ext>
                </a:extLst>
              </p:cNvPr>
              <p:cNvSpPr txBox="1">
                <a:spLocks noRot="1" noChangeAspect="1" noMove="1" noResize="1" noEditPoints="1" noAdjustHandles="1" noChangeArrowheads="1" noChangeShapeType="1" noTextEdit="1"/>
              </p:cNvSpPr>
              <p:nvPr/>
            </p:nvSpPr>
            <p:spPr>
              <a:xfrm>
                <a:off x="4314493" y="2226521"/>
                <a:ext cx="3620815" cy="680507"/>
              </a:xfrm>
              <a:prstGeom prst="rect">
                <a:avLst/>
              </a:prstGeom>
              <a:blipFill>
                <a:blip r:embed="rId2"/>
                <a:stretch>
                  <a:fillRect/>
                </a:stretch>
              </a:blipFill>
              <a:ln w="28575">
                <a:noFill/>
                <a:extLst>
                  <a:ext uri="{C807C97D-BFC1-408E-A445-0C87EB9F89A2}">
                    <ask:lineSketchStyleProps xmlns:ask="http://schemas.microsoft.com/office/drawing/2018/sketchyshapes" sd="414578267">
                      <a:custGeom>
                        <a:avLst/>
                        <a:gdLst>
                          <a:gd name="connsiteX0" fmla="*/ 0 w 3620815"/>
                          <a:gd name="connsiteY0" fmla="*/ 0 h 680507"/>
                          <a:gd name="connsiteX1" fmla="*/ 675885 w 3620815"/>
                          <a:gd name="connsiteY1" fmla="*/ 0 h 680507"/>
                          <a:gd name="connsiteX2" fmla="*/ 1170730 w 3620815"/>
                          <a:gd name="connsiteY2" fmla="*/ 0 h 680507"/>
                          <a:gd name="connsiteX3" fmla="*/ 1737991 w 3620815"/>
                          <a:gd name="connsiteY3" fmla="*/ 0 h 680507"/>
                          <a:gd name="connsiteX4" fmla="*/ 2305252 w 3620815"/>
                          <a:gd name="connsiteY4" fmla="*/ 0 h 680507"/>
                          <a:gd name="connsiteX5" fmla="*/ 2800097 w 3620815"/>
                          <a:gd name="connsiteY5" fmla="*/ 0 h 680507"/>
                          <a:gd name="connsiteX6" fmla="*/ 3620815 w 3620815"/>
                          <a:gd name="connsiteY6" fmla="*/ 0 h 680507"/>
                          <a:gd name="connsiteX7" fmla="*/ 3620815 w 3620815"/>
                          <a:gd name="connsiteY7" fmla="*/ 680507 h 680507"/>
                          <a:gd name="connsiteX8" fmla="*/ 2981138 w 3620815"/>
                          <a:gd name="connsiteY8" fmla="*/ 680507 h 680507"/>
                          <a:gd name="connsiteX9" fmla="*/ 2377669 w 3620815"/>
                          <a:gd name="connsiteY9" fmla="*/ 680507 h 680507"/>
                          <a:gd name="connsiteX10" fmla="*/ 1846616 w 3620815"/>
                          <a:gd name="connsiteY10" fmla="*/ 680507 h 680507"/>
                          <a:gd name="connsiteX11" fmla="*/ 1206938 w 3620815"/>
                          <a:gd name="connsiteY11" fmla="*/ 680507 h 680507"/>
                          <a:gd name="connsiteX12" fmla="*/ 567261 w 3620815"/>
                          <a:gd name="connsiteY12" fmla="*/ 680507 h 680507"/>
                          <a:gd name="connsiteX13" fmla="*/ 0 w 3620815"/>
                          <a:gd name="connsiteY13" fmla="*/ 680507 h 680507"/>
                          <a:gd name="connsiteX14" fmla="*/ 0 w 3620815"/>
                          <a:gd name="connsiteY14"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0815" h="680507" extrusionOk="0">
                            <a:moveTo>
                              <a:pt x="0" y="0"/>
                            </a:moveTo>
                            <a:cubicBezTo>
                              <a:pt x="214947" y="-777"/>
                              <a:pt x="510510" y="31391"/>
                              <a:pt x="675885" y="0"/>
                            </a:cubicBezTo>
                            <a:cubicBezTo>
                              <a:pt x="841261" y="-31391"/>
                              <a:pt x="999236" y="1769"/>
                              <a:pt x="1170730" y="0"/>
                            </a:cubicBezTo>
                            <a:cubicBezTo>
                              <a:pt x="1342225" y="-1769"/>
                              <a:pt x="1584920" y="1764"/>
                              <a:pt x="1737991" y="0"/>
                            </a:cubicBezTo>
                            <a:cubicBezTo>
                              <a:pt x="1891062" y="-1764"/>
                              <a:pt x="2083208" y="20325"/>
                              <a:pt x="2305252" y="0"/>
                            </a:cubicBezTo>
                            <a:cubicBezTo>
                              <a:pt x="2527296" y="-20325"/>
                              <a:pt x="2639371" y="11884"/>
                              <a:pt x="2800097" y="0"/>
                            </a:cubicBezTo>
                            <a:cubicBezTo>
                              <a:pt x="2960824" y="-11884"/>
                              <a:pt x="3264290" y="-21280"/>
                              <a:pt x="3620815" y="0"/>
                            </a:cubicBezTo>
                            <a:cubicBezTo>
                              <a:pt x="3621448" y="204208"/>
                              <a:pt x="3614982" y="484645"/>
                              <a:pt x="3620815" y="680507"/>
                            </a:cubicBezTo>
                            <a:cubicBezTo>
                              <a:pt x="3377471" y="693026"/>
                              <a:pt x="3124149" y="658180"/>
                              <a:pt x="2981138" y="680507"/>
                            </a:cubicBezTo>
                            <a:cubicBezTo>
                              <a:pt x="2838127" y="702834"/>
                              <a:pt x="2590297" y="709828"/>
                              <a:pt x="2377669" y="680507"/>
                            </a:cubicBezTo>
                            <a:cubicBezTo>
                              <a:pt x="2165041" y="651186"/>
                              <a:pt x="1978689" y="660853"/>
                              <a:pt x="1846616" y="680507"/>
                            </a:cubicBezTo>
                            <a:cubicBezTo>
                              <a:pt x="1714543" y="700161"/>
                              <a:pt x="1391471" y="696442"/>
                              <a:pt x="1206938" y="680507"/>
                            </a:cubicBezTo>
                            <a:cubicBezTo>
                              <a:pt x="1022405" y="664572"/>
                              <a:pt x="870680" y="670603"/>
                              <a:pt x="567261" y="680507"/>
                            </a:cubicBezTo>
                            <a:cubicBezTo>
                              <a:pt x="263842" y="690411"/>
                              <a:pt x="190526" y="664333"/>
                              <a:pt x="0" y="680507"/>
                            </a:cubicBezTo>
                            <a:cubicBezTo>
                              <a:pt x="13381" y="429524"/>
                              <a:pt x="23627" y="28995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28A6CD0-CBB6-38A8-E791-EC88D909582C}"/>
                  </a:ext>
                </a:extLst>
              </p:cNvPr>
              <p:cNvSpPr txBox="1"/>
              <p:nvPr/>
            </p:nvSpPr>
            <p:spPr>
              <a:xfrm>
                <a:off x="4690238" y="2895839"/>
                <a:ext cx="2853557" cy="680507"/>
              </a:xfrm>
              <a:custGeom>
                <a:avLst/>
                <a:gdLst>
                  <a:gd name="connsiteX0" fmla="*/ 0 w 2853557"/>
                  <a:gd name="connsiteY0" fmla="*/ 0 h 680507"/>
                  <a:gd name="connsiteX1" fmla="*/ 627783 w 2853557"/>
                  <a:gd name="connsiteY1" fmla="*/ 0 h 680507"/>
                  <a:gd name="connsiteX2" fmla="*/ 1227030 w 2853557"/>
                  <a:gd name="connsiteY2" fmla="*/ 0 h 680507"/>
                  <a:gd name="connsiteX3" fmla="*/ 1712134 w 2853557"/>
                  <a:gd name="connsiteY3" fmla="*/ 0 h 680507"/>
                  <a:gd name="connsiteX4" fmla="*/ 2282846 w 2853557"/>
                  <a:gd name="connsiteY4" fmla="*/ 0 h 680507"/>
                  <a:gd name="connsiteX5" fmla="*/ 2853557 w 2853557"/>
                  <a:gd name="connsiteY5" fmla="*/ 0 h 680507"/>
                  <a:gd name="connsiteX6" fmla="*/ 2853557 w 2853557"/>
                  <a:gd name="connsiteY6" fmla="*/ 680507 h 680507"/>
                  <a:gd name="connsiteX7" fmla="*/ 2254310 w 2853557"/>
                  <a:gd name="connsiteY7" fmla="*/ 680507 h 680507"/>
                  <a:gd name="connsiteX8" fmla="*/ 1740670 w 2853557"/>
                  <a:gd name="connsiteY8" fmla="*/ 680507 h 680507"/>
                  <a:gd name="connsiteX9" fmla="*/ 1169958 w 2853557"/>
                  <a:gd name="connsiteY9" fmla="*/ 680507 h 680507"/>
                  <a:gd name="connsiteX10" fmla="*/ 656318 w 2853557"/>
                  <a:gd name="connsiteY10" fmla="*/ 680507 h 680507"/>
                  <a:gd name="connsiteX11" fmla="*/ 0 w 2853557"/>
                  <a:gd name="connsiteY11" fmla="*/ 680507 h 680507"/>
                  <a:gd name="connsiteX12" fmla="*/ 0 w 2853557"/>
                  <a:gd name="connsiteY12"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3557" h="680507" extrusionOk="0">
                    <a:moveTo>
                      <a:pt x="0" y="0"/>
                    </a:moveTo>
                    <a:cubicBezTo>
                      <a:pt x="248892" y="-3987"/>
                      <a:pt x="484201" y="-25625"/>
                      <a:pt x="627783" y="0"/>
                    </a:cubicBezTo>
                    <a:cubicBezTo>
                      <a:pt x="771365" y="25625"/>
                      <a:pt x="1084251" y="-10909"/>
                      <a:pt x="1227030" y="0"/>
                    </a:cubicBezTo>
                    <a:cubicBezTo>
                      <a:pt x="1369809" y="10909"/>
                      <a:pt x="1540355" y="15514"/>
                      <a:pt x="1712134" y="0"/>
                    </a:cubicBezTo>
                    <a:cubicBezTo>
                      <a:pt x="1883913" y="-15514"/>
                      <a:pt x="2158204" y="19674"/>
                      <a:pt x="2282846" y="0"/>
                    </a:cubicBezTo>
                    <a:cubicBezTo>
                      <a:pt x="2407488" y="-19674"/>
                      <a:pt x="2603711" y="10989"/>
                      <a:pt x="2853557" y="0"/>
                    </a:cubicBezTo>
                    <a:cubicBezTo>
                      <a:pt x="2873889" y="139075"/>
                      <a:pt x="2885598" y="441193"/>
                      <a:pt x="2853557" y="680507"/>
                    </a:cubicBezTo>
                    <a:cubicBezTo>
                      <a:pt x="2592834" y="670069"/>
                      <a:pt x="2393081" y="706293"/>
                      <a:pt x="2254310" y="680507"/>
                    </a:cubicBezTo>
                    <a:cubicBezTo>
                      <a:pt x="2115539" y="654721"/>
                      <a:pt x="1855781" y="667781"/>
                      <a:pt x="1740670" y="680507"/>
                    </a:cubicBezTo>
                    <a:cubicBezTo>
                      <a:pt x="1625559" y="693233"/>
                      <a:pt x="1298314" y="677995"/>
                      <a:pt x="1169958" y="680507"/>
                    </a:cubicBezTo>
                    <a:cubicBezTo>
                      <a:pt x="1041602" y="683019"/>
                      <a:pt x="886150" y="683460"/>
                      <a:pt x="656318" y="680507"/>
                    </a:cubicBezTo>
                    <a:cubicBezTo>
                      <a:pt x="426486" y="677554"/>
                      <a:pt x="199518" y="651065"/>
                      <a:pt x="0" y="680507"/>
                    </a:cubicBezTo>
                    <a:cubicBezTo>
                      <a:pt x="7947" y="453057"/>
                      <a:pt x="1994" y="199691"/>
                      <a:pt x="0" y="0"/>
                    </a:cubicBezTo>
                    <a:close/>
                  </a:path>
                </a:pathLst>
              </a:custGeom>
              <a:noFill/>
              <a:ln w="28575">
                <a:noFill/>
                <a:extLst>
                  <a:ext uri="{C807C97D-BFC1-408E-A445-0C87EB9F89A2}">
                    <ask:lineSketchStyleProps xmlns:ask="http://schemas.microsoft.com/office/drawing/2018/sketchyshapes" sd="4091051938">
                      <a:prstGeom prst="rect">
                        <a:avLst/>
                      </a:prstGeom>
                      <ask:type>
                        <ask:lineSketchFreehand/>
                      </ask:type>
                    </ask:lineSketchStyleProps>
                  </a:ext>
                </a:extLst>
              </a:ln>
            </p:spPr>
            <p:txBody>
              <a:bodyPr wrap="square">
                <a:spAutoFit/>
              </a:bodyPr>
              <a:lstStyle>
                <a:defPPr>
                  <a:defRPr lang="en-US"/>
                </a:defPPr>
                <a:lvl1pPr>
                  <a:defRPr sz="14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𝐽</m:t>
                          </m:r>
                        </m:num>
                        <m:den>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ar-OM">
                                  <a:solidFill>
                                    <a:schemeClr val="tx1"/>
                                  </a:solidFill>
                                  <a:latin typeface="Cambria Math" panose="02040503050406030204" pitchFamily="18" charset="0"/>
                                </a:rPr>
                                <m:t>0</m:t>
                              </m:r>
                            </m:sub>
                          </m:sSub>
                        </m:den>
                      </m:f>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1</m:t>
                          </m:r>
                        </m:num>
                        <m:den>
                          <m:r>
                            <a:rPr lang="en-US">
                              <a:solidFill>
                                <a:schemeClr val="tx1"/>
                              </a:solidFill>
                              <a:latin typeface="Cambria Math" panose="02040503050406030204" pitchFamily="18" charset="0"/>
                            </a:rPr>
                            <m:t>𝑛</m:t>
                          </m:r>
                        </m:den>
                      </m:f>
                      <m:nary>
                        <m:naryPr>
                          <m:chr m:val="∑"/>
                          <m:limLoc m:val="undOvr"/>
                          <m:ctrlPr>
                            <a:rPr lang="en-US" i="1">
                              <a:solidFill>
                                <a:schemeClr val="tx1"/>
                              </a:solidFill>
                              <a:latin typeface="Cambria Math" panose="02040503050406030204" pitchFamily="18" charset="0"/>
                            </a:rPr>
                          </m:ctrlPr>
                        </m:naryPr>
                        <m:sub>
                          <m: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𝑛</m:t>
                          </m:r>
                        </m:sup>
                        <m:e>
                          <m:d>
                            <m:dPr>
                              <m:beg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d>
                                    <m:dPr>
                                      <m:endChr m:val=""/>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𝑤</m:t>
                                      </m:r>
                                    </m:e>
                                  </m:d>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𝑥</m:t>
                                  </m:r>
                                </m:e>
                                <m:sup>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ⅈ</m:t>
                                      </m:r>
                                    </m:e>
                                  </m:d>
                                </m:sup>
                              </m:sSup>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0</m:t>
                                  </m:r>
                                </m:sub>
                              </m:sSub>
                              <m:r>
                                <a:rPr lang="en-US">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𝑦</m:t>
                                  </m:r>
                                </m:e>
                                <m:sup>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𝑖</m:t>
                                      </m:r>
                                    </m:e>
                                  </m:d>
                                </m:sup>
                              </m:sSup>
                            </m:e>
                          </m:d>
                        </m:e>
                      </m:nary>
                    </m:oMath>
                  </m:oMathPara>
                </a14:m>
                <a:endParaRPr lang="en-US" dirty="0">
                  <a:solidFill>
                    <a:schemeClr val="tx1"/>
                  </a:solidFill>
                </a:endParaRPr>
              </a:p>
            </p:txBody>
          </p:sp>
        </mc:Choice>
        <mc:Fallback xmlns="">
          <p:sp>
            <p:nvSpPr>
              <p:cNvPr id="27" name="TextBox 26">
                <a:extLst>
                  <a:ext uri="{FF2B5EF4-FFF2-40B4-BE49-F238E27FC236}">
                    <a16:creationId xmlns:a16="http://schemas.microsoft.com/office/drawing/2014/main" id="{728A6CD0-CBB6-38A8-E791-EC88D909582C}"/>
                  </a:ext>
                </a:extLst>
              </p:cNvPr>
              <p:cNvSpPr txBox="1">
                <a:spLocks noRot="1" noChangeAspect="1" noMove="1" noResize="1" noEditPoints="1" noAdjustHandles="1" noChangeArrowheads="1" noChangeShapeType="1" noTextEdit="1"/>
              </p:cNvSpPr>
              <p:nvPr/>
            </p:nvSpPr>
            <p:spPr>
              <a:xfrm>
                <a:off x="4690238" y="2895839"/>
                <a:ext cx="2853557" cy="680507"/>
              </a:xfrm>
              <a:prstGeom prst="rect">
                <a:avLst/>
              </a:prstGeom>
              <a:blipFill>
                <a:blip r:embed="rId3"/>
                <a:stretch>
                  <a:fillRect/>
                </a:stretch>
              </a:blipFill>
              <a:ln w="28575">
                <a:noFill/>
                <a:extLst>
                  <a:ext uri="{C807C97D-BFC1-408E-A445-0C87EB9F89A2}">
                    <ask:lineSketchStyleProps xmlns:ask="http://schemas.microsoft.com/office/drawing/2018/sketchyshapes" sd="4091051938">
                      <a:custGeom>
                        <a:avLst/>
                        <a:gdLst>
                          <a:gd name="connsiteX0" fmla="*/ 0 w 2853557"/>
                          <a:gd name="connsiteY0" fmla="*/ 0 h 680507"/>
                          <a:gd name="connsiteX1" fmla="*/ 627783 w 2853557"/>
                          <a:gd name="connsiteY1" fmla="*/ 0 h 680507"/>
                          <a:gd name="connsiteX2" fmla="*/ 1227030 w 2853557"/>
                          <a:gd name="connsiteY2" fmla="*/ 0 h 680507"/>
                          <a:gd name="connsiteX3" fmla="*/ 1712134 w 2853557"/>
                          <a:gd name="connsiteY3" fmla="*/ 0 h 680507"/>
                          <a:gd name="connsiteX4" fmla="*/ 2282846 w 2853557"/>
                          <a:gd name="connsiteY4" fmla="*/ 0 h 680507"/>
                          <a:gd name="connsiteX5" fmla="*/ 2853557 w 2853557"/>
                          <a:gd name="connsiteY5" fmla="*/ 0 h 680507"/>
                          <a:gd name="connsiteX6" fmla="*/ 2853557 w 2853557"/>
                          <a:gd name="connsiteY6" fmla="*/ 680507 h 680507"/>
                          <a:gd name="connsiteX7" fmla="*/ 2254310 w 2853557"/>
                          <a:gd name="connsiteY7" fmla="*/ 680507 h 680507"/>
                          <a:gd name="connsiteX8" fmla="*/ 1740670 w 2853557"/>
                          <a:gd name="connsiteY8" fmla="*/ 680507 h 680507"/>
                          <a:gd name="connsiteX9" fmla="*/ 1169958 w 2853557"/>
                          <a:gd name="connsiteY9" fmla="*/ 680507 h 680507"/>
                          <a:gd name="connsiteX10" fmla="*/ 656318 w 2853557"/>
                          <a:gd name="connsiteY10" fmla="*/ 680507 h 680507"/>
                          <a:gd name="connsiteX11" fmla="*/ 0 w 2853557"/>
                          <a:gd name="connsiteY11" fmla="*/ 680507 h 680507"/>
                          <a:gd name="connsiteX12" fmla="*/ 0 w 2853557"/>
                          <a:gd name="connsiteY12"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3557" h="680507" extrusionOk="0">
                            <a:moveTo>
                              <a:pt x="0" y="0"/>
                            </a:moveTo>
                            <a:cubicBezTo>
                              <a:pt x="248892" y="-3987"/>
                              <a:pt x="484201" y="-25625"/>
                              <a:pt x="627783" y="0"/>
                            </a:cubicBezTo>
                            <a:cubicBezTo>
                              <a:pt x="771365" y="25625"/>
                              <a:pt x="1084251" y="-10909"/>
                              <a:pt x="1227030" y="0"/>
                            </a:cubicBezTo>
                            <a:cubicBezTo>
                              <a:pt x="1369809" y="10909"/>
                              <a:pt x="1540355" y="15514"/>
                              <a:pt x="1712134" y="0"/>
                            </a:cubicBezTo>
                            <a:cubicBezTo>
                              <a:pt x="1883913" y="-15514"/>
                              <a:pt x="2158204" y="19674"/>
                              <a:pt x="2282846" y="0"/>
                            </a:cubicBezTo>
                            <a:cubicBezTo>
                              <a:pt x="2407488" y="-19674"/>
                              <a:pt x="2603711" y="10989"/>
                              <a:pt x="2853557" y="0"/>
                            </a:cubicBezTo>
                            <a:cubicBezTo>
                              <a:pt x="2873889" y="139075"/>
                              <a:pt x="2885598" y="441193"/>
                              <a:pt x="2853557" y="680507"/>
                            </a:cubicBezTo>
                            <a:cubicBezTo>
                              <a:pt x="2592834" y="670069"/>
                              <a:pt x="2393081" y="706293"/>
                              <a:pt x="2254310" y="680507"/>
                            </a:cubicBezTo>
                            <a:cubicBezTo>
                              <a:pt x="2115539" y="654721"/>
                              <a:pt x="1855781" y="667781"/>
                              <a:pt x="1740670" y="680507"/>
                            </a:cubicBezTo>
                            <a:cubicBezTo>
                              <a:pt x="1625559" y="693233"/>
                              <a:pt x="1298314" y="677995"/>
                              <a:pt x="1169958" y="680507"/>
                            </a:cubicBezTo>
                            <a:cubicBezTo>
                              <a:pt x="1041602" y="683019"/>
                              <a:pt x="886150" y="683460"/>
                              <a:pt x="656318" y="680507"/>
                            </a:cubicBezTo>
                            <a:cubicBezTo>
                              <a:pt x="426486" y="677554"/>
                              <a:pt x="199518" y="651065"/>
                              <a:pt x="0" y="680507"/>
                            </a:cubicBezTo>
                            <a:cubicBezTo>
                              <a:pt x="7947" y="453057"/>
                              <a:pt x="1994" y="19969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24BA2B-A317-A0A7-7189-B397A23ADDDF}"/>
                  </a:ext>
                </a:extLst>
              </p:cNvPr>
              <p:cNvSpPr txBox="1"/>
              <p:nvPr/>
            </p:nvSpPr>
            <p:spPr>
              <a:xfrm>
                <a:off x="8943375" y="2302609"/>
                <a:ext cx="1946268" cy="537198"/>
              </a:xfrm>
              <a:custGeom>
                <a:avLst/>
                <a:gdLst>
                  <a:gd name="connsiteX0" fmla="*/ 0 w 1946268"/>
                  <a:gd name="connsiteY0" fmla="*/ 0 h 537198"/>
                  <a:gd name="connsiteX1" fmla="*/ 629293 w 1946268"/>
                  <a:gd name="connsiteY1" fmla="*/ 0 h 537198"/>
                  <a:gd name="connsiteX2" fmla="*/ 1297512 w 1946268"/>
                  <a:gd name="connsiteY2" fmla="*/ 0 h 537198"/>
                  <a:gd name="connsiteX3" fmla="*/ 1946268 w 1946268"/>
                  <a:gd name="connsiteY3" fmla="*/ 0 h 537198"/>
                  <a:gd name="connsiteX4" fmla="*/ 1946268 w 1946268"/>
                  <a:gd name="connsiteY4" fmla="*/ 537198 h 537198"/>
                  <a:gd name="connsiteX5" fmla="*/ 1258587 w 1946268"/>
                  <a:gd name="connsiteY5" fmla="*/ 537198 h 537198"/>
                  <a:gd name="connsiteX6" fmla="*/ 668219 w 1946268"/>
                  <a:gd name="connsiteY6" fmla="*/ 537198 h 537198"/>
                  <a:gd name="connsiteX7" fmla="*/ 0 w 1946268"/>
                  <a:gd name="connsiteY7" fmla="*/ 537198 h 537198"/>
                  <a:gd name="connsiteX8" fmla="*/ 0 w 1946268"/>
                  <a:gd name="connsiteY8" fmla="*/ 0 h 5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268" h="537198" extrusionOk="0">
                    <a:moveTo>
                      <a:pt x="0" y="0"/>
                    </a:moveTo>
                    <a:cubicBezTo>
                      <a:pt x="235369" y="21139"/>
                      <a:pt x="366977" y="-21465"/>
                      <a:pt x="629293" y="0"/>
                    </a:cubicBezTo>
                    <a:cubicBezTo>
                      <a:pt x="891609" y="21465"/>
                      <a:pt x="1087300" y="5616"/>
                      <a:pt x="1297512" y="0"/>
                    </a:cubicBezTo>
                    <a:cubicBezTo>
                      <a:pt x="1507724" y="-5616"/>
                      <a:pt x="1760893" y="12028"/>
                      <a:pt x="1946268" y="0"/>
                    </a:cubicBezTo>
                    <a:cubicBezTo>
                      <a:pt x="1958960" y="154355"/>
                      <a:pt x="1970086" y="423236"/>
                      <a:pt x="1946268" y="537198"/>
                    </a:cubicBezTo>
                    <a:cubicBezTo>
                      <a:pt x="1746900" y="514917"/>
                      <a:pt x="1424370" y="558406"/>
                      <a:pt x="1258587" y="537198"/>
                    </a:cubicBezTo>
                    <a:cubicBezTo>
                      <a:pt x="1092804" y="515990"/>
                      <a:pt x="945417" y="523860"/>
                      <a:pt x="668219" y="537198"/>
                    </a:cubicBezTo>
                    <a:cubicBezTo>
                      <a:pt x="391021" y="550536"/>
                      <a:pt x="155349" y="559739"/>
                      <a:pt x="0" y="537198"/>
                    </a:cubicBezTo>
                    <a:cubicBezTo>
                      <a:pt x="25011" y="332693"/>
                      <a:pt x="10360" y="127453"/>
                      <a:pt x="0" y="0"/>
                    </a:cubicBezTo>
                    <a:close/>
                  </a:path>
                </a:pathLst>
              </a:custGeom>
              <a:noFill/>
              <a:ln w="28575">
                <a:noFill/>
                <a:extLst>
                  <a:ext uri="{C807C97D-BFC1-408E-A445-0C87EB9F89A2}">
                    <ask:lineSketchStyleProps xmlns:ask="http://schemas.microsoft.com/office/drawing/2018/sketchyshapes" sd="1339473870">
                      <a:prstGeom prst="rect">
                        <a:avLst/>
                      </a:prstGeom>
                      <ask:type>
                        <ask:lineSketchFreehand/>
                      </ask:type>
                    </ask:lineSketchStyleProps>
                  </a:ext>
                </a:extLst>
              </a:ln>
            </p:spPr>
            <p:txBody>
              <a:bodyPr wrap="square">
                <a:spAutoFit/>
              </a:bodyPr>
              <a:lstStyle>
                <a:defPPr>
                  <a:defRPr lang="en-US"/>
                </a:defPPr>
                <a:lvl1pPr>
                  <a:defRPr sz="14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a:rPr lang="en-US" dirty="0">
                              <a:solidFill>
                                <a:schemeClr val="tx1"/>
                              </a:solidFill>
                              <a:latin typeface="Cambria Math" panose="02040503050406030204" pitchFamily="18" charset="0"/>
                            </a:rPr>
                            <m:t>𝑤</m:t>
                          </m:r>
                        </m:e>
                        <m:sub>
                          <m:r>
                            <a:rPr lang="en-US" dirty="0">
                              <a:solidFill>
                                <a:schemeClr val="tx1"/>
                              </a:solidFill>
                              <a:latin typeface="Cambria Math" panose="02040503050406030204" pitchFamily="18" charset="0"/>
                            </a:rPr>
                            <m:t>1</m:t>
                          </m:r>
                        </m:sub>
                      </m:sSub>
                      <m:r>
                        <a:rPr lang="en-US" dirty="0">
                          <a:solidFill>
                            <a:schemeClr val="tx1"/>
                          </a:solidFill>
                          <a:latin typeface="Cambria Math" panose="02040503050406030204" pitchFamily="18" charset="0"/>
                        </a:rPr>
                        <m:t>−</m:t>
                      </m:r>
                      <m:r>
                        <a:rPr lang="en-US" dirty="0">
                          <a:solidFill>
                            <a:schemeClr val="tx1"/>
                          </a:solidFill>
                          <a:latin typeface="Cambria Math" panose="02040503050406030204" pitchFamily="18" charset="0"/>
                        </a:rPr>
                        <m:t>𝛼</m:t>
                      </m:r>
                      <m:f>
                        <m:fPr>
                          <m:ctrlPr>
                            <a:rPr lang="en-US" i="1" dirty="0">
                              <a:solidFill>
                                <a:schemeClr val="tx1"/>
                              </a:solidFill>
                              <a:latin typeface="Cambria Math" panose="02040503050406030204" pitchFamily="18" charset="0"/>
                            </a:rPr>
                          </m:ctrlPr>
                        </m:fPr>
                        <m:num>
                          <m:r>
                            <a:rPr lang="en-US" dirty="0">
                              <a:solidFill>
                                <a:schemeClr val="tx1"/>
                              </a:solidFill>
                              <a:latin typeface="Cambria Math" panose="02040503050406030204" pitchFamily="18" charset="0"/>
                            </a:rPr>
                            <m:t>𝜕</m:t>
                          </m:r>
                          <m:r>
                            <a:rPr lang="en-US" dirty="0">
                              <a:solidFill>
                                <a:schemeClr val="tx1"/>
                              </a:solidFill>
                              <a:latin typeface="Cambria Math" panose="02040503050406030204" pitchFamily="18" charset="0"/>
                            </a:rPr>
                            <m:t>𝐽</m:t>
                          </m:r>
                        </m:num>
                        <m:den>
                          <m:r>
                            <a:rPr lang="en-US"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a:rPr lang="en-US" dirty="0">
                                  <a:solidFill>
                                    <a:schemeClr val="tx1"/>
                                  </a:solidFill>
                                  <a:latin typeface="Cambria Math" panose="02040503050406030204" pitchFamily="18" charset="0"/>
                                </a:rPr>
                                <m:t>𝑤</m:t>
                              </m:r>
                            </m:e>
                            <m:sub>
                              <m:r>
                                <a:rPr lang="en-US" dirty="0">
                                  <a:solidFill>
                                    <a:schemeClr val="tx1"/>
                                  </a:solidFill>
                                  <a:latin typeface="Cambria Math" panose="02040503050406030204" pitchFamily="18" charset="0"/>
                                </a:rPr>
                                <m:t>1</m:t>
                              </m:r>
                            </m:sub>
                          </m:sSub>
                        </m:den>
                      </m:f>
                    </m:oMath>
                  </m:oMathPara>
                </a14:m>
                <a:endParaRPr lang="en-US" dirty="0">
                  <a:solidFill>
                    <a:schemeClr val="tx1"/>
                  </a:solidFill>
                </a:endParaRPr>
              </a:p>
            </p:txBody>
          </p:sp>
        </mc:Choice>
        <mc:Fallback xmlns="">
          <p:sp>
            <p:nvSpPr>
              <p:cNvPr id="28" name="TextBox 27">
                <a:extLst>
                  <a:ext uri="{FF2B5EF4-FFF2-40B4-BE49-F238E27FC236}">
                    <a16:creationId xmlns:a16="http://schemas.microsoft.com/office/drawing/2014/main" id="{3924BA2B-A317-A0A7-7189-B397A23ADDDF}"/>
                  </a:ext>
                </a:extLst>
              </p:cNvPr>
              <p:cNvSpPr txBox="1">
                <a:spLocks noRot="1" noChangeAspect="1" noMove="1" noResize="1" noEditPoints="1" noAdjustHandles="1" noChangeArrowheads="1" noChangeShapeType="1" noTextEdit="1"/>
              </p:cNvSpPr>
              <p:nvPr/>
            </p:nvSpPr>
            <p:spPr>
              <a:xfrm>
                <a:off x="8943375" y="2302609"/>
                <a:ext cx="1946268" cy="537198"/>
              </a:xfrm>
              <a:prstGeom prst="rect">
                <a:avLst/>
              </a:prstGeom>
              <a:blipFill>
                <a:blip r:embed="rId4"/>
                <a:stretch>
                  <a:fillRect/>
                </a:stretch>
              </a:blipFill>
              <a:ln w="28575">
                <a:noFill/>
                <a:extLst>
                  <a:ext uri="{C807C97D-BFC1-408E-A445-0C87EB9F89A2}">
                    <ask:lineSketchStyleProps xmlns:ask="http://schemas.microsoft.com/office/drawing/2018/sketchyshapes" sd="1339473870">
                      <a:custGeom>
                        <a:avLst/>
                        <a:gdLst>
                          <a:gd name="connsiteX0" fmla="*/ 0 w 1946268"/>
                          <a:gd name="connsiteY0" fmla="*/ 0 h 537198"/>
                          <a:gd name="connsiteX1" fmla="*/ 629293 w 1946268"/>
                          <a:gd name="connsiteY1" fmla="*/ 0 h 537198"/>
                          <a:gd name="connsiteX2" fmla="*/ 1297512 w 1946268"/>
                          <a:gd name="connsiteY2" fmla="*/ 0 h 537198"/>
                          <a:gd name="connsiteX3" fmla="*/ 1946268 w 1946268"/>
                          <a:gd name="connsiteY3" fmla="*/ 0 h 537198"/>
                          <a:gd name="connsiteX4" fmla="*/ 1946268 w 1946268"/>
                          <a:gd name="connsiteY4" fmla="*/ 537198 h 537198"/>
                          <a:gd name="connsiteX5" fmla="*/ 1258587 w 1946268"/>
                          <a:gd name="connsiteY5" fmla="*/ 537198 h 537198"/>
                          <a:gd name="connsiteX6" fmla="*/ 668219 w 1946268"/>
                          <a:gd name="connsiteY6" fmla="*/ 537198 h 537198"/>
                          <a:gd name="connsiteX7" fmla="*/ 0 w 1946268"/>
                          <a:gd name="connsiteY7" fmla="*/ 537198 h 537198"/>
                          <a:gd name="connsiteX8" fmla="*/ 0 w 1946268"/>
                          <a:gd name="connsiteY8" fmla="*/ 0 h 5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268" h="537198" extrusionOk="0">
                            <a:moveTo>
                              <a:pt x="0" y="0"/>
                            </a:moveTo>
                            <a:cubicBezTo>
                              <a:pt x="235369" y="21139"/>
                              <a:pt x="366977" y="-21465"/>
                              <a:pt x="629293" y="0"/>
                            </a:cubicBezTo>
                            <a:cubicBezTo>
                              <a:pt x="891609" y="21465"/>
                              <a:pt x="1087300" y="5616"/>
                              <a:pt x="1297512" y="0"/>
                            </a:cubicBezTo>
                            <a:cubicBezTo>
                              <a:pt x="1507724" y="-5616"/>
                              <a:pt x="1760893" y="12028"/>
                              <a:pt x="1946268" y="0"/>
                            </a:cubicBezTo>
                            <a:cubicBezTo>
                              <a:pt x="1958960" y="154355"/>
                              <a:pt x="1970086" y="423236"/>
                              <a:pt x="1946268" y="537198"/>
                            </a:cubicBezTo>
                            <a:cubicBezTo>
                              <a:pt x="1746900" y="514917"/>
                              <a:pt x="1424370" y="558406"/>
                              <a:pt x="1258587" y="537198"/>
                            </a:cubicBezTo>
                            <a:cubicBezTo>
                              <a:pt x="1092804" y="515990"/>
                              <a:pt x="945417" y="523860"/>
                              <a:pt x="668219" y="537198"/>
                            </a:cubicBezTo>
                            <a:cubicBezTo>
                              <a:pt x="391021" y="550536"/>
                              <a:pt x="155349" y="559739"/>
                              <a:pt x="0" y="537198"/>
                            </a:cubicBezTo>
                            <a:cubicBezTo>
                              <a:pt x="25011" y="332693"/>
                              <a:pt x="10360" y="12745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B538C55-8F2F-6050-9102-FDAE9BBA0748}"/>
                  </a:ext>
                </a:extLst>
              </p:cNvPr>
              <p:cNvSpPr txBox="1"/>
              <p:nvPr/>
            </p:nvSpPr>
            <p:spPr>
              <a:xfrm>
                <a:off x="8833013" y="2940578"/>
                <a:ext cx="2115209" cy="538545"/>
              </a:xfrm>
              <a:custGeom>
                <a:avLst/>
                <a:gdLst>
                  <a:gd name="connsiteX0" fmla="*/ 0 w 2115209"/>
                  <a:gd name="connsiteY0" fmla="*/ 0 h 538545"/>
                  <a:gd name="connsiteX1" fmla="*/ 465346 w 2115209"/>
                  <a:gd name="connsiteY1" fmla="*/ 0 h 538545"/>
                  <a:gd name="connsiteX2" fmla="*/ 951844 w 2115209"/>
                  <a:gd name="connsiteY2" fmla="*/ 0 h 538545"/>
                  <a:gd name="connsiteX3" fmla="*/ 1480646 w 2115209"/>
                  <a:gd name="connsiteY3" fmla="*/ 0 h 538545"/>
                  <a:gd name="connsiteX4" fmla="*/ 2115209 w 2115209"/>
                  <a:gd name="connsiteY4" fmla="*/ 0 h 538545"/>
                  <a:gd name="connsiteX5" fmla="*/ 2115209 w 2115209"/>
                  <a:gd name="connsiteY5" fmla="*/ 538545 h 538545"/>
                  <a:gd name="connsiteX6" fmla="*/ 1544103 w 2115209"/>
                  <a:gd name="connsiteY6" fmla="*/ 538545 h 538545"/>
                  <a:gd name="connsiteX7" fmla="*/ 1057605 w 2115209"/>
                  <a:gd name="connsiteY7" fmla="*/ 538545 h 538545"/>
                  <a:gd name="connsiteX8" fmla="*/ 571106 w 2115209"/>
                  <a:gd name="connsiteY8" fmla="*/ 538545 h 538545"/>
                  <a:gd name="connsiteX9" fmla="*/ 0 w 2115209"/>
                  <a:gd name="connsiteY9" fmla="*/ 538545 h 538545"/>
                  <a:gd name="connsiteX10" fmla="*/ 0 w 2115209"/>
                  <a:gd name="connsiteY10" fmla="*/ 0 h 53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5209" h="538545" extrusionOk="0">
                    <a:moveTo>
                      <a:pt x="0" y="0"/>
                    </a:moveTo>
                    <a:cubicBezTo>
                      <a:pt x="176986" y="-22693"/>
                      <a:pt x="293491" y="11383"/>
                      <a:pt x="465346" y="0"/>
                    </a:cubicBezTo>
                    <a:cubicBezTo>
                      <a:pt x="637201" y="-11383"/>
                      <a:pt x="766049" y="4554"/>
                      <a:pt x="951844" y="0"/>
                    </a:cubicBezTo>
                    <a:cubicBezTo>
                      <a:pt x="1137639" y="-4554"/>
                      <a:pt x="1353287" y="22201"/>
                      <a:pt x="1480646" y="0"/>
                    </a:cubicBezTo>
                    <a:cubicBezTo>
                      <a:pt x="1608005" y="-22201"/>
                      <a:pt x="1895193" y="-15445"/>
                      <a:pt x="2115209" y="0"/>
                    </a:cubicBezTo>
                    <a:cubicBezTo>
                      <a:pt x="2098955" y="118373"/>
                      <a:pt x="2107202" y="270605"/>
                      <a:pt x="2115209" y="538545"/>
                    </a:cubicBezTo>
                    <a:cubicBezTo>
                      <a:pt x="1968485" y="540626"/>
                      <a:pt x="1667482" y="517372"/>
                      <a:pt x="1544103" y="538545"/>
                    </a:cubicBezTo>
                    <a:cubicBezTo>
                      <a:pt x="1420724" y="559718"/>
                      <a:pt x="1206078" y="531077"/>
                      <a:pt x="1057605" y="538545"/>
                    </a:cubicBezTo>
                    <a:cubicBezTo>
                      <a:pt x="909132" y="546013"/>
                      <a:pt x="720292" y="539294"/>
                      <a:pt x="571106" y="538545"/>
                    </a:cubicBezTo>
                    <a:cubicBezTo>
                      <a:pt x="421920" y="537796"/>
                      <a:pt x="219406" y="551322"/>
                      <a:pt x="0" y="538545"/>
                    </a:cubicBezTo>
                    <a:cubicBezTo>
                      <a:pt x="26596" y="381029"/>
                      <a:pt x="-14606" y="206271"/>
                      <a:pt x="0" y="0"/>
                    </a:cubicBezTo>
                    <a:close/>
                  </a:path>
                </a:pathLst>
              </a:custGeom>
              <a:noFill/>
              <a:ln w="28575">
                <a:no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0</m:t>
                          </m:r>
                        </m:sub>
                      </m:sSub>
                      <m:r>
                        <a:rPr lang="en-US" sz="1400" i="1">
                          <a:latin typeface="Cambria Math" panose="02040503050406030204" pitchFamily="18" charset="0"/>
                        </a:rPr>
                        <m:t>=</m:t>
                      </m:r>
                      <m:sSub>
                        <m:sSubPr>
                          <m:ctrlPr>
                            <a:rPr lang="en-US" sz="1400" i="1" dirty="0" smtClean="0">
                              <a:solidFill>
                                <a:srgbClr val="836967"/>
                              </a:solidFill>
                              <a:latin typeface="Cambria Math" panose="02040503050406030204" pitchFamily="18" charset="0"/>
                            </a:rPr>
                          </m:ctrlPr>
                        </m:sSubPr>
                        <m:e>
                          <m:r>
                            <a:rPr lang="en-US" sz="1400" i="1" dirty="0">
                              <a:latin typeface="Cambria Math" panose="02040503050406030204" pitchFamily="18" charset="0"/>
                            </a:rPr>
                            <m:t>𝑤</m:t>
                          </m:r>
                        </m:e>
                        <m:sub>
                          <m:r>
                            <a:rPr lang="en-US" sz="1400" b="0" i="0" dirty="0" smtClean="0">
                              <a:latin typeface="Cambria Math" panose="02040503050406030204" pitchFamily="18" charset="0"/>
                            </a:rPr>
                            <m:t>0</m:t>
                          </m:r>
                        </m:sub>
                      </m:sSub>
                      <m:r>
                        <a:rPr lang="en-US" sz="1400" i="0" dirty="0">
                          <a:latin typeface="Cambria Math" panose="02040503050406030204" pitchFamily="18" charset="0"/>
                        </a:rPr>
                        <m:t>−</m:t>
                      </m:r>
                      <m:r>
                        <a:rPr lang="en-US" sz="1400" i="1" dirty="0">
                          <a:latin typeface="Cambria Math" panose="02040503050406030204" pitchFamily="18" charset="0"/>
                        </a:rPr>
                        <m:t>𝛼</m:t>
                      </m:r>
                      <m:f>
                        <m:fPr>
                          <m:ctrlPr>
                            <a:rPr lang="en-US" sz="1400" i="1" dirty="0">
                              <a:solidFill>
                                <a:srgbClr val="836967"/>
                              </a:solidFill>
                              <a:latin typeface="Cambria Math" panose="02040503050406030204" pitchFamily="18" charset="0"/>
                            </a:rPr>
                          </m:ctrlPr>
                        </m:fPr>
                        <m:num>
                          <m:r>
                            <a:rPr lang="en-US" sz="1400" i="0" dirty="0">
                              <a:latin typeface="Cambria Math" panose="02040503050406030204" pitchFamily="18" charset="0"/>
                            </a:rPr>
                            <m:t>𝜕</m:t>
                          </m:r>
                          <m:r>
                            <a:rPr lang="en-US" sz="1400" i="1" dirty="0">
                              <a:latin typeface="Cambria Math" panose="02040503050406030204" pitchFamily="18" charset="0"/>
                            </a:rPr>
                            <m:t>𝐽</m:t>
                          </m:r>
                        </m:num>
                        <m:den>
                          <m:r>
                            <a:rPr lang="en-US" sz="1400" i="0" dirty="0">
                              <a:latin typeface="Cambria Math" panose="02040503050406030204" pitchFamily="18" charset="0"/>
                            </a:rPr>
                            <m:t>𝜕</m:t>
                          </m:r>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𝑤</m:t>
                              </m:r>
                            </m:e>
                            <m:sub>
                              <m:r>
                                <a:rPr lang="en-US" sz="1400" b="0" i="0" dirty="0" smtClean="0">
                                  <a:latin typeface="Cambria Math" panose="02040503050406030204" pitchFamily="18" charset="0"/>
                                </a:rPr>
                                <m:t>0</m:t>
                              </m:r>
                            </m:sub>
                          </m:sSub>
                        </m:den>
                      </m:f>
                    </m:oMath>
                  </m:oMathPara>
                </a14:m>
                <a:endParaRPr lang="en-US" sz="1400" dirty="0"/>
              </a:p>
            </p:txBody>
          </p:sp>
        </mc:Choice>
        <mc:Fallback xmlns="">
          <p:sp>
            <p:nvSpPr>
              <p:cNvPr id="29" name="TextBox 28">
                <a:extLst>
                  <a:ext uri="{FF2B5EF4-FFF2-40B4-BE49-F238E27FC236}">
                    <a16:creationId xmlns:a16="http://schemas.microsoft.com/office/drawing/2014/main" id="{4B538C55-8F2F-6050-9102-FDAE9BBA0748}"/>
                  </a:ext>
                </a:extLst>
              </p:cNvPr>
              <p:cNvSpPr txBox="1">
                <a:spLocks noRot="1" noChangeAspect="1" noMove="1" noResize="1" noEditPoints="1" noAdjustHandles="1" noChangeArrowheads="1" noChangeShapeType="1" noTextEdit="1"/>
              </p:cNvSpPr>
              <p:nvPr/>
            </p:nvSpPr>
            <p:spPr>
              <a:xfrm>
                <a:off x="8833013" y="2940578"/>
                <a:ext cx="2115209" cy="538545"/>
              </a:xfrm>
              <a:prstGeom prst="rect">
                <a:avLst/>
              </a:prstGeom>
              <a:blipFill>
                <a:blip r:embed="rId5"/>
                <a:stretch>
                  <a:fillRect/>
                </a:stretch>
              </a:blipFill>
              <a:ln w="28575">
                <a:noFill/>
                <a:extLst>
                  <a:ext uri="{C807C97D-BFC1-408E-A445-0C87EB9F89A2}">
                    <ask:lineSketchStyleProps xmlns:ask="http://schemas.microsoft.com/office/drawing/2018/sketchyshapes" sd="3510308584">
                      <a:custGeom>
                        <a:avLst/>
                        <a:gdLst>
                          <a:gd name="connsiteX0" fmla="*/ 0 w 2115209"/>
                          <a:gd name="connsiteY0" fmla="*/ 0 h 538545"/>
                          <a:gd name="connsiteX1" fmla="*/ 465346 w 2115209"/>
                          <a:gd name="connsiteY1" fmla="*/ 0 h 538545"/>
                          <a:gd name="connsiteX2" fmla="*/ 951844 w 2115209"/>
                          <a:gd name="connsiteY2" fmla="*/ 0 h 538545"/>
                          <a:gd name="connsiteX3" fmla="*/ 1480646 w 2115209"/>
                          <a:gd name="connsiteY3" fmla="*/ 0 h 538545"/>
                          <a:gd name="connsiteX4" fmla="*/ 2115209 w 2115209"/>
                          <a:gd name="connsiteY4" fmla="*/ 0 h 538545"/>
                          <a:gd name="connsiteX5" fmla="*/ 2115209 w 2115209"/>
                          <a:gd name="connsiteY5" fmla="*/ 538545 h 538545"/>
                          <a:gd name="connsiteX6" fmla="*/ 1544103 w 2115209"/>
                          <a:gd name="connsiteY6" fmla="*/ 538545 h 538545"/>
                          <a:gd name="connsiteX7" fmla="*/ 1057605 w 2115209"/>
                          <a:gd name="connsiteY7" fmla="*/ 538545 h 538545"/>
                          <a:gd name="connsiteX8" fmla="*/ 571106 w 2115209"/>
                          <a:gd name="connsiteY8" fmla="*/ 538545 h 538545"/>
                          <a:gd name="connsiteX9" fmla="*/ 0 w 2115209"/>
                          <a:gd name="connsiteY9" fmla="*/ 538545 h 538545"/>
                          <a:gd name="connsiteX10" fmla="*/ 0 w 2115209"/>
                          <a:gd name="connsiteY10" fmla="*/ 0 h 53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5209" h="538545" extrusionOk="0">
                            <a:moveTo>
                              <a:pt x="0" y="0"/>
                            </a:moveTo>
                            <a:cubicBezTo>
                              <a:pt x="176986" y="-22693"/>
                              <a:pt x="293491" y="11383"/>
                              <a:pt x="465346" y="0"/>
                            </a:cubicBezTo>
                            <a:cubicBezTo>
                              <a:pt x="637201" y="-11383"/>
                              <a:pt x="766049" y="4554"/>
                              <a:pt x="951844" y="0"/>
                            </a:cubicBezTo>
                            <a:cubicBezTo>
                              <a:pt x="1137639" y="-4554"/>
                              <a:pt x="1353287" y="22201"/>
                              <a:pt x="1480646" y="0"/>
                            </a:cubicBezTo>
                            <a:cubicBezTo>
                              <a:pt x="1608005" y="-22201"/>
                              <a:pt x="1895193" y="-15445"/>
                              <a:pt x="2115209" y="0"/>
                            </a:cubicBezTo>
                            <a:cubicBezTo>
                              <a:pt x="2098955" y="118373"/>
                              <a:pt x="2107202" y="270605"/>
                              <a:pt x="2115209" y="538545"/>
                            </a:cubicBezTo>
                            <a:cubicBezTo>
                              <a:pt x="1968485" y="540626"/>
                              <a:pt x="1667482" y="517372"/>
                              <a:pt x="1544103" y="538545"/>
                            </a:cubicBezTo>
                            <a:cubicBezTo>
                              <a:pt x="1420724" y="559718"/>
                              <a:pt x="1206078" y="531077"/>
                              <a:pt x="1057605" y="538545"/>
                            </a:cubicBezTo>
                            <a:cubicBezTo>
                              <a:pt x="909132" y="546013"/>
                              <a:pt x="720292" y="539294"/>
                              <a:pt x="571106" y="538545"/>
                            </a:cubicBezTo>
                            <a:cubicBezTo>
                              <a:pt x="421920" y="537796"/>
                              <a:pt x="219406" y="551322"/>
                              <a:pt x="0" y="538545"/>
                            </a:cubicBezTo>
                            <a:cubicBezTo>
                              <a:pt x="26596" y="381029"/>
                              <a:pt x="-14606" y="20627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40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3AF7A18-9F89-FA6C-706D-22D653E0EDF3}"/>
              </a:ext>
            </a:extLst>
          </p:cNvPr>
          <p:cNvSpPr txBox="1"/>
          <p:nvPr/>
        </p:nvSpPr>
        <p:spPr>
          <a:xfrm>
            <a:off x="1596423" y="273268"/>
            <a:ext cx="9427778" cy="830997"/>
          </a:xfrm>
          <a:prstGeom prst="rect">
            <a:avLst/>
          </a:prstGeom>
          <a:noFill/>
        </p:spPr>
        <p:txBody>
          <a:bodyPr wrap="square" rtlCol="0">
            <a:spAutoFit/>
          </a:bodyPr>
          <a:lstStyle/>
          <a:p>
            <a:pPr algn="ctr"/>
            <a:r>
              <a:rPr lang="en-US" sz="4800" b="1" dirty="0">
                <a:latin typeface="Tajawal" panose="00000500000000000000" pitchFamily="2" charset="-78"/>
                <a:cs typeface="Tajawal" panose="00000500000000000000" pitchFamily="2" charset="-78"/>
              </a:rPr>
              <a:t>How to choose </a:t>
            </a:r>
            <a:r>
              <a:rPr lang="en-US" sz="4800" b="1" dirty="0">
                <a:solidFill>
                  <a:srgbClr val="6B30B9"/>
                </a:solidFill>
                <a:latin typeface="Tajawal" panose="00000500000000000000" pitchFamily="2" charset="-78"/>
                <a:cs typeface="Tajawal" panose="00000500000000000000" pitchFamily="2" charset="-78"/>
              </a:rPr>
              <a:t>α (learning rate) </a:t>
            </a:r>
            <a:r>
              <a:rPr lang="en-US" sz="4800" b="1" dirty="0">
                <a:latin typeface="Tajawal" panose="00000500000000000000" pitchFamily="2" charset="-78"/>
                <a:cs typeface="Tajawal" panose="00000500000000000000" pitchFamily="2" charset="-78"/>
              </a:rPr>
              <a:t>?</a:t>
            </a:r>
          </a:p>
        </p:txBody>
      </p:sp>
      <p:pic>
        <p:nvPicPr>
          <p:cNvPr id="1026" name="Picture 2" descr="Setting the learning rate of your neural network.">
            <a:extLst>
              <a:ext uri="{FF2B5EF4-FFF2-40B4-BE49-F238E27FC236}">
                <a16:creationId xmlns:a16="http://schemas.microsoft.com/office/drawing/2014/main" id="{0FFEA75D-E48E-A744-12F4-BED57F81E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356514"/>
            <a:ext cx="117633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34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704560" y="776114"/>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AD86D-31CB-12EC-CD9A-E2BD15582349}"/>
                  </a:ext>
                </a:extLst>
              </p:cNvPr>
              <p:cNvSpPr txBox="1"/>
              <p:nvPr/>
            </p:nvSpPr>
            <p:spPr>
              <a:xfrm>
                <a:off x="1422297" y="5143771"/>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den>
                      </m:f>
                    </m:oMath>
                  </m:oMathPara>
                </a14:m>
                <a:endParaRPr lang="en-US" sz="2400" dirty="0"/>
              </a:p>
            </p:txBody>
          </p:sp>
        </mc:Choice>
        <mc:Fallback xmlns="">
          <p:sp>
            <p:nvSpPr>
              <p:cNvPr id="6" name="TextBox 5">
                <a:extLst>
                  <a:ext uri="{FF2B5EF4-FFF2-40B4-BE49-F238E27FC236}">
                    <a16:creationId xmlns:a16="http://schemas.microsoft.com/office/drawing/2014/main" id="{0F2AD86D-31CB-12EC-CD9A-E2BD15582349}"/>
                  </a:ext>
                </a:extLst>
              </p:cNvPr>
              <p:cNvSpPr txBox="1">
                <a:spLocks noRot="1" noChangeAspect="1" noMove="1" noResize="1" noEditPoints="1" noAdjustHandles="1" noChangeArrowheads="1" noChangeShapeType="1" noTextEdit="1"/>
              </p:cNvSpPr>
              <p:nvPr/>
            </p:nvSpPr>
            <p:spPr>
              <a:xfrm>
                <a:off x="1422297" y="5143771"/>
                <a:ext cx="3573518" cy="855042"/>
              </a:xfrm>
              <a:prstGeom prst="rect">
                <a:avLst/>
              </a:prstGeom>
              <a:blipFill>
                <a:blip r:embed="rId4"/>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92D5BA-A927-A131-2FE3-34ECA767CCA6}"/>
                  </a:ext>
                </a:extLst>
              </p:cNvPr>
              <p:cNvSpPr txBox="1"/>
              <p:nvPr/>
            </p:nvSpPr>
            <p:spPr>
              <a:xfrm>
                <a:off x="6730022" y="5115389"/>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den>
                      </m:f>
                    </m:oMath>
                  </m:oMathPara>
                </a14:m>
                <a:endParaRPr lang="en-US" sz="2400" dirty="0"/>
              </a:p>
            </p:txBody>
          </p:sp>
        </mc:Choice>
        <mc:Fallback xmlns="">
          <p:sp>
            <p:nvSpPr>
              <p:cNvPr id="7" name="TextBox 6">
                <a:extLst>
                  <a:ext uri="{FF2B5EF4-FFF2-40B4-BE49-F238E27FC236}">
                    <a16:creationId xmlns:a16="http://schemas.microsoft.com/office/drawing/2014/main" id="{4492D5BA-A927-A131-2FE3-34ECA767CCA6}"/>
                  </a:ext>
                </a:extLst>
              </p:cNvPr>
              <p:cNvSpPr txBox="1">
                <a:spLocks noRot="1" noChangeAspect="1" noMove="1" noResize="1" noEditPoints="1" noAdjustHandles="1" noChangeArrowheads="1" noChangeShapeType="1" noTextEdit="1"/>
              </p:cNvSpPr>
              <p:nvPr/>
            </p:nvSpPr>
            <p:spPr>
              <a:xfrm>
                <a:off x="6730022" y="5115389"/>
                <a:ext cx="3573518" cy="855042"/>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16230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1672786"/>
            <a:ext cx="9850056" cy="2800767"/>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Polynomial Regression</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4456067"/>
            <a:ext cx="9850056" cy="646331"/>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Background</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016922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6197454" y="5151746"/>
            <a:ext cx="5118607" cy="769441"/>
          </a:xfrm>
          <a:prstGeom prst="rect">
            <a:avLst/>
          </a:prstGeom>
          <a:noFill/>
        </p:spPr>
        <p:txBody>
          <a:bodyPr wrap="square" rtlCol="0">
            <a:spAutoFit/>
          </a:bodyPr>
          <a:lstStyle/>
          <a:p>
            <a:pPr algn="ctr"/>
            <a:r>
              <a:rPr lang="en-US" sz="4400" b="1" dirty="0">
                <a:solidFill>
                  <a:srgbClr val="6830B9"/>
                </a:solidFill>
                <a:latin typeface="Tajawal" panose="00000500000000000000" pitchFamily="2" charset="-78"/>
                <a:cs typeface="Tajawal" panose="00000500000000000000" pitchFamily="2" charset="-78"/>
              </a:rPr>
              <a:t>Linear Regression</a:t>
            </a:r>
          </a:p>
        </p:txBody>
      </p:sp>
      <p:pic>
        <p:nvPicPr>
          <p:cNvPr id="1026" name="Picture 2" descr="Simple Linear Regression in the Field of Data Science - Unite.AI">
            <a:extLst>
              <a:ext uri="{FF2B5EF4-FFF2-40B4-BE49-F238E27FC236}">
                <a16:creationId xmlns:a16="http://schemas.microsoft.com/office/drawing/2014/main" id="{36306DAB-0EF2-9DB1-5420-FCEC69E2C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567" y="1866803"/>
            <a:ext cx="4354383" cy="2950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397F94-DB1C-DA52-6946-A9E395061669}"/>
              </a:ext>
            </a:extLst>
          </p:cNvPr>
          <p:cNvSpPr txBox="1"/>
          <p:nvPr/>
        </p:nvSpPr>
        <p:spPr>
          <a:xfrm>
            <a:off x="2551903" y="590836"/>
            <a:ext cx="6204856" cy="923330"/>
          </a:xfrm>
          <a:prstGeom prst="rect">
            <a:avLst/>
          </a:prstGeom>
          <a:noFill/>
        </p:spPr>
        <p:txBody>
          <a:bodyPr wrap="square" rtlCol="0">
            <a:spAutoFit/>
          </a:bodyPr>
          <a:lstStyle>
            <a:defPPr>
              <a:defRPr lang="en-US"/>
            </a:defPPr>
            <a:lvl1pPr algn="ctr">
              <a:defRPr sz="5400" b="1">
                <a:solidFill>
                  <a:srgbClr val="6830B9"/>
                </a:solidFill>
                <a:latin typeface="Tajawal" panose="00000500000000000000" pitchFamily="2" charset="-78"/>
                <a:cs typeface="Tajawal" panose="00000500000000000000" pitchFamily="2" charset="-78"/>
              </a:defRPr>
            </a:lvl1pPr>
          </a:lstStyle>
          <a:p>
            <a:r>
              <a:rPr lang="ar-OM" dirty="0"/>
              <a:t>تعرفنا على </a:t>
            </a:r>
            <a:endParaRPr lang="en-US" dirty="0"/>
          </a:p>
        </p:txBody>
      </p:sp>
      <p:pic>
        <p:nvPicPr>
          <p:cNvPr id="1028" name="Picture 4" descr="GraphPad Prism 9 Curve Fitting Guide - How simple logistic regression  differs from simple linear regression">
            <a:extLst>
              <a:ext uri="{FF2B5EF4-FFF2-40B4-BE49-F238E27FC236}">
                <a16:creationId xmlns:a16="http://schemas.microsoft.com/office/drawing/2014/main" id="{5CB2261C-271E-9F33-5DAB-3A208917B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65" y="1866803"/>
            <a:ext cx="4669259" cy="3181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2FD902-543C-16E7-A213-873B1853F73A}"/>
              </a:ext>
            </a:extLst>
          </p:cNvPr>
          <p:cNvSpPr txBox="1"/>
          <p:nvPr/>
        </p:nvSpPr>
        <p:spPr>
          <a:xfrm>
            <a:off x="701183" y="5151746"/>
            <a:ext cx="5118607" cy="769441"/>
          </a:xfrm>
          <a:prstGeom prst="rect">
            <a:avLst/>
          </a:prstGeom>
          <a:noFill/>
        </p:spPr>
        <p:txBody>
          <a:bodyPr wrap="square" rtlCol="0">
            <a:spAutoFit/>
          </a:bodyPr>
          <a:lstStyle/>
          <a:p>
            <a:pPr algn="ctr"/>
            <a:r>
              <a:rPr lang="en-US" sz="4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335559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1170972" y="2551837"/>
            <a:ext cx="9850056" cy="1754326"/>
          </a:xfrm>
          <a:prstGeom prst="rect">
            <a:avLst/>
          </a:prstGeom>
          <a:noFill/>
        </p:spPr>
        <p:txBody>
          <a:bodyPr wrap="square" rtlCol="0">
            <a:spAutoFit/>
          </a:bodyPr>
          <a:lstStyle/>
          <a:p>
            <a:pPr algn="ctr"/>
            <a:r>
              <a:rPr lang="ar-OM" sz="5400" b="1" dirty="0">
                <a:solidFill>
                  <a:srgbClr val="6830B9"/>
                </a:solidFill>
                <a:latin typeface="Tajawal" panose="00000500000000000000" pitchFamily="2" charset="-78"/>
                <a:cs typeface="Tajawal" panose="00000500000000000000" pitchFamily="2" charset="-78"/>
              </a:rPr>
              <a:t>لكن...</a:t>
            </a:r>
          </a:p>
          <a:p>
            <a:pPr algn="ctr"/>
            <a:r>
              <a:rPr lang="ar-OM" sz="5400" b="1" dirty="0">
                <a:solidFill>
                  <a:srgbClr val="6830B9"/>
                </a:solidFill>
                <a:latin typeface="Tajawal" panose="00000500000000000000" pitchFamily="2" charset="-78"/>
                <a:cs typeface="Tajawal" panose="00000500000000000000" pitchFamily="2" charset="-78"/>
              </a:rPr>
              <a:t>ليست كل البيانات خطيّة!</a:t>
            </a:r>
            <a:endParaRPr lang="en-US" sz="5400" b="1" dirty="0">
              <a:solidFill>
                <a:srgbClr val="6830B9"/>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659698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21AD29-AB18-A584-4B1A-8CD04701CF38}"/>
              </a:ext>
            </a:extLst>
          </p:cNvPr>
          <p:cNvPicPr>
            <a:picLocks noChangeAspect="1"/>
          </p:cNvPicPr>
          <p:nvPr/>
        </p:nvPicPr>
        <p:blipFill>
          <a:blip r:embed="rId2"/>
          <a:stretch>
            <a:fillRect/>
          </a:stretch>
        </p:blipFill>
        <p:spPr>
          <a:xfrm>
            <a:off x="2104072" y="625566"/>
            <a:ext cx="7983855" cy="5956209"/>
          </a:xfrm>
          <a:prstGeom prst="rect">
            <a:avLst/>
          </a:prstGeom>
        </p:spPr>
      </p:pic>
    </p:spTree>
    <p:extLst>
      <p:ext uri="{BB962C8B-B14F-4D97-AF65-F5344CB8AC3E}">
        <p14:creationId xmlns:p14="http://schemas.microsoft.com/office/powerpoint/2010/main" val="3084975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A938DA-5CD9-D60C-F908-52214F1D22E4}"/>
              </a:ext>
            </a:extLst>
          </p:cNvPr>
          <p:cNvPicPr>
            <a:picLocks noChangeAspect="1"/>
          </p:cNvPicPr>
          <p:nvPr/>
        </p:nvPicPr>
        <p:blipFill>
          <a:blip r:embed="rId2">
            <a:alphaModFix/>
          </a:blip>
          <a:stretch>
            <a:fillRect/>
          </a:stretch>
        </p:blipFill>
        <p:spPr>
          <a:xfrm>
            <a:off x="1916190" y="382556"/>
            <a:ext cx="8359619" cy="6236541"/>
          </a:xfrm>
          <a:prstGeom prst="rect">
            <a:avLst/>
          </a:prstGeom>
        </p:spPr>
      </p:pic>
    </p:spTree>
    <p:extLst>
      <p:ext uri="{BB962C8B-B14F-4D97-AF65-F5344CB8AC3E}">
        <p14:creationId xmlns:p14="http://schemas.microsoft.com/office/powerpoint/2010/main" val="304541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6894CE-4B95-C42B-F1E5-BC126A13590B}"/>
              </a:ext>
            </a:extLst>
          </p:cNvPr>
          <p:cNvPicPr>
            <a:picLocks noChangeAspect="1"/>
          </p:cNvPicPr>
          <p:nvPr/>
        </p:nvPicPr>
        <p:blipFill>
          <a:blip r:embed="rId2"/>
          <a:stretch>
            <a:fillRect/>
          </a:stretch>
        </p:blipFill>
        <p:spPr>
          <a:xfrm>
            <a:off x="0" y="2233104"/>
            <a:ext cx="12192000" cy="2391791"/>
          </a:xfrm>
          <a:prstGeom prst="rect">
            <a:avLst/>
          </a:prstGeom>
        </p:spPr>
      </p:pic>
    </p:spTree>
    <p:extLst>
      <p:ext uri="{BB962C8B-B14F-4D97-AF65-F5344CB8AC3E}">
        <p14:creationId xmlns:p14="http://schemas.microsoft.com/office/powerpoint/2010/main" val="51227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3C5A022-F37B-4B68-6C5E-0F60F0BB8023}"/>
              </a:ext>
            </a:extLst>
          </p:cNvPr>
          <p:cNvGrpSpPr/>
          <p:nvPr/>
        </p:nvGrpSpPr>
        <p:grpSpPr>
          <a:xfrm>
            <a:off x="1768557" y="2324587"/>
            <a:ext cx="8654887" cy="2208827"/>
            <a:chOff x="1975983" y="2180261"/>
            <a:chExt cx="8654887" cy="2208827"/>
          </a:xfrm>
        </p:grpSpPr>
        <p:sp>
          <p:nvSpPr>
            <p:cNvPr id="2" name="TextBox 1">
              <a:extLst>
                <a:ext uri="{FF2B5EF4-FFF2-40B4-BE49-F238E27FC236}">
                  <a16:creationId xmlns:a16="http://schemas.microsoft.com/office/drawing/2014/main" id="{C8F820AF-B186-1695-634A-97DC4C21EBFE}"/>
                </a:ext>
              </a:extLst>
            </p:cNvPr>
            <p:cNvSpPr txBox="1"/>
            <p:nvPr/>
          </p:nvSpPr>
          <p:spPr>
            <a:xfrm>
              <a:off x="5486400" y="2596226"/>
              <a:ext cx="3185339" cy="1446550"/>
            </a:xfrm>
            <a:prstGeom prst="rect">
              <a:avLst/>
            </a:prstGeom>
            <a:solidFill>
              <a:srgbClr val="FD94A4"/>
            </a:solidFill>
          </p:spPr>
          <p:txBody>
            <a:bodyPr wrap="square" rtlCol="0">
              <a:spAutoFit/>
            </a:bodyPr>
            <a:lstStyle/>
            <a:p>
              <a:pPr algn="ctr"/>
              <a:r>
                <a:rPr lang="ar-OM" sz="4400" b="1" dirty="0">
                  <a:solidFill>
                    <a:schemeClr val="bg1"/>
                  </a:solidFill>
                  <a:latin typeface="Tajawal" panose="00000500000000000000" pitchFamily="2" charset="-78"/>
                  <a:cs typeface="Tajawal" panose="00000500000000000000" pitchFamily="2" charset="-78"/>
                </a:rPr>
                <a:t>البرمجة التقليدية</a:t>
              </a:r>
              <a:endParaRPr lang="en-US" sz="4400" b="1" dirty="0">
                <a:solidFill>
                  <a:schemeClr val="bg1"/>
                </a:solidFill>
                <a:latin typeface="Tajawal" panose="00000500000000000000" pitchFamily="2" charset="-78"/>
                <a:cs typeface="Tajawal" panose="00000500000000000000" pitchFamily="2" charset="-78"/>
              </a:endParaRPr>
            </a:p>
          </p:txBody>
        </p:sp>
        <p:cxnSp>
          <p:nvCxnSpPr>
            <p:cNvPr id="5" name="Straight Arrow Connector 4">
              <a:extLst>
                <a:ext uri="{FF2B5EF4-FFF2-40B4-BE49-F238E27FC236}">
                  <a16:creationId xmlns:a16="http://schemas.microsoft.com/office/drawing/2014/main" id="{0A3D5000-C64B-7427-CFFC-80342608771C}"/>
                </a:ext>
              </a:extLst>
            </p:cNvPr>
            <p:cNvCxnSpPr/>
            <p:nvPr/>
          </p:nvCxnSpPr>
          <p:spPr>
            <a:xfrm flipH="1">
              <a:off x="8680538" y="2838992"/>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79CC8C-3EC7-A68D-CC33-C8FD89174DF4}"/>
                </a:ext>
              </a:extLst>
            </p:cNvPr>
            <p:cNvCxnSpPr/>
            <p:nvPr/>
          </p:nvCxnSpPr>
          <p:spPr>
            <a:xfrm flipH="1">
              <a:off x="8671739" y="3703288"/>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7F9C3F5-FDDF-7FDD-57EC-4B1228E21311}"/>
                </a:ext>
              </a:extLst>
            </p:cNvPr>
            <p:cNvCxnSpPr/>
            <p:nvPr/>
          </p:nvCxnSpPr>
          <p:spPr>
            <a:xfrm flipH="1">
              <a:off x="3970751" y="3302455"/>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B1DE26-68F5-32C1-109F-8CE043A5DD62}"/>
                </a:ext>
              </a:extLst>
            </p:cNvPr>
            <p:cNvSpPr txBox="1"/>
            <p:nvPr/>
          </p:nvSpPr>
          <p:spPr>
            <a:xfrm>
              <a:off x="8827123" y="2180261"/>
              <a:ext cx="1632110"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القواعد</a:t>
              </a:r>
              <a:endParaRPr lang="en-US" sz="3600" b="1" dirty="0">
                <a:latin typeface="Tajawal" panose="00000500000000000000" pitchFamily="2" charset="-78"/>
                <a:cs typeface="Tajawal" panose="00000500000000000000" pitchFamily="2" charset="-78"/>
              </a:endParaRPr>
            </a:p>
          </p:txBody>
        </p:sp>
        <p:sp>
          <p:nvSpPr>
            <p:cNvPr id="10" name="TextBox 9">
              <a:extLst>
                <a:ext uri="{FF2B5EF4-FFF2-40B4-BE49-F238E27FC236}">
                  <a16:creationId xmlns:a16="http://schemas.microsoft.com/office/drawing/2014/main" id="{2B8D5594-70E5-FFB8-FB38-DED39845262E}"/>
                </a:ext>
              </a:extLst>
            </p:cNvPr>
            <p:cNvSpPr txBox="1"/>
            <p:nvPr/>
          </p:nvSpPr>
          <p:spPr>
            <a:xfrm>
              <a:off x="8795808" y="3742757"/>
              <a:ext cx="1835062"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البيانات</a:t>
              </a:r>
              <a:endParaRPr lang="en-US" sz="3600" b="1" dirty="0">
                <a:latin typeface="Tajawal" panose="00000500000000000000" pitchFamily="2" charset="-78"/>
                <a:cs typeface="Tajawal" panose="00000500000000000000" pitchFamily="2" charset="-78"/>
              </a:endParaRPr>
            </a:p>
          </p:txBody>
        </p:sp>
        <p:sp>
          <p:nvSpPr>
            <p:cNvPr id="11" name="TextBox 10">
              <a:extLst>
                <a:ext uri="{FF2B5EF4-FFF2-40B4-BE49-F238E27FC236}">
                  <a16:creationId xmlns:a16="http://schemas.microsoft.com/office/drawing/2014/main" id="{886E4415-D48B-473E-BF56-5535F93DBB4F}"/>
                </a:ext>
              </a:extLst>
            </p:cNvPr>
            <p:cNvSpPr txBox="1"/>
            <p:nvPr/>
          </p:nvSpPr>
          <p:spPr>
            <a:xfrm>
              <a:off x="1975983" y="2979289"/>
              <a:ext cx="1835062" cy="646331"/>
            </a:xfrm>
            <a:prstGeom prst="rect">
              <a:avLst/>
            </a:prstGeom>
            <a:noFill/>
          </p:spPr>
          <p:txBody>
            <a:bodyPr wrap="square" rtlCol="0">
              <a:spAutoFit/>
            </a:bodyPr>
            <a:lstStyle/>
            <a:p>
              <a:pPr algn="r" rtl="1"/>
              <a:r>
                <a:rPr lang="ar-OM" sz="3600" b="1" dirty="0">
                  <a:latin typeface="Tajawal" panose="00000500000000000000" pitchFamily="2" charset="-78"/>
                  <a:cs typeface="Tajawal" panose="00000500000000000000" pitchFamily="2" charset="-78"/>
                </a:rPr>
                <a:t>الإجابات</a:t>
              </a:r>
              <a:endParaRPr lang="en-US" sz="3600" b="1" dirty="0">
                <a:latin typeface="Tajawal" panose="00000500000000000000" pitchFamily="2" charset="-78"/>
                <a:cs typeface="Tajawal" panose="00000500000000000000" pitchFamily="2" charset="-78"/>
              </a:endParaRPr>
            </a:p>
          </p:txBody>
        </p:sp>
      </p:grpSp>
      <p:pic>
        <p:nvPicPr>
          <p:cNvPr id="12" name="Picture 11" descr="Graphical user interface, application, Teams&#10;&#10;Description automatically generated">
            <a:extLst>
              <a:ext uri="{FF2B5EF4-FFF2-40B4-BE49-F238E27FC236}">
                <a16:creationId xmlns:a16="http://schemas.microsoft.com/office/drawing/2014/main" id="{C9CA5DDB-0A03-5D3B-63AE-5F5222E0E8D5}"/>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3945695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C1571-E874-2778-B4B8-C6B8C1F3DD5E}"/>
              </a:ext>
            </a:extLst>
          </p:cNvPr>
          <p:cNvPicPr>
            <a:picLocks noChangeAspect="1"/>
          </p:cNvPicPr>
          <p:nvPr/>
        </p:nvPicPr>
        <p:blipFill>
          <a:blip r:embed="rId3"/>
          <a:stretch>
            <a:fillRect/>
          </a:stretch>
        </p:blipFill>
        <p:spPr>
          <a:xfrm>
            <a:off x="1954927" y="2909236"/>
            <a:ext cx="8282146" cy="1039528"/>
          </a:xfrm>
          <a:prstGeom prst="rect">
            <a:avLst/>
          </a:prstGeom>
        </p:spPr>
      </p:pic>
      <p:sp>
        <p:nvSpPr>
          <p:cNvPr id="5" name="TextBox 4">
            <a:extLst>
              <a:ext uri="{FF2B5EF4-FFF2-40B4-BE49-F238E27FC236}">
                <a16:creationId xmlns:a16="http://schemas.microsoft.com/office/drawing/2014/main" id="{49A89E28-D5ED-13D9-DC33-AAE2B1CC6E98}"/>
              </a:ext>
            </a:extLst>
          </p:cNvPr>
          <p:cNvSpPr txBox="1"/>
          <p:nvPr/>
        </p:nvSpPr>
        <p:spPr>
          <a:xfrm>
            <a:off x="1012351" y="872327"/>
            <a:ext cx="9850056" cy="1754326"/>
          </a:xfrm>
          <a:prstGeom prst="rect">
            <a:avLst/>
          </a:prstGeom>
          <a:noFill/>
        </p:spPr>
        <p:txBody>
          <a:bodyPr wrap="square" rtlCol="0">
            <a:spAutoFit/>
          </a:bodyPr>
          <a:lstStyle/>
          <a:p>
            <a:pPr algn="ctr"/>
            <a:r>
              <a:rPr lang="ar-OM" sz="5400" b="1" dirty="0">
                <a:solidFill>
                  <a:srgbClr val="6830B9"/>
                </a:solidFill>
                <a:latin typeface="Tajawal" panose="00000500000000000000" pitchFamily="2" charset="-78"/>
                <a:cs typeface="Tajawal" panose="00000500000000000000" pitchFamily="2" charset="-78"/>
              </a:rPr>
              <a:t>متعددة الحدود</a:t>
            </a:r>
          </a:p>
          <a:p>
            <a:pPr algn="ctr"/>
            <a:r>
              <a:rPr lang="en-US" sz="5400" b="1" dirty="0">
                <a:solidFill>
                  <a:srgbClr val="6830B9"/>
                </a:solidFill>
                <a:latin typeface="Tajawal" panose="00000500000000000000" pitchFamily="2" charset="-78"/>
                <a:cs typeface="Tajawal" panose="00000500000000000000" pitchFamily="2" charset="-78"/>
              </a:rPr>
              <a:t>Polynomial</a:t>
            </a:r>
          </a:p>
        </p:txBody>
      </p:sp>
      <p:pic>
        <p:nvPicPr>
          <p:cNvPr id="7" name="Picture 6">
            <a:extLst>
              <a:ext uri="{FF2B5EF4-FFF2-40B4-BE49-F238E27FC236}">
                <a16:creationId xmlns:a16="http://schemas.microsoft.com/office/drawing/2014/main" id="{CA079317-278C-EF23-830B-9AE7EA31DC94}"/>
              </a:ext>
            </a:extLst>
          </p:cNvPr>
          <p:cNvPicPr>
            <a:picLocks noChangeAspect="1"/>
          </p:cNvPicPr>
          <p:nvPr/>
        </p:nvPicPr>
        <p:blipFill>
          <a:blip r:embed="rId4"/>
          <a:stretch>
            <a:fillRect/>
          </a:stretch>
        </p:blipFill>
        <p:spPr>
          <a:xfrm>
            <a:off x="7819054" y="4431653"/>
            <a:ext cx="3641445" cy="484603"/>
          </a:xfrm>
          <a:prstGeom prst="rect">
            <a:avLst/>
          </a:prstGeom>
        </p:spPr>
      </p:pic>
      <p:pic>
        <p:nvPicPr>
          <p:cNvPr id="9" name="Picture 8">
            <a:extLst>
              <a:ext uri="{FF2B5EF4-FFF2-40B4-BE49-F238E27FC236}">
                <a16:creationId xmlns:a16="http://schemas.microsoft.com/office/drawing/2014/main" id="{D6D6CAC1-BAB1-9400-76D6-5CF9EC0D48FA}"/>
              </a:ext>
            </a:extLst>
          </p:cNvPr>
          <p:cNvPicPr>
            <a:picLocks noChangeAspect="1"/>
          </p:cNvPicPr>
          <p:nvPr/>
        </p:nvPicPr>
        <p:blipFill>
          <a:blip r:embed="rId5"/>
          <a:stretch>
            <a:fillRect/>
          </a:stretch>
        </p:blipFill>
        <p:spPr>
          <a:xfrm>
            <a:off x="630796" y="4404266"/>
            <a:ext cx="2420314" cy="511990"/>
          </a:xfrm>
          <a:prstGeom prst="rect">
            <a:avLst/>
          </a:prstGeom>
        </p:spPr>
      </p:pic>
      <p:pic>
        <p:nvPicPr>
          <p:cNvPr id="11" name="Picture 10">
            <a:extLst>
              <a:ext uri="{FF2B5EF4-FFF2-40B4-BE49-F238E27FC236}">
                <a16:creationId xmlns:a16="http://schemas.microsoft.com/office/drawing/2014/main" id="{65D78BFF-530A-6958-AD78-2FC6E0BC1920}"/>
              </a:ext>
            </a:extLst>
          </p:cNvPr>
          <p:cNvPicPr>
            <a:picLocks noChangeAspect="1"/>
          </p:cNvPicPr>
          <p:nvPr/>
        </p:nvPicPr>
        <p:blipFill>
          <a:blip r:embed="rId6"/>
          <a:stretch>
            <a:fillRect/>
          </a:stretch>
        </p:blipFill>
        <p:spPr>
          <a:xfrm>
            <a:off x="3859394" y="4465788"/>
            <a:ext cx="3372199" cy="392117"/>
          </a:xfrm>
          <a:prstGeom prst="rect">
            <a:avLst/>
          </a:prstGeom>
        </p:spPr>
      </p:pic>
    </p:spTree>
    <p:extLst>
      <p:ext uri="{BB962C8B-B14F-4D97-AF65-F5344CB8AC3E}">
        <p14:creationId xmlns:p14="http://schemas.microsoft.com/office/powerpoint/2010/main" val="2421433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130629" y="1170906"/>
            <a:ext cx="11635272" cy="2585323"/>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النموذج الخطي</a:t>
            </a:r>
            <a:r>
              <a:rPr lang="en-US" sz="5400" b="1" dirty="0">
                <a:solidFill>
                  <a:srgbClr val="6830B9"/>
                </a:solidFill>
                <a:latin typeface="Tajawal" panose="00000500000000000000" pitchFamily="2" charset="-78"/>
                <a:cs typeface="Tajawal" panose="00000500000000000000" pitchFamily="2" charset="-78"/>
              </a:rPr>
              <a:t>(Linear Model) </a:t>
            </a:r>
            <a:r>
              <a:rPr lang="ar-OM" sz="5400" b="1" dirty="0">
                <a:solidFill>
                  <a:srgbClr val="6830B9"/>
                </a:solidFill>
                <a:latin typeface="Tajawal" panose="00000500000000000000" pitchFamily="2" charset="-78"/>
                <a:cs typeface="Tajawal" panose="00000500000000000000" pitchFamily="2" charset="-78"/>
              </a:rPr>
              <a:t> يجب أن يكون خطيا في المتغيرات </a:t>
            </a:r>
            <a:r>
              <a:rPr lang="en-US" sz="5400" b="1" dirty="0">
                <a:solidFill>
                  <a:srgbClr val="6830B9"/>
                </a:solidFill>
                <a:latin typeface="Tajawal" panose="00000500000000000000" pitchFamily="2" charset="-78"/>
                <a:cs typeface="Tajawal" panose="00000500000000000000" pitchFamily="2" charset="-78"/>
              </a:rPr>
              <a:t>(weights)</a:t>
            </a:r>
            <a:r>
              <a:rPr lang="ar-OM" sz="5400" b="1" dirty="0">
                <a:solidFill>
                  <a:srgbClr val="6830B9"/>
                </a:solidFill>
                <a:latin typeface="Tajawal" panose="00000500000000000000" pitchFamily="2" charset="-78"/>
                <a:cs typeface="Tajawal" panose="00000500000000000000" pitchFamily="2" charset="-78"/>
              </a:rPr>
              <a:t> ولا يشترط أن يكون خطيا في </a:t>
            </a:r>
            <a:r>
              <a:rPr lang="ar-OM" sz="5400" b="1" dirty="0" err="1">
                <a:solidFill>
                  <a:srgbClr val="6830B9"/>
                </a:solidFill>
                <a:latin typeface="Tajawal" panose="00000500000000000000" pitchFamily="2" charset="-78"/>
                <a:cs typeface="Tajawal" panose="00000500000000000000" pitchFamily="2" charset="-78"/>
              </a:rPr>
              <a:t>الـ</a:t>
            </a:r>
            <a:r>
              <a:rPr lang="en-US" sz="5400" b="1" dirty="0">
                <a:solidFill>
                  <a:srgbClr val="6830B9"/>
                </a:solidFill>
                <a:latin typeface="Tajawal" panose="00000500000000000000" pitchFamily="2" charset="-78"/>
                <a:cs typeface="Tajawal" panose="00000500000000000000" pitchFamily="2" charset="-78"/>
              </a:rPr>
              <a:t>features</a:t>
            </a:r>
          </a:p>
        </p:txBody>
      </p:sp>
      <p:pic>
        <p:nvPicPr>
          <p:cNvPr id="2" name="Picture 1">
            <a:extLst>
              <a:ext uri="{FF2B5EF4-FFF2-40B4-BE49-F238E27FC236}">
                <a16:creationId xmlns:a16="http://schemas.microsoft.com/office/drawing/2014/main" id="{A012D465-EE96-529A-0C21-132C9E304A7B}"/>
              </a:ext>
            </a:extLst>
          </p:cNvPr>
          <p:cNvPicPr>
            <a:picLocks noChangeAspect="1"/>
          </p:cNvPicPr>
          <p:nvPr/>
        </p:nvPicPr>
        <p:blipFill>
          <a:blip r:embed="rId2"/>
          <a:stretch>
            <a:fillRect/>
          </a:stretch>
        </p:blipFill>
        <p:spPr>
          <a:xfrm>
            <a:off x="1954927" y="4056902"/>
            <a:ext cx="8282146" cy="1039528"/>
          </a:xfrm>
          <a:prstGeom prst="rect">
            <a:avLst/>
          </a:prstGeom>
        </p:spPr>
      </p:pic>
    </p:spTree>
    <p:extLst>
      <p:ext uri="{BB962C8B-B14F-4D97-AF65-F5344CB8AC3E}">
        <p14:creationId xmlns:p14="http://schemas.microsoft.com/office/powerpoint/2010/main" val="1646113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1923935"/>
            <a:ext cx="11635272" cy="1754326"/>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بالتالي، التغيير المطلوب هو فقط إنتاج </a:t>
            </a:r>
            <a:r>
              <a:rPr lang="en-US" sz="5400" b="1" dirty="0">
                <a:solidFill>
                  <a:srgbClr val="6830B9"/>
                </a:solidFill>
                <a:latin typeface="Tajawal" panose="00000500000000000000" pitchFamily="2" charset="-78"/>
                <a:cs typeface="Tajawal" panose="00000500000000000000" pitchFamily="2" charset="-78"/>
              </a:rPr>
              <a:t>features</a:t>
            </a:r>
            <a:r>
              <a:rPr lang="ar-OM" sz="5400" b="1" dirty="0">
                <a:solidFill>
                  <a:srgbClr val="6830B9"/>
                </a:solidFill>
                <a:latin typeface="Tajawal" panose="00000500000000000000" pitchFamily="2" charset="-78"/>
                <a:cs typeface="Tajawal" panose="00000500000000000000" pitchFamily="2" charset="-78"/>
              </a:rPr>
              <a:t> أكثر بدرجات أعلى...</a:t>
            </a:r>
            <a:endParaRPr lang="en-US" sz="5400" b="1" dirty="0">
              <a:solidFill>
                <a:srgbClr val="6830B9"/>
              </a:solidFill>
              <a:latin typeface="Tajawal" panose="00000500000000000000" pitchFamily="2" charset="-78"/>
              <a:cs typeface="Tajawal" panose="00000500000000000000" pitchFamily="2" charset="-78"/>
            </a:endParaRPr>
          </a:p>
        </p:txBody>
      </p:sp>
      <p:pic>
        <p:nvPicPr>
          <p:cNvPr id="8" name="Picture 7">
            <a:extLst>
              <a:ext uri="{FF2B5EF4-FFF2-40B4-BE49-F238E27FC236}">
                <a16:creationId xmlns:a16="http://schemas.microsoft.com/office/drawing/2014/main" id="{4EA695DC-557E-8A55-70A1-029E654E5E59}"/>
              </a:ext>
            </a:extLst>
          </p:cNvPr>
          <p:cNvPicPr>
            <a:picLocks noChangeAspect="1"/>
          </p:cNvPicPr>
          <p:nvPr/>
        </p:nvPicPr>
        <p:blipFill>
          <a:blip r:embed="rId2"/>
          <a:stretch>
            <a:fillRect/>
          </a:stretch>
        </p:blipFill>
        <p:spPr>
          <a:xfrm>
            <a:off x="1954927" y="4056902"/>
            <a:ext cx="8282146" cy="1039528"/>
          </a:xfrm>
          <a:prstGeom prst="rect">
            <a:avLst/>
          </a:prstGeom>
        </p:spPr>
      </p:pic>
    </p:spTree>
    <p:extLst>
      <p:ext uri="{BB962C8B-B14F-4D97-AF65-F5344CB8AC3E}">
        <p14:creationId xmlns:p14="http://schemas.microsoft.com/office/powerpoint/2010/main" val="1070212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AE64B-8FAF-C670-5576-49871A75C77E}"/>
              </a:ext>
            </a:extLst>
          </p:cNvPr>
          <p:cNvPicPr>
            <a:picLocks noChangeAspect="1"/>
          </p:cNvPicPr>
          <p:nvPr/>
        </p:nvPicPr>
        <p:blipFill>
          <a:blip r:embed="rId2"/>
          <a:stretch>
            <a:fillRect/>
          </a:stretch>
        </p:blipFill>
        <p:spPr>
          <a:xfrm>
            <a:off x="1390262" y="1464297"/>
            <a:ext cx="2236586" cy="3759777"/>
          </a:xfrm>
          <a:prstGeom prst="rect">
            <a:avLst/>
          </a:prstGeom>
        </p:spPr>
      </p:pic>
      <p:pic>
        <p:nvPicPr>
          <p:cNvPr id="3" name="Picture 2">
            <a:extLst>
              <a:ext uri="{FF2B5EF4-FFF2-40B4-BE49-F238E27FC236}">
                <a16:creationId xmlns:a16="http://schemas.microsoft.com/office/drawing/2014/main" id="{8ED84505-D704-87C0-FC0A-9C39E2EEB617}"/>
              </a:ext>
            </a:extLst>
          </p:cNvPr>
          <p:cNvPicPr>
            <a:picLocks noChangeAspect="1"/>
          </p:cNvPicPr>
          <p:nvPr/>
        </p:nvPicPr>
        <p:blipFill>
          <a:blip r:embed="rId3"/>
          <a:stretch>
            <a:fillRect/>
          </a:stretch>
        </p:blipFill>
        <p:spPr>
          <a:xfrm>
            <a:off x="6227018" y="1477574"/>
            <a:ext cx="4963970" cy="3742068"/>
          </a:xfrm>
          <a:prstGeom prst="rect">
            <a:avLst/>
          </a:prstGeom>
        </p:spPr>
      </p:pic>
      <p:cxnSp>
        <p:nvCxnSpPr>
          <p:cNvPr id="6" name="Straight Arrow Connector 5">
            <a:extLst>
              <a:ext uri="{FF2B5EF4-FFF2-40B4-BE49-F238E27FC236}">
                <a16:creationId xmlns:a16="http://schemas.microsoft.com/office/drawing/2014/main" id="{CA5642FB-F5FC-1EF2-9FE8-1AACCB3C96DA}"/>
              </a:ext>
            </a:extLst>
          </p:cNvPr>
          <p:cNvCxnSpPr/>
          <p:nvPr/>
        </p:nvCxnSpPr>
        <p:spPr>
          <a:xfrm>
            <a:off x="4058816" y="3349690"/>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10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51837"/>
            <a:ext cx="11635272" cy="1754326"/>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ثم نطبق </a:t>
            </a:r>
            <a:r>
              <a:rPr lang="ar-OM" sz="5400" b="1" dirty="0" err="1">
                <a:solidFill>
                  <a:srgbClr val="6830B9"/>
                </a:solidFill>
                <a:latin typeface="Tajawal" panose="00000500000000000000" pitchFamily="2" charset="-78"/>
                <a:cs typeface="Tajawal" panose="00000500000000000000" pitchFamily="2" charset="-78"/>
              </a:rPr>
              <a:t>الـ</a:t>
            </a:r>
            <a:r>
              <a:rPr lang="en-US" sz="5400" b="1" dirty="0">
                <a:solidFill>
                  <a:srgbClr val="6830B9"/>
                </a:solidFill>
                <a:latin typeface="Tajawal" panose="00000500000000000000" pitchFamily="2" charset="-78"/>
                <a:cs typeface="Tajawal" panose="00000500000000000000" pitchFamily="2" charset="-78"/>
              </a:rPr>
              <a:t> Linear Regression </a:t>
            </a:r>
            <a:endParaRPr lang="ar-OM" sz="5400" b="1" dirty="0">
              <a:solidFill>
                <a:srgbClr val="6830B9"/>
              </a:solidFill>
              <a:latin typeface="Tajawal" panose="00000500000000000000" pitchFamily="2" charset="-78"/>
              <a:cs typeface="Tajawal" panose="00000500000000000000" pitchFamily="2" charset="-78"/>
            </a:endParaRPr>
          </a:p>
          <a:p>
            <a:pPr algn="ctr" rtl="1"/>
            <a:r>
              <a:rPr lang="ar-OM" sz="5400" b="1" dirty="0">
                <a:solidFill>
                  <a:srgbClr val="6830B9"/>
                </a:solidFill>
                <a:latin typeface="Tajawal" panose="00000500000000000000" pitchFamily="2" charset="-78"/>
                <a:cs typeface="Tajawal" panose="00000500000000000000" pitchFamily="2" charset="-78"/>
              </a:rPr>
              <a:t>أو </a:t>
            </a:r>
            <a:r>
              <a:rPr lang="en-US" sz="5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1206096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9A1752-97B4-A0D8-F210-B74FDFB12B08}"/>
              </a:ext>
            </a:extLst>
          </p:cNvPr>
          <p:cNvPicPr>
            <a:picLocks noChangeAspect="1"/>
          </p:cNvPicPr>
          <p:nvPr/>
        </p:nvPicPr>
        <p:blipFill>
          <a:blip r:embed="rId2"/>
          <a:stretch>
            <a:fillRect/>
          </a:stretch>
        </p:blipFill>
        <p:spPr>
          <a:xfrm>
            <a:off x="0" y="923330"/>
            <a:ext cx="12192000" cy="2391791"/>
          </a:xfrm>
          <a:prstGeom prst="rect">
            <a:avLst/>
          </a:prstGeom>
        </p:spPr>
      </p:pic>
      <p:sp>
        <p:nvSpPr>
          <p:cNvPr id="3" name="TextBox 2">
            <a:extLst>
              <a:ext uri="{FF2B5EF4-FFF2-40B4-BE49-F238E27FC236}">
                <a16:creationId xmlns:a16="http://schemas.microsoft.com/office/drawing/2014/main" id="{ABA98375-749B-B6DF-2099-D9CF458E53D8}"/>
              </a:ext>
            </a:extLst>
          </p:cNvPr>
          <p:cNvSpPr txBox="1"/>
          <p:nvPr/>
        </p:nvSpPr>
        <p:spPr>
          <a:xfrm>
            <a:off x="278364" y="0"/>
            <a:ext cx="11635272" cy="923330"/>
          </a:xfrm>
          <a:prstGeom prst="rect">
            <a:avLst/>
          </a:prstGeom>
          <a:noFill/>
        </p:spPr>
        <p:txBody>
          <a:bodyPr wrap="square" rtlCol="0">
            <a:spAutoFit/>
          </a:bodyPr>
          <a:lstStyle/>
          <a:p>
            <a:pPr algn="ctr" rtl="1"/>
            <a:r>
              <a:rPr lang="en-US" sz="5400" b="1" dirty="0">
                <a:solidFill>
                  <a:srgbClr val="6830B9"/>
                </a:solidFill>
                <a:latin typeface="Tajawal" panose="00000500000000000000" pitchFamily="2" charset="-78"/>
                <a:cs typeface="Tajawal" panose="00000500000000000000" pitchFamily="2" charset="-78"/>
              </a:rPr>
              <a:t>Linear Regression</a:t>
            </a:r>
          </a:p>
        </p:txBody>
      </p:sp>
      <p:pic>
        <p:nvPicPr>
          <p:cNvPr id="8" name="Picture 7">
            <a:extLst>
              <a:ext uri="{FF2B5EF4-FFF2-40B4-BE49-F238E27FC236}">
                <a16:creationId xmlns:a16="http://schemas.microsoft.com/office/drawing/2014/main" id="{6859ED93-9DAA-BCE4-13A9-6DF2397C1C6D}"/>
              </a:ext>
            </a:extLst>
          </p:cNvPr>
          <p:cNvPicPr>
            <a:picLocks noChangeAspect="1"/>
          </p:cNvPicPr>
          <p:nvPr/>
        </p:nvPicPr>
        <p:blipFill>
          <a:blip r:embed="rId3"/>
          <a:stretch>
            <a:fillRect/>
          </a:stretch>
        </p:blipFill>
        <p:spPr>
          <a:xfrm>
            <a:off x="1329612" y="4194670"/>
            <a:ext cx="9064690" cy="2479473"/>
          </a:xfrm>
          <a:prstGeom prst="rect">
            <a:avLst/>
          </a:prstGeom>
        </p:spPr>
      </p:pic>
      <p:sp>
        <p:nvSpPr>
          <p:cNvPr id="9" name="TextBox 8">
            <a:extLst>
              <a:ext uri="{FF2B5EF4-FFF2-40B4-BE49-F238E27FC236}">
                <a16:creationId xmlns:a16="http://schemas.microsoft.com/office/drawing/2014/main" id="{4D416641-9862-D19E-C199-14DE76641B9D}"/>
              </a:ext>
            </a:extLst>
          </p:cNvPr>
          <p:cNvSpPr txBox="1"/>
          <p:nvPr/>
        </p:nvSpPr>
        <p:spPr>
          <a:xfrm>
            <a:off x="278364" y="3429000"/>
            <a:ext cx="11635272" cy="923330"/>
          </a:xfrm>
          <a:prstGeom prst="rect">
            <a:avLst/>
          </a:prstGeom>
          <a:noFill/>
        </p:spPr>
        <p:txBody>
          <a:bodyPr wrap="square" rtlCol="0">
            <a:spAutoFit/>
          </a:bodyPr>
          <a:lstStyle/>
          <a:p>
            <a:pPr algn="ctr" rtl="1"/>
            <a:r>
              <a:rPr lang="en-US" sz="5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1530527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3" name="Picture 2">
            <a:extLst>
              <a:ext uri="{FF2B5EF4-FFF2-40B4-BE49-F238E27FC236}">
                <a16:creationId xmlns:a16="http://schemas.microsoft.com/office/drawing/2014/main" id="{B0DCE91D-1E92-2940-0E78-054D5148DD47}"/>
              </a:ext>
            </a:extLst>
          </p:cNvPr>
          <p:cNvPicPr>
            <a:picLocks noChangeAspect="1"/>
          </p:cNvPicPr>
          <p:nvPr/>
        </p:nvPicPr>
        <p:blipFill>
          <a:blip r:embed="rId2"/>
          <a:stretch>
            <a:fillRect/>
          </a:stretch>
        </p:blipFill>
        <p:spPr>
          <a:xfrm>
            <a:off x="410252" y="3967440"/>
            <a:ext cx="2752825" cy="544676"/>
          </a:xfrm>
          <a:prstGeom prst="rect">
            <a:avLst/>
          </a:prstGeom>
        </p:spPr>
      </p:pic>
      <p:pic>
        <p:nvPicPr>
          <p:cNvPr id="6" name="Picture 5">
            <a:extLst>
              <a:ext uri="{FF2B5EF4-FFF2-40B4-BE49-F238E27FC236}">
                <a16:creationId xmlns:a16="http://schemas.microsoft.com/office/drawing/2014/main" id="{0D776CEA-9B2E-57A9-996C-AB4D6C91D667}"/>
              </a:ext>
            </a:extLst>
          </p:cNvPr>
          <p:cNvPicPr>
            <a:picLocks noChangeAspect="1"/>
          </p:cNvPicPr>
          <p:nvPr/>
        </p:nvPicPr>
        <p:blipFill>
          <a:blip r:embed="rId3"/>
          <a:stretch>
            <a:fillRect/>
          </a:stretch>
        </p:blipFill>
        <p:spPr>
          <a:xfrm>
            <a:off x="3645397" y="3976768"/>
            <a:ext cx="3723730" cy="473929"/>
          </a:xfrm>
          <a:prstGeom prst="rect">
            <a:avLst/>
          </a:prstGeom>
        </p:spPr>
      </p:pic>
      <p:pic>
        <p:nvPicPr>
          <p:cNvPr id="8" name="Picture 7">
            <a:extLst>
              <a:ext uri="{FF2B5EF4-FFF2-40B4-BE49-F238E27FC236}">
                <a16:creationId xmlns:a16="http://schemas.microsoft.com/office/drawing/2014/main" id="{624210B9-D709-4449-322A-A2875470675D}"/>
              </a:ext>
            </a:extLst>
          </p:cNvPr>
          <p:cNvPicPr>
            <a:picLocks noChangeAspect="1"/>
          </p:cNvPicPr>
          <p:nvPr/>
        </p:nvPicPr>
        <p:blipFill>
          <a:blip r:embed="rId4"/>
          <a:stretch>
            <a:fillRect/>
          </a:stretch>
        </p:blipFill>
        <p:spPr>
          <a:xfrm>
            <a:off x="7851447" y="3967440"/>
            <a:ext cx="3953263" cy="473929"/>
          </a:xfrm>
          <a:prstGeom prst="rect">
            <a:avLst/>
          </a:prstGeom>
        </p:spPr>
      </p:pic>
    </p:spTree>
    <p:extLst>
      <p:ext uri="{BB962C8B-B14F-4D97-AF65-F5344CB8AC3E}">
        <p14:creationId xmlns:p14="http://schemas.microsoft.com/office/powerpoint/2010/main" val="2164962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FCFE817D-0F8E-AD87-BA90-B77E135EA748}"/>
              </a:ext>
            </a:extLst>
          </p:cNvPr>
          <p:cNvPicPr>
            <a:picLocks noChangeAspect="1"/>
          </p:cNvPicPr>
          <p:nvPr/>
        </p:nvPicPr>
        <p:blipFill>
          <a:blip r:embed="rId2"/>
          <a:stretch>
            <a:fillRect/>
          </a:stretch>
        </p:blipFill>
        <p:spPr>
          <a:xfrm>
            <a:off x="1676089" y="3429000"/>
            <a:ext cx="1589435" cy="2956051"/>
          </a:xfrm>
          <a:prstGeom prst="rect">
            <a:avLst/>
          </a:prstGeom>
        </p:spPr>
      </p:pic>
      <p:cxnSp>
        <p:nvCxnSpPr>
          <p:cNvPr id="12" name="Straight Arrow Connector 11">
            <a:extLst>
              <a:ext uri="{FF2B5EF4-FFF2-40B4-BE49-F238E27FC236}">
                <a16:creationId xmlns:a16="http://schemas.microsoft.com/office/drawing/2014/main" id="{8041AA8E-FBF1-65B9-B550-16EE058AFADA}"/>
              </a:ext>
            </a:extLst>
          </p:cNvPr>
          <p:cNvCxnSpPr/>
          <p:nvPr/>
        </p:nvCxnSpPr>
        <p:spPr>
          <a:xfrm>
            <a:off x="3726024" y="4870581"/>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178E6B2-23AC-29C8-2FCA-4F68CBF16121}"/>
              </a:ext>
            </a:extLst>
          </p:cNvPr>
          <p:cNvPicPr>
            <a:picLocks noChangeAspect="1"/>
          </p:cNvPicPr>
          <p:nvPr/>
        </p:nvPicPr>
        <p:blipFill>
          <a:blip r:embed="rId3"/>
          <a:stretch>
            <a:fillRect/>
          </a:stretch>
        </p:blipFill>
        <p:spPr>
          <a:xfrm>
            <a:off x="5778758" y="3424334"/>
            <a:ext cx="4849079" cy="2956045"/>
          </a:xfrm>
          <a:prstGeom prst="rect">
            <a:avLst/>
          </a:prstGeom>
        </p:spPr>
      </p:pic>
    </p:spTree>
    <p:extLst>
      <p:ext uri="{BB962C8B-B14F-4D97-AF65-F5344CB8AC3E}">
        <p14:creationId xmlns:p14="http://schemas.microsoft.com/office/powerpoint/2010/main" val="2869297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FCFE817D-0F8E-AD87-BA90-B77E135EA748}"/>
              </a:ext>
            </a:extLst>
          </p:cNvPr>
          <p:cNvPicPr>
            <a:picLocks noChangeAspect="1"/>
          </p:cNvPicPr>
          <p:nvPr/>
        </p:nvPicPr>
        <p:blipFill>
          <a:blip r:embed="rId2"/>
          <a:stretch>
            <a:fillRect/>
          </a:stretch>
        </p:blipFill>
        <p:spPr>
          <a:xfrm>
            <a:off x="1676089" y="3429000"/>
            <a:ext cx="1589435" cy="2956051"/>
          </a:xfrm>
          <a:prstGeom prst="rect">
            <a:avLst/>
          </a:prstGeom>
        </p:spPr>
      </p:pic>
      <p:cxnSp>
        <p:nvCxnSpPr>
          <p:cNvPr id="12" name="Straight Arrow Connector 11">
            <a:extLst>
              <a:ext uri="{FF2B5EF4-FFF2-40B4-BE49-F238E27FC236}">
                <a16:creationId xmlns:a16="http://schemas.microsoft.com/office/drawing/2014/main" id="{8041AA8E-FBF1-65B9-B550-16EE058AFADA}"/>
              </a:ext>
            </a:extLst>
          </p:cNvPr>
          <p:cNvCxnSpPr/>
          <p:nvPr/>
        </p:nvCxnSpPr>
        <p:spPr>
          <a:xfrm>
            <a:off x="3726024" y="4870581"/>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178E6B2-23AC-29C8-2FCA-4F68CBF16121}"/>
              </a:ext>
            </a:extLst>
          </p:cNvPr>
          <p:cNvPicPr>
            <a:picLocks noChangeAspect="1"/>
          </p:cNvPicPr>
          <p:nvPr/>
        </p:nvPicPr>
        <p:blipFill>
          <a:blip r:embed="rId3"/>
          <a:stretch>
            <a:fillRect/>
          </a:stretch>
        </p:blipFill>
        <p:spPr>
          <a:xfrm>
            <a:off x="5778758" y="3424334"/>
            <a:ext cx="4849079" cy="295604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9C17385-FA5E-3F74-87F9-7FAEDBB0BD2B}"/>
                  </a:ext>
                </a:extLst>
              </p14:cNvPr>
              <p14:cNvContentPartPr/>
              <p14:nvPr/>
            </p14:nvContentPartPr>
            <p14:xfrm>
              <a:off x="9927860" y="3666710"/>
              <a:ext cx="602640" cy="360"/>
            </p14:xfrm>
          </p:contentPart>
        </mc:Choice>
        <mc:Fallback xmlns="">
          <p:pic>
            <p:nvPicPr>
              <p:cNvPr id="5" name="Ink 4">
                <a:extLst>
                  <a:ext uri="{FF2B5EF4-FFF2-40B4-BE49-F238E27FC236}">
                    <a16:creationId xmlns:a16="http://schemas.microsoft.com/office/drawing/2014/main" id="{F9C17385-FA5E-3F74-87F9-7FAEDBB0BD2B}"/>
                  </a:ext>
                </a:extLst>
              </p:cNvPr>
              <p:cNvPicPr/>
              <p:nvPr/>
            </p:nvPicPr>
            <p:blipFill>
              <a:blip r:embed="rId5"/>
              <a:stretch>
                <a:fillRect/>
              </a:stretch>
            </p:blipFill>
            <p:spPr>
              <a:xfrm>
                <a:off x="9873860" y="3559070"/>
                <a:ext cx="710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D423649-F469-BA61-3BB9-AE2595DBA148}"/>
                  </a:ext>
                </a:extLst>
              </p14:cNvPr>
              <p14:cNvContentPartPr/>
              <p14:nvPr/>
            </p14:nvContentPartPr>
            <p14:xfrm>
              <a:off x="9946220" y="3564110"/>
              <a:ext cx="513000" cy="360"/>
            </p14:xfrm>
          </p:contentPart>
        </mc:Choice>
        <mc:Fallback xmlns="">
          <p:pic>
            <p:nvPicPr>
              <p:cNvPr id="6" name="Ink 5">
                <a:extLst>
                  <a:ext uri="{FF2B5EF4-FFF2-40B4-BE49-F238E27FC236}">
                    <a16:creationId xmlns:a16="http://schemas.microsoft.com/office/drawing/2014/main" id="{CD423649-F469-BA61-3BB9-AE2595DBA148}"/>
                  </a:ext>
                </a:extLst>
              </p:cNvPr>
              <p:cNvPicPr/>
              <p:nvPr/>
            </p:nvPicPr>
            <p:blipFill>
              <a:blip r:embed="rId7"/>
              <a:stretch>
                <a:fillRect/>
              </a:stretch>
            </p:blipFill>
            <p:spPr>
              <a:xfrm>
                <a:off x="9892580" y="3456110"/>
                <a:ext cx="620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BC6AE88-95C0-9A3E-E6D1-D6241B3E3C86}"/>
                  </a:ext>
                </a:extLst>
              </p14:cNvPr>
              <p14:cNvContentPartPr/>
              <p14:nvPr/>
            </p14:nvContentPartPr>
            <p14:xfrm>
              <a:off x="10039820" y="3788030"/>
              <a:ext cx="401400" cy="360"/>
            </p14:xfrm>
          </p:contentPart>
        </mc:Choice>
        <mc:Fallback xmlns="">
          <p:pic>
            <p:nvPicPr>
              <p:cNvPr id="7" name="Ink 6">
                <a:extLst>
                  <a:ext uri="{FF2B5EF4-FFF2-40B4-BE49-F238E27FC236}">
                    <a16:creationId xmlns:a16="http://schemas.microsoft.com/office/drawing/2014/main" id="{6BC6AE88-95C0-9A3E-E6D1-D6241B3E3C86}"/>
                  </a:ext>
                </a:extLst>
              </p:cNvPr>
              <p:cNvPicPr/>
              <p:nvPr/>
            </p:nvPicPr>
            <p:blipFill>
              <a:blip r:embed="rId9"/>
              <a:stretch>
                <a:fillRect/>
              </a:stretch>
            </p:blipFill>
            <p:spPr>
              <a:xfrm>
                <a:off x="9985820" y="3680030"/>
                <a:ext cx="509040" cy="216000"/>
              </a:xfrm>
              <a:prstGeom prst="rect">
                <a:avLst/>
              </a:prstGeom>
            </p:spPr>
          </p:pic>
        </mc:Fallback>
      </mc:AlternateContent>
    </p:spTree>
    <p:extLst>
      <p:ext uri="{BB962C8B-B14F-4D97-AF65-F5344CB8AC3E}">
        <p14:creationId xmlns:p14="http://schemas.microsoft.com/office/powerpoint/2010/main" val="2473909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2800767"/>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Overfitting &amp;</a:t>
            </a:r>
            <a:br>
              <a:rPr lang="en-US" sz="8800" b="1" dirty="0">
                <a:solidFill>
                  <a:srgbClr val="6830B9"/>
                </a:solidFill>
                <a:latin typeface="Tajawal" panose="00000500000000000000" pitchFamily="2" charset="-78"/>
                <a:cs typeface="Tajawal" panose="00000500000000000000" pitchFamily="2" charset="-78"/>
              </a:rPr>
            </a:br>
            <a:r>
              <a:rPr lang="en-US" sz="8800" b="1" dirty="0">
                <a:solidFill>
                  <a:srgbClr val="6830B9"/>
                </a:solidFill>
                <a:latin typeface="Tajawal" panose="00000500000000000000" pitchFamily="2" charset="-78"/>
                <a:cs typeface="Tajawal" panose="00000500000000000000" pitchFamily="2" charset="-78"/>
              </a:rPr>
              <a:t>Underfitting</a:t>
            </a:r>
            <a:endParaRPr lang="en-US" sz="5400" b="1" dirty="0">
              <a:solidFill>
                <a:srgbClr val="D6D8FD"/>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40430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B0D64E0-6769-C1FC-10A4-C3A06FB0F44D}"/>
              </a:ext>
            </a:extLst>
          </p:cNvPr>
          <p:cNvGrpSpPr/>
          <p:nvPr/>
        </p:nvGrpSpPr>
        <p:grpSpPr>
          <a:xfrm>
            <a:off x="1644564" y="2324587"/>
            <a:ext cx="8902872" cy="2208827"/>
            <a:chOff x="1474942" y="1992370"/>
            <a:chExt cx="8902872" cy="2208827"/>
          </a:xfrm>
        </p:grpSpPr>
        <p:sp>
          <p:nvSpPr>
            <p:cNvPr id="2" name="TextBox 1">
              <a:extLst>
                <a:ext uri="{FF2B5EF4-FFF2-40B4-BE49-F238E27FC236}">
                  <a16:creationId xmlns:a16="http://schemas.microsoft.com/office/drawing/2014/main" id="{C8F820AF-B186-1695-634A-97DC4C21EBFE}"/>
                </a:ext>
              </a:extLst>
            </p:cNvPr>
            <p:cNvSpPr txBox="1"/>
            <p:nvPr/>
          </p:nvSpPr>
          <p:spPr>
            <a:xfrm>
              <a:off x="4985359" y="2408335"/>
              <a:ext cx="3185339" cy="1446550"/>
            </a:xfrm>
            <a:prstGeom prst="rect">
              <a:avLst/>
            </a:prstGeom>
            <a:solidFill>
              <a:srgbClr val="FD94A4"/>
            </a:solidFill>
          </p:spPr>
          <p:txBody>
            <a:bodyPr wrap="square" rtlCol="0">
              <a:spAutoFit/>
            </a:bodyPr>
            <a:lstStyle/>
            <a:p>
              <a:pPr algn="ctr" rtl="1"/>
              <a:r>
                <a:rPr lang="ar-OM" sz="4400" b="1" dirty="0">
                  <a:solidFill>
                    <a:schemeClr val="bg1"/>
                  </a:solidFill>
                  <a:latin typeface="Tajawal" panose="00000500000000000000" pitchFamily="2" charset="-78"/>
                  <a:cs typeface="Tajawal" panose="00000500000000000000" pitchFamily="2" charset="-78"/>
                </a:rPr>
                <a:t>خوارزميات تعلم الآلة</a:t>
              </a:r>
              <a:endParaRPr lang="en-US" sz="4400" b="1" dirty="0">
                <a:solidFill>
                  <a:schemeClr val="bg1"/>
                </a:solidFill>
                <a:latin typeface="Tajawal" panose="00000500000000000000" pitchFamily="2" charset="-78"/>
                <a:cs typeface="Tajawal" panose="00000500000000000000" pitchFamily="2" charset="-78"/>
              </a:endParaRPr>
            </a:p>
          </p:txBody>
        </p:sp>
        <p:cxnSp>
          <p:nvCxnSpPr>
            <p:cNvPr id="5" name="Straight Arrow Connector 4">
              <a:extLst>
                <a:ext uri="{FF2B5EF4-FFF2-40B4-BE49-F238E27FC236}">
                  <a16:creationId xmlns:a16="http://schemas.microsoft.com/office/drawing/2014/main" id="{0A3D5000-C64B-7427-CFFC-80342608771C}"/>
                </a:ext>
              </a:extLst>
            </p:cNvPr>
            <p:cNvCxnSpPr/>
            <p:nvPr/>
          </p:nvCxnSpPr>
          <p:spPr>
            <a:xfrm flipH="1">
              <a:off x="8179497" y="2651101"/>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79CC8C-3EC7-A68D-CC33-C8FD89174DF4}"/>
                </a:ext>
              </a:extLst>
            </p:cNvPr>
            <p:cNvCxnSpPr/>
            <p:nvPr/>
          </p:nvCxnSpPr>
          <p:spPr>
            <a:xfrm flipH="1">
              <a:off x="8170698" y="3515397"/>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7F9C3F5-FDDF-7FDD-57EC-4B1228E21311}"/>
                </a:ext>
              </a:extLst>
            </p:cNvPr>
            <p:cNvCxnSpPr/>
            <p:nvPr/>
          </p:nvCxnSpPr>
          <p:spPr>
            <a:xfrm flipH="1">
              <a:off x="3469710" y="3114564"/>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B1DE26-68F5-32C1-109F-8CE043A5DD62}"/>
                </a:ext>
              </a:extLst>
            </p:cNvPr>
            <p:cNvSpPr txBox="1"/>
            <p:nvPr/>
          </p:nvSpPr>
          <p:spPr>
            <a:xfrm>
              <a:off x="8294767" y="1992370"/>
              <a:ext cx="2083047"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الإجابات</a:t>
              </a:r>
              <a:endParaRPr lang="en-US" sz="3600" b="1" dirty="0">
                <a:latin typeface="Tajawal" panose="00000500000000000000" pitchFamily="2" charset="-78"/>
                <a:cs typeface="Tajawal" panose="00000500000000000000" pitchFamily="2" charset="-78"/>
              </a:endParaRPr>
            </a:p>
          </p:txBody>
        </p:sp>
        <p:sp>
          <p:nvSpPr>
            <p:cNvPr id="10" name="TextBox 9">
              <a:extLst>
                <a:ext uri="{FF2B5EF4-FFF2-40B4-BE49-F238E27FC236}">
                  <a16:creationId xmlns:a16="http://schemas.microsoft.com/office/drawing/2014/main" id="{2B8D5594-70E5-FFB8-FB38-DED39845262E}"/>
                </a:ext>
              </a:extLst>
            </p:cNvPr>
            <p:cNvSpPr txBox="1"/>
            <p:nvPr/>
          </p:nvSpPr>
          <p:spPr>
            <a:xfrm>
              <a:off x="8294767" y="3554866"/>
              <a:ext cx="1835062"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البيانات</a:t>
              </a:r>
              <a:endParaRPr lang="en-US" sz="3600" b="1" dirty="0">
                <a:latin typeface="Tajawal" panose="00000500000000000000" pitchFamily="2" charset="-78"/>
                <a:cs typeface="Tajawal" panose="00000500000000000000" pitchFamily="2" charset="-78"/>
              </a:endParaRPr>
            </a:p>
          </p:txBody>
        </p:sp>
        <p:sp>
          <p:nvSpPr>
            <p:cNvPr id="11" name="TextBox 10">
              <a:extLst>
                <a:ext uri="{FF2B5EF4-FFF2-40B4-BE49-F238E27FC236}">
                  <a16:creationId xmlns:a16="http://schemas.microsoft.com/office/drawing/2014/main" id="{886E4415-D48B-473E-BF56-5535F93DBB4F}"/>
                </a:ext>
              </a:extLst>
            </p:cNvPr>
            <p:cNvSpPr txBox="1"/>
            <p:nvPr/>
          </p:nvSpPr>
          <p:spPr>
            <a:xfrm>
              <a:off x="1474942" y="2791398"/>
              <a:ext cx="1835062" cy="646331"/>
            </a:xfrm>
            <a:prstGeom prst="rect">
              <a:avLst/>
            </a:prstGeom>
            <a:noFill/>
          </p:spPr>
          <p:txBody>
            <a:bodyPr wrap="square" rtlCol="0">
              <a:spAutoFit/>
            </a:bodyPr>
            <a:lstStyle/>
            <a:p>
              <a:pPr algn="r" rtl="1"/>
              <a:r>
                <a:rPr lang="ar-OM" sz="3600" b="1" dirty="0">
                  <a:latin typeface="Tajawal" panose="00000500000000000000" pitchFamily="2" charset="-78"/>
                  <a:cs typeface="Tajawal" panose="00000500000000000000" pitchFamily="2" charset="-78"/>
                </a:rPr>
                <a:t>القواعد</a:t>
              </a:r>
              <a:endParaRPr lang="en-US" sz="3600" b="1" dirty="0">
                <a:latin typeface="Tajawal" panose="00000500000000000000" pitchFamily="2" charset="-78"/>
                <a:cs typeface="Tajawal" panose="00000500000000000000" pitchFamily="2" charset="-78"/>
              </a:endParaRPr>
            </a:p>
          </p:txBody>
        </p:sp>
      </p:grpSp>
      <p:pic>
        <p:nvPicPr>
          <p:cNvPr id="3" name="Picture 2" descr="Graphical user interface, application, Teams&#10;&#10;Description automatically generated">
            <a:extLst>
              <a:ext uri="{FF2B5EF4-FFF2-40B4-BE49-F238E27FC236}">
                <a16:creationId xmlns:a16="http://schemas.microsoft.com/office/drawing/2014/main" id="{5C9DFB69-4053-D78B-4B4A-6C4C5CA0C84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9414638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D5B3CB0-D031-6BE2-B4CF-68C67D35F8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919"/>
          <a:stretch/>
        </p:blipFill>
        <p:spPr bwMode="auto">
          <a:xfrm>
            <a:off x="3687097" y="1062859"/>
            <a:ext cx="4817806" cy="47322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Graphical user interface, application, Teams&#10;&#10;Description automatically generated">
            <a:extLst>
              <a:ext uri="{FF2B5EF4-FFF2-40B4-BE49-F238E27FC236}">
                <a16:creationId xmlns:a16="http://schemas.microsoft.com/office/drawing/2014/main" id="{0F3DD825-4ED8-100D-55AB-1595041D4C25}"/>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spTree>
    <p:extLst>
      <p:ext uri="{BB962C8B-B14F-4D97-AF65-F5344CB8AC3E}">
        <p14:creationId xmlns:p14="http://schemas.microsoft.com/office/powerpoint/2010/main" val="1656627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pic>
        <p:nvPicPr>
          <p:cNvPr id="2050" name="Picture 2">
            <a:extLst>
              <a:ext uri="{FF2B5EF4-FFF2-40B4-BE49-F238E27FC236}">
                <a16:creationId xmlns:a16="http://schemas.microsoft.com/office/drawing/2014/main" id="{BEA1041E-4B80-B7D4-1D86-A1039B6D88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41"/>
          <a:stretch/>
        </p:blipFill>
        <p:spPr bwMode="auto">
          <a:xfrm>
            <a:off x="75604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5A2FDFC-983A-2BD0-D133-4D35719654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41"/>
          <a:stretch/>
        </p:blipFill>
        <p:spPr bwMode="auto">
          <a:xfrm>
            <a:off x="435268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6C54332-7F7F-7D05-63DE-64336B3468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1"/>
          <a:stretch/>
        </p:blipFill>
        <p:spPr bwMode="auto">
          <a:xfrm>
            <a:off x="794932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431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cxnSp>
        <p:nvCxnSpPr>
          <p:cNvPr id="5" name="Straight Arrow Connector 4">
            <a:extLst>
              <a:ext uri="{FF2B5EF4-FFF2-40B4-BE49-F238E27FC236}">
                <a16:creationId xmlns:a16="http://schemas.microsoft.com/office/drawing/2014/main" id="{BB368C6B-749C-8CC1-9036-1790BE1E383A}"/>
              </a:ext>
            </a:extLst>
          </p:cNvPr>
          <p:cNvCxnSpPr/>
          <p:nvPr/>
        </p:nvCxnSpPr>
        <p:spPr>
          <a:xfrm flipV="1">
            <a:off x="7408506" y="5031504"/>
            <a:ext cx="1026367" cy="94477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7109AC7-523C-22DA-0428-E7B994152B61}"/>
              </a:ext>
            </a:extLst>
          </p:cNvPr>
          <p:cNvCxnSpPr>
            <a:cxnSpLocks/>
          </p:cNvCxnSpPr>
          <p:nvPr/>
        </p:nvCxnSpPr>
        <p:spPr>
          <a:xfrm flipH="1" flipV="1">
            <a:off x="5637241" y="4935793"/>
            <a:ext cx="851690" cy="1040488"/>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C955E0-08A5-D0ED-1123-B873DCFF6FF7}"/>
              </a:ext>
            </a:extLst>
          </p:cNvPr>
          <p:cNvSpPr txBox="1"/>
          <p:nvPr/>
        </p:nvSpPr>
        <p:spPr>
          <a:xfrm>
            <a:off x="5505061" y="6058744"/>
            <a:ext cx="2929812" cy="523220"/>
          </a:xfrm>
          <a:prstGeom prst="rect">
            <a:avLst/>
          </a:prstGeom>
          <a:noFill/>
        </p:spPr>
        <p:txBody>
          <a:bodyPr wrap="square" rtlCol="0">
            <a:spAutoFit/>
          </a:bodyPr>
          <a:lstStyle/>
          <a:p>
            <a:pPr algn="ctr"/>
            <a:r>
              <a:rPr lang="ar-OM" sz="2800" dirty="0">
                <a:latin typeface="Tajawal" panose="00000500000000000000" pitchFamily="2" charset="-78"/>
                <a:cs typeface="Tajawal" panose="00000500000000000000" pitchFamily="2" charset="-78"/>
              </a:rPr>
              <a:t>أيهما أفضل؟</a:t>
            </a:r>
            <a:endParaRPr lang="en-US" sz="2800" dirty="0">
              <a:latin typeface="Tajawal" panose="00000500000000000000" pitchFamily="2" charset="-78"/>
              <a:cs typeface="Tajawal" panose="00000500000000000000" pitchFamily="2" charset="-78"/>
            </a:endParaRPr>
          </a:p>
        </p:txBody>
      </p:sp>
      <p:pic>
        <p:nvPicPr>
          <p:cNvPr id="8" name="Picture 2">
            <a:extLst>
              <a:ext uri="{FF2B5EF4-FFF2-40B4-BE49-F238E27FC236}">
                <a16:creationId xmlns:a16="http://schemas.microsoft.com/office/drawing/2014/main" id="{92A4B9B2-BD72-E65D-5141-4BC11D2B9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41"/>
          <a:stretch/>
        </p:blipFill>
        <p:spPr bwMode="auto">
          <a:xfrm>
            <a:off x="75604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0588123-5B11-4D03-3299-C09C9EA698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41"/>
          <a:stretch/>
        </p:blipFill>
        <p:spPr bwMode="auto">
          <a:xfrm>
            <a:off x="435268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B558BF55-666D-1594-3B90-A0E0C583E3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41"/>
          <a:stretch/>
        </p:blipFill>
        <p:spPr bwMode="auto">
          <a:xfrm>
            <a:off x="7949327" y="1629624"/>
            <a:ext cx="3496395" cy="330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850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pic>
        <p:nvPicPr>
          <p:cNvPr id="3074" name="Picture 2">
            <a:extLst>
              <a:ext uri="{FF2B5EF4-FFF2-40B4-BE49-F238E27FC236}">
                <a16:creationId xmlns:a16="http://schemas.microsoft.com/office/drawing/2014/main" id="{9684BED4-B027-D40C-5D96-13B090C3D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2718"/>
            <a:ext cx="12192000" cy="39925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778ADCD-489B-B42A-87D1-572A4BBA7F6D}"/>
              </a:ext>
            </a:extLst>
          </p:cNvPr>
          <p:cNvSpPr txBox="1"/>
          <p:nvPr/>
        </p:nvSpPr>
        <p:spPr>
          <a:xfrm>
            <a:off x="3672590" y="311605"/>
            <a:ext cx="4846819" cy="707886"/>
          </a:xfrm>
          <a:prstGeom prst="rect">
            <a:avLst/>
          </a:prstGeom>
          <a:noFill/>
        </p:spPr>
        <p:txBody>
          <a:bodyPr wrap="square" rtlCol="0">
            <a:spAutoFit/>
          </a:bodyPr>
          <a:lstStyle/>
          <a:p>
            <a:pPr algn="ctr" rtl="1"/>
            <a:r>
              <a:rPr lang="ar-OM" sz="4000" dirty="0">
                <a:latin typeface="Tajawal" panose="00000500000000000000" pitchFamily="2" charset="-78"/>
                <a:cs typeface="Tajawal" panose="00000500000000000000" pitchFamily="2" charset="-78"/>
              </a:rPr>
              <a:t>أثناء </a:t>
            </a:r>
            <a:r>
              <a:rPr lang="en-US" sz="4000" dirty="0">
                <a:latin typeface="Tajawal" panose="00000500000000000000" pitchFamily="2" charset="-78"/>
                <a:cs typeface="Tajawal" panose="00000500000000000000" pitchFamily="2" charset="-78"/>
              </a:rPr>
              <a:t>Training</a:t>
            </a:r>
          </a:p>
        </p:txBody>
      </p:sp>
    </p:spTree>
    <p:extLst>
      <p:ext uri="{BB962C8B-B14F-4D97-AF65-F5344CB8AC3E}">
        <p14:creationId xmlns:p14="http://schemas.microsoft.com/office/powerpoint/2010/main" val="367319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pic>
        <p:nvPicPr>
          <p:cNvPr id="4098" name="Picture 2">
            <a:extLst>
              <a:ext uri="{FF2B5EF4-FFF2-40B4-BE49-F238E27FC236}">
                <a16:creationId xmlns:a16="http://schemas.microsoft.com/office/drawing/2014/main" id="{3E14C72B-C6D4-B512-9216-7E36643DE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32718"/>
            <a:ext cx="12192000" cy="39925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102CD3F-D938-0E9D-224D-DF64756C9738}"/>
              </a:ext>
            </a:extLst>
          </p:cNvPr>
          <p:cNvSpPr txBox="1"/>
          <p:nvPr/>
        </p:nvSpPr>
        <p:spPr>
          <a:xfrm>
            <a:off x="3672590" y="311605"/>
            <a:ext cx="4846819" cy="707886"/>
          </a:xfrm>
          <a:prstGeom prst="rect">
            <a:avLst/>
          </a:prstGeom>
          <a:noFill/>
        </p:spPr>
        <p:txBody>
          <a:bodyPr wrap="square" rtlCol="0">
            <a:spAutoFit/>
          </a:bodyPr>
          <a:lstStyle/>
          <a:p>
            <a:pPr algn="ctr" rtl="1"/>
            <a:r>
              <a:rPr lang="en-US" sz="4000" dirty="0">
                <a:latin typeface="Tajawal" panose="00000500000000000000" pitchFamily="2" charset="-78"/>
                <a:cs typeface="Tajawal" panose="00000500000000000000" pitchFamily="2" charset="-78"/>
              </a:rPr>
              <a:t>Test Data</a:t>
            </a:r>
          </a:p>
        </p:txBody>
      </p:sp>
    </p:spTree>
    <p:extLst>
      <p:ext uri="{BB962C8B-B14F-4D97-AF65-F5344CB8AC3E}">
        <p14:creationId xmlns:p14="http://schemas.microsoft.com/office/powerpoint/2010/main" val="140816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graphicFrame>
        <p:nvGraphicFramePr>
          <p:cNvPr id="2" name="Table 1">
            <a:extLst>
              <a:ext uri="{FF2B5EF4-FFF2-40B4-BE49-F238E27FC236}">
                <a16:creationId xmlns:a16="http://schemas.microsoft.com/office/drawing/2014/main" id="{878E77BF-9983-48E7-2650-4D7B8D870328}"/>
              </a:ext>
            </a:extLst>
          </p:cNvPr>
          <p:cNvGraphicFramePr>
            <a:graphicFrameLocks noGrp="1"/>
          </p:cNvGraphicFramePr>
          <p:nvPr>
            <p:extLst>
              <p:ext uri="{D42A27DB-BD31-4B8C-83A1-F6EECF244321}">
                <p14:modId xmlns:p14="http://schemas.microsoft.com/office/powerpoint/2010/main" val="1949814378"/>
              </p:ext>
            </p:extLst>
          </p:nvPr>
        </p:nvGraphicFramePr>
        <p:xfrm>
          <a:off x="831376" y="5031740"/>
          <a:ext cx="10710384" cy="1266446"/>
        </p:xfrm>
        <a:graphic>
          <a:graphicData uri="http://schemas.openxmlformats.org/drawingml/2006/table">
            <a:tbl>
              <a:tblPr>
                <a:tableStyleId>{BC89EF96-8CEA-46FF-86C4-4CE0E7609802}</a:tableStyleId>
              </a:tblPr>
              <a:tblGrid>
                <a:gridCol w="2677596">
                  <a:extLst>
                    <a:ext uri="{9D8B030D-6E8A-4147-A177-3AD203B41FA5}">
                      <a16:colId xmlns:a16="http://schemas.microsoft.com/office/drawing/2014/main" val="1662060960"/>
                    </a:ext>
                  </a:extLst>
                </a:gridCol>
                <a:gridCol w="2489973">
                  <a:extLst>
                    <a:ext uri="{9D8B030D-6E8A-4147-A177-3AD203B41FA5}">
                      <a16:colId xmlns:a16="http://schemas.microsoft.com/office/drawing/2014/main" val="1877628853"/>
                    </a:ext>
                  </a:extLst>
                </a:gridCol>
                <a:gridCol w="2333280">
                  <a:extLst>
                    <a:ext uri="{9D8B030D-6E8A-4147-A177-3AD203B41FA5}">
                      <a16:colId xmlns:a16="http://schemas.microsoft.com/office/drawing/2014/main" val="2204663242"/>
                    </a:ext>
                  </a:extLst>
                </a:gridCol>
                <a:gridCol w="3209535">
                  <a:extLst>
                    <a:ext uri="{9D8B030D-6E8A-4147-A177-3AD203B41FA5}">
                      <a16:colId xmlns:a16="http://schemas.microsoft.com/office/drawing/2014/main" val="1168524464"/>
                    </a:ext>
                  </a:extLst>
                </a:gridCol>
              </a:tblGrid>
              <a:tr h="534926">
                <a:tc>
                  <a:txBody>
                    <a:bodyPr/>
                    <a:lstStyle/>
                    <a:p>
                      <a:pPr algn="ctr" fontAlgn="b"/>
                      <a:endParaRPr lang="en-US" b="1" dirty="0">
                        <a:effectLst/>
                      </a:endParaRPr>
                    </a:p>
                  </a:txBody>
                  <a:tcPr anchor="ctr"/>
                </a:tc>
                <a:tc>
                  <a:txBody>
                    <a:bodyPr/>
                    <a:lstStyle/>
                    <a:p>
                      <a:pPr algn="ctr" fontAlgn="b"/>
                      <a:r>
                        <a:rPr lang="en-US" b="1" dirty="0">
                          <a:effectLst/>
                        </a:rPr>
                        <a:t>Underfitting (Degree=1)</a:t>
                      </a:r>
                    </a:p>
                  </a:txBody>
                  <a:tcPr anchor="ctr"/>
                </a:tc>
                <a:tc>
                  <a:txBody>
                    <a:bodyPr/>
                    <a:lstStyle/>
                    <a:p>
                      <a:pPr algn="ctr" fontAlgn="b"/>
                      <a:r>
                        <a:rPr lang="en-US" b="1" dirty="0">
                          <a:effectLst/>
                        </a:rPr>
                        <a:t>Just Right (Degree=3)</a:t>
                      </a:r>
                    </a:p>
                  </a:txBody>
                  <a:tcPr anchor="ctr"/>
                </a:tc>
                <a:tc>
                  <a:txBody>
                    <a:bodyPr/>
                    <a:lstStyle/>
                    <a:p>
                      <a:pPr algn="ctr" fontAlgn="b"/>
                      <a:r>
                        <a:rPr lang="en-US" b="1" dirty="0">
                          <a:effectLst/>
                        </a:rPr>
                        <a:t>More Overfitting (Degree=20)</a:t>
                      </a:r>
                    </a:p>
                  </a:txBody>
                  <a:tcPr anchor="ctr"/>
                </a:tc>
                <a:extLst>
                  <a:ext uri="{0D108BD9-81ED-4DB2-BD59-A6C34878D82A}">
                    <a16:rowId xmlns:a16="http://schemas.microsoft.com/office/drawing/2014/main" val="2283246258"/>
                  </a:ext>
                </a:extLst>
              </a:tr>
              <a:tr h="361187">
                <a:tc>
                  <a:txBody>
                    <a:bodyPr/>
                    <a:lstStyle/>
                    <a:p>
                      <a:pPr algn="ctr" fontAlgn="base"/>
                      <a:r>
                        <a:rPr lang="en-US" b="1">
                          <a:effectLst/>
                        </a:rPr>
                        <a:t>Train Accuracy</a:t>
                      </a:r>
                      <a:endParaRPr lang="en-US">
                        <a:effectLst/>
                      </a:endParaRPr>
                    </a:p>
                  </a:txBody>
                  <a:tcPr anchor="ctr"/>
                </a:tc>
                <a:tc>
                  <a:txBody>
                    <a:bodyPr/>
                    <a:lstStyle/>
                    <a:p>
                      <a:pPr algn="ctr" fontAlgn="base"/>
                      <a:r>
                        <a:rPr lang="en-US" dirty="0">
                          <a:effectLst/>
                        </a:rPr>
                        <a:t>0.850</a:t>
                      </a:r>
                    </a:p>
                  </a:txBody>
                  <a:tcPr anchor="ctr"/>
                </a:tc>
                <a:tc>
                  <a:txBody>
                    <a:bodyPr/>
                    <a:lstStyle/>
                    <a:p>
                      <a:pPr algn="ctr" fontAlgn="base"/>
                      <a:r>
                        <a:rPr lang="en-US">
                          <a:effectLst/>
                        </a:rPr>
                        <a:t>0.921</a:t>
                      </a:r>
                    </a:p>
                  </a:txBody>
                  <a:tcPr anchor="ctr"/>
                </a:tc>
                <a:tc>
                  <a:txBody>
                    <a:bodyPr/>
                    <a:lstStyle/>
                    <a:p>
                      <a:pPr algn="ctr" fontAlgn="base"/>
                      <a:r>
                        <a:rPr lang="en-US">
                          <a:effectLst/>
                        </a:rPr>
                        <a:t>1.000</a:t>
                      </a:r>
                    </a:p>
                  </a:txBody>
                  <a:tcPr anchor="ctr"/>
                </a:tc>
                <a:extLst>
                  <a:ext uri="{0D108BD9-81ED-4DB2-BD59-A6C34878D82A}">
                    <a16:rowId xmlns:a16="http://schemas.microsoft.com/office/drawing/2014/main" val="2324975391"/>
                  </a:ext>
                </a:extLst>
              </a:tr>
              <a:tr h="361187">
                <a:tc>
                  <a:txBody>
                    <a:bodyPr/>
                    <a:lstStyle/>
                    <a:p>
                      <a:pPr algn="ctr" fontAlgn="base"/>
                      <a:r>
                        <a:rPr lang="en-US" b="1">
                          <a:effectLst/>
                        </a:rPr>
                        <a:t>Test Accuracy</a:t>
                      </a:r>
                      <a:endParaRPr lang="en-US">
                        <a:effectLst/>
                      </a:endParaRPr>
                    </a:p>
                  </a:txBody>
                  <a:tcPr anchor="ctr"/>
                </a:tc>
                <a:tc>
                  <a:txBody>
                    <a:bodyPr/>
                    <a:lstStyle/>
                    <a:p>
                      <a:pPr algn="ctr" fontAlgn="base"/>
                      <a:r>
                        <a:rPr lang="en-US" dirty="0">
                          <a:effectLst/>
                        </a:rPr>
                        <a:t>0.850</a:t>
                      </a:r>
                    </a:p>
                  </a:txBody>
                  <a:tcPr anchor="ctr"/>
                </a:tc>
                <a:tc>
                  <a:txBody>
                    <a:bodyPr/>
                    <a:lstStyle/>
                    <a:p>
                      <a:pPr algn="ctr" fontAlgn="base"/>
                      <a:r>
                        <a:rPr lang="en-US">
                          <a:effectLst/>
                        </a:rPr>
                        <a:t>0.967</a:t>
                      </a:r>
                    </a:p>
                  </a:txBody>
                  <a:tcPr anchor="ctr"/>
                </a:tc>
                <a:tc>
                  <a:txBody>
                    <a:bodyPr/>
                    <a:lstStyle/>
                    <a:p>
                      <a:pPr algn="ctr" fontAlgn="base"/>
                      <a:r>
                        <a:rPr lang="en-US" dirty="0">
                          <a:effectLst/>
                        </a:rPr>
                        <a:t>0.933</a:t>
                      </a:r>
                    </a:p>
                  </a:txBody>
                  <a:tcPr anchor="ctr"/>
                </a:tc>
                <a:extLst>
                  <a:ext uri="{0D108BD9-81ED-4DB2-BD59-A6C34878D82A}">
                    <a16:rowId xmlns:a16="http://schemas.microsoft.com/office/drawing/2014/main" val="2107985427"/>
                  </a:ext>
                </a:extLst>
              </a:tr>
            </a:tbl>
          </a:graphicData>
        </a:graphic>
      </p:graphicFrame>
      <p:pic>
        <p:nvPicPr>
          <p:cNvPr id="5124" name="Picture 4">
            <a:extLst>
              <a:ext uri="{FF2B5EF4-FFF2-40B4-BE49-F238E27FC236}">
                <a16:creationId xmlns:a16="http://schemas.microsoft.com/office/drawing/2014/main" id="{77341773-6076-0F66-3F7A-D38ECB4E8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01953"/>
            <a:ext cx="12192000"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917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Teams&#10;&#10;Description automatically generated">
            <a:extLst>
              <a:ext uri="{FF2B5EF4-FFF2-40B4-BE49-F238E27FC236}">
                <a16:creationId xmlns:a16="http://schemas.microsoft.com/office/drawing/2014/main" id="{AE33C051-2907-05BB-76D8-FD181876BA4B}"/>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545394"/>
            <a:ext cx="1512097" cy="1351935"/>
          </a:xfrm>
          <a:prstGeom prst="rect">
            <a:avLst/>
          </a:prstGeom>
        </p:spPr>
      </p:pic>
      <p:pic>
        <p:nvPicPr>
          <p:cNvPr id="6146" name="Picture 2" descr="50 Cat Pictures You Need to See | The Best Cat Photos">
            <a:extLst>
              <a:ext uri="{FF2B5EF4-FFF2-40B4-BE49-F238E27FC236}">
                <a16:creationId xmlns:a16="http://schemas.microsoft.com/office/drawing/2014/main" id="{A1DAED5C-EB11-8EC0-E3F5-97D3396513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5260" y="2563177"/>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ow the Cat Gets Its Stripes: It's Genetics, Not a Folk Tale ...">
            <a:extLst>
              <a:ext uri="{FF2B5EF4-FFF2-40B4-BE49-F238E27FC236}">
                <a16:creationId xmlns:a16="http://schemas.microsoft.com/office/drawing/2014/main" id="{3FBB321A-DFB4-C29F-4294-034CAF90F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1154" y="2563177"/>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500+ Domestic Cat Pictures [HD] | Download Free Images on ...">
            <a:extLst>
              <a:ext uri="{FF2B5EF4-FFF2-40B4-BE49-F238E27FC236}">
                <a16:creationId xmlns:a16="http://schemas.microsoft.com/office/drawing/2014/main" id="{98F1B573-D03D-40E2-7380-A2384CDA7C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3679" y="66911"/>
            <a:ext cx="7143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at Images – Browse 3,586,642 Stock Photos, Vectors, and ...">
            <a:extLst>
              <a:ext uri="{FF2B5EF4-FFF2-40B4-BE49-F238E27FC236}">
                <a16:creationId xmlns:a16="http://schemas.microsoft.com/office/drawing/2014/main" id="{8A2C9D01-1DA4-2F79-5222-6BE037A0B1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4051" y="2677477"/>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at Wallpaper Images - Free Download on Freepik">
            <a:extLst>
              <a:ext uri="{FF2B5EF4-FFF2-40B4-BE49-F238E27FC236}">
                <a16:creationId xmlns:a16="http://schemas.microsoft.com/office/drawing/2014/main" id="{4209E579-C442-4773-40FE-28A93A2FE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1154" y="1299050"/>
            <a:ext cx="18669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999+ Cat Face Pictures | Download Free Images on Unsplash">
            <a:extLst>
              <a:ext uri="{FF2B5EF4-FFF2-40B4-BE49-F238E27FC236}">
                <a16:creationId xmlns:a16="http://schemas.microsoft.com/office/drawing/2014/main" id="{EF7F1BD9-E1E2-D3E2-AD99-FC345AD6FF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54674" y="477201"/>
            <a:ext cx="1089577" cy="1949769"/>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0FAE2555-8FDF-3BD2-772F-75CAC0B943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013" y="519112"/>
            <a:ext cx="1865947" cy="186594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Doctor The Cat - With cell phone, low light, low quality, but funny ;) |  Facebook">
            <a:extLst>
              <a:ext uri="{FF2B5EF4-FFF2-40B4-BE49-F238E27FC236}">
                <a16:creationId xmlns:a16="http://schemas.microsoft.com/office/drawing/2014/main" id="{C28D7579-998A-6E63-24C5-8F13C408B8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4285" y="2719387"/>
            <a:ext cx="16573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25 Best Cat Instagram Captions - Short and Funny Cat Captions">
            <a:extLst>
              <a:ext uri="{FF2B5EF4-FFF2-40B4-BE49-F238E27FC236}">
                <a16:creationId xmlns:a16="http://schemas.microsoft.com/office/drawing/2014/main" id="{1831D0DE-E8CA-5BBD-01CF-BEB137929D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9440" y="878044"/>
            <a:ext cx="2031220" cy="1148081"/>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Ragdoll Cat: Breed Profile, Characteristics &amp; Care">
            <a:extLst>
              <a:ext uri="{FF2B5EF4-FFF2-40B4-BE49-F238E27FC236}">
                <a16:creationId xmlns:a16="http://schemas.microsoft.com/office/drawing/2014/main" id="{C5E93C29-4BF0-D60E-A10B-37EBB551BD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360" y="4101464"/>
            <a:ext cx="2400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cat - Wiktionary, the free dictionary">
            <a:extLst>
              <a:ext uri="{FF2B5EF4-FFF2-40B4-BE49-F238E27FC236}">
                <a16:creationId xmlns:a16="http://schemas.microsoft.com/office/drawing/2014/main" id="{571C0823-35B7-61EE-D3A8-53C3E885731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1666" y="4282439"/>
            <a:ext cx="17240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20+ Cat Pictures &amp; Images [HD] | Download Free Images &amp; Stock Photos on  Unsplash">
            <a:extLst>
              <a:ext uri="{FF2B5EF4-FFF2-40B4-BE49-F238E27FC236}">
                <a16:creationId xmlns:a16="http://schemas.microsoft.com/office/drawing/2014/main" id="{557340CC-6D8A-7619-1105-F4637CC2910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62860" y="3920489"/>
            <a:ext cx="138112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2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5A4C96-0E7C-72D6-D8B5-F4C07755AF1E}"/>
              </a:ext>
            </a:extLst>
          </p:cNvPr>
          <p:cNvPicPr>
            <a:picLocks noChangeAspect="1"/>
          </p:cNvPicPr>
          <p:nvPr/>
        </p:nvPicPr>
        <p:blipFill>
          <a:blip r:embed="rId3"/>
          <a:stretch>
            <a:fillRect/>
          </a:stretch>
        </p:blipFill>
        <p:spPr>
          <a:xfrm>
            <a:off x="860789" y="218226"/>
            <a:ext cx="11219254" cy="6282782"/>
          </a:xfrm>
          <a:prstGeom prst="rect">
            <a:avLst/>
          </a:prstGeom>
        </p:spPr>
      </p:pic>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135708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3" name="Picture 2">
            <a:extLst>
              <a:ext uri="{FF2B5EF4-FFF2-40B4-BE49-F238E27FC236}">
                <a16:creationId xmlns:a16="http://schemas.microsoft.com/office/drawing/2014/main" id="{355EE2A0-3D69-FD52-E3FF-C0BC47EEF21D}"/>
              </a:ext>
            </a:extLst>
          </p:cNvPr>
          <p:cNvPicPr>
            <a:picLocks noChangeAspect="1"/>
          </p:cNvPicPr>
          <p:nvPr/>
        </p:nvPicPr>
        <p:blipFill>
          <a:blip r:embed="rId4"/>
          <a:stretch>
            <a:fillRect/>
          </a:stretch>
        </p:blipFill>
        <p:spPr>
          <a:xfrm>
            <a:off x="1150892" y="1760535"/>
            <a:ext cx="10230311" cy="2618959"/>
          </a:xfrm>
          <a:prstGeom prst="rect">
            <a:avLst/>
          </a:prstGeom>
        </p:spPr>
      </p:pic>
    </p:spTree>
    <p:extLst>
      <p:ext uri="{BB962C8B-B14F-4D97-AF65-F5344CB8AC3E}">
        <p14:creationId xmlns:p14="http://schemas.microsoft.com/office/powerpoint/2010/main" val="207197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5295</TotalTime>
  <Words>1139</Words>
  <Application>Microsoft Office PowerPoint</Application>
  <PresentationFormat>Widescreen</PresentationFormat>
  <Paragraphs>301</Paragraphs>
  <Slides>76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Tajawal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Ines Riahi</dc:creator>
  <cp:lastModifiedBy>Ines Riahi</cp:lastModifiedBy>
  <cp:revision>72</cp:revision>
  <dcterms:created xsi:type="dcterms:W3CDTF">2022-08-12T06:43:36Z</dcterms:created>
  <dcterms:modified xsi:type="dcterms:W3CDTF">2023-09-09T20:29:48Z</dcterms:modified>
</cp:coreProperties>
</file>