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0"/>
  </p:handoutMasterIdLst>
  <p:sldIdLst>
    <p:sldId id="256" r:id="rId3"/>
    <p:sldId id="257" r:id="rId4"/>
    <p:sldId id="258" r:id="rId5"/>
    <p:sldId id="259" r:id="rId7"/>
    <p:sldId id="260" r:id="rId8"/>
    <p:sldId id="261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- DAO-projection or AODV-RPL both cannot proceed without solving this issue.</a:t>
            </a:r>
            <a:endParaRPr lang="en-US" altLang="en-US"/>
          </a:p>
          <a:p>
            <a:r>
              <a:rPr lang="en-US" altLang="en-US"/>
              <a:t>- </a:t>
            </a: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610" y="1322705"/>
            <a:ext cx="10560050" cy="2186940"/>
          </a:xfrm>
        </p:spPr>
        <p:txBody>
          <a:bodyPr>
            <a:noAutofit/>
          </a:bodyPr>
          <a:p>
            <a:r>
              <a:rPr lang="en-US" altLang="en-US"/>
              <a:t>Capabilities &amp; MOPex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/>
              <a:t>draft-ietf-roll-capabilities</a:t>
            </a:r>
            <a:endParaRPr lang="en-US" altLang="en-US"/>
          </a:p>
          <a:p>
            <a:r>
              <a:rPr lang="en-US" altLang="en-US"/>
              <a:t>draft-jadhav-roll-mopex-01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 b="0"/>
              <a:t>Updates</a:t>
            </a:r>
            <a:endParaRPr lang="en-US" altLang="en-US" sz="4000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Splitup between Capabilities and MOPex</a:t>
            </a:r>
            <a:endParaRPr lang="en-US" altLang="en-US"/>
          </a:p>
          <a:p>
            <a:r>
              <a:rPr lang="" altLang="en-US"/>
              <a:t>Capabilities draft update</a:t>
            </a:r>
            <a:endParaRPr lang="" altLang="en-US"/>
          </a:p>
          <a:p>
            <a:pPr lvl="1"/>
            <a:r>
              <a:rPr lang="" altLang="en-US"/>
              <a:t>Recommendations for adding new caps</a:t>
            </a:r>
            <a:endParaRPr lang="en-US" altLang="en-US"/>
          </a:p>
          <a:p>
            <a:r>
              <a:rPr lang="en-US" altLang="en-US"/>
              <a:t>Specific capability instances added</a:t>
            </a:r>
            <a:endParaRPr lang="en-US" altLang="en-US"/>
          </a:p>
          <a:p>
            <a:pPr lvl="1"/>
            <a:r>
              <a:rPr lang="en-US" altLang="en-US"/>
              <a:t>For 6LoRH</a:t>
            </a:r>
            <a:endParaRPr lang="en-US" altLang="en-US"/>
          </a:p>
          <a:p>
            <a:pPr lvl="1"/>
            <a:r>
              <a:rPr lang="en-US" altLang="en-US"/>
              <a:t>For PDAO (DAO projection)</a:t>
            </a:r>
            <a:endParaRPr lang="en-US" altLang="en-US"/>
          </a:p>
          <a:p>
            <a:pPr lvl="0"/>
            <a:r>
              <a:rPr lang="" altLang="en-US" sz="2000"/>
              <a:t>Security Considerations</a:t>
            </a:r>
            <a:endParaRPr lang="" altLang="en-US" sz="2000"/>
          </a:p>
          <a:p>
            <a:pPr lvl="1"/>
            <a:r>
              <a:rPr lang="" altLang="en-US" sz="1800"/>
              <a:t>Still needs more work</a:t>
            </a:r>
            <a:endParaRPr lang="en-US" altLang="en-US"/>
          </a:p>
          <a:p>
            <a:pPr lvl="0"/>
            <a:r>
              <a:rPr lang="" altLang="en-US" sz="2000"/>
              <a:t>Added Rabi as co-author (thanks to his contributions on defining new instances)</a:t>
            </a:r>
            <a:endParaRPr lang="" altLang="en-US" sz="2000"/>
          </a:p>
          <a:p>
            <a:pPr lvl="0"/>
            <a:r>
              <a:rPr lang="" altLang="en-US" sz="2000"/>
              <a:t>References fixed</a:t>
            </a:r>
            <a:endParaRPr lang="en-US" altLang="en-US"/>
          </a:p>
          <a:p>
            <a:pPr lvl="0"/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 b="0"/>
              <a:t>MOPex</a:t>
            </a:r>
            <a:endParaRPr lang="en-US" altLang="en-US" sz="4000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Problem statement and requirement was already discussed on WG</a:t>
            </a:r>
            <a:endParaRPr lang="en-US" altLang="en-US"/>
          </a:p>
          <a:p>
            <a:pPr lvl="1"/>
            <a:r>
              <a:rPr lang="en-US" altLang="en-US"/>
              <a:t>MOPs exhausted</a:t>
            </a:r>
            <a:endParaRPr lang="en-US" altLang="en-US"/>
          </a:p>
          <a:p>
            <a:pPr lvl="1"/>
            <a:r>
              <a:rPr lang="en-US" altLang="en-US"/>
              <a:t>Reserving MOP=7</a:t>
            </a:r>
            <a:endParaRPr lang="en-US" altLang="en-US"/>
          </a:p>
          <a:p>
            <a:pPr lvl="0"/>
            <a:r>
              <a:rPr lang="en-US" altLang="en-US"/>
              <a:t>Minimal document with very clear proposition</a:t>
            </a:r>
            <a:endParaRPr lang="en-US" altLang="en-US"/>
          </a:p>
          <a:p>
            <a:pPr lvl="0"/>
            <a:r>
              <a:rPr lang="en-US" altLang="en-US"/>
              <a:t>Working group adoption</a:t>
            </a:r>
            <a:endParaRPr lang="en-US" altLang="en-US"/>
          </a:p>
          <a:p>
            <a:pPr lvl="1"/>
            <a:r>
              <a:rPr lang="en-US" altLang="en-US"/>
              <a:t>WG had already adopted the proposition before</a:t>
            </a:r>
            <a:endParaRPr lang="en-US" altLang="en-US"/>
          </a:p>
          <a:p>
            <a:pPr lvl="1"/>
            <a:r>
              <a:rPr lang="en-US" altLang="en-US"/>
              <a:t>But the splitup resulted in a new document</a:t>
            </a:r>
            <a:endParaRPr lang="en-US" altLang="en-US"/>
          </a:p>
          <a:p>
            <a:pPr lvl="1"/>
            <a:r>
              <a:rPr lang="en-US" altLang="en-US"/>
              <a:t>Do we need adoption agian?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sz="4000" b="0"/>
              <a:t>Capabilities Updates</a:t>
            </a:r>
            <a:endParaRPr lang="" altLang="en-US" sz="4000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 sz="3200"/>
              <a:t>How are capabilities different?</a:t>
            </a:r>
            <a:endParaRPr lang="" altLang="en-US" sz="3200"/>
          </a:p>
          <a:p>
            <a:pPr lvl="1"/>
            <a:r>
              <a:rPr lang="" altLang="en-US" sz="2800"/>
              <a:t>Compared to MOP, Configuration Option or Routing Metrics/Constraints</a:t>
            </a:r>
            <a:endParaRPr lang="" altLang="en-US" sz="2800"/>
          </a:p>
          <a:p>
            <a:pPr lvl="0"/>
            <a:r>
              <a:rPr lang="" altLang="en-US" sz="3200"/>
              <a:t>Guidelines towards defining new capabilities</a:t>
            </a:r>
            <a:endParaRPr lang="" altLang="en-US" sz="3200"/>
          </a:p>
          <a:p>
            <a:pPr lvl="1"/>
            <a:r>
              <a:rPr lang="" altLang="en-US" sz="2800"/>
              <a:t>How to set Global/Info/Join-as-leaf flags?</a:t>
            </a:r>
            <a:endParaRPr lang="" altLang="en-US" sz="2800"/>
          </a:p>
          <a:p>
            <a:pPr lvl="1"/>
            <a:r>
              <a:rPr lang="" altLang="en-US" sz="2800"/>
              <a:t>How should a node handle the capability it does not support?</a:t>
            </a:r>
            <a:endParaRPr lang="" altLang="en-US" sz="2800"/>
          </a:p>
          <a:p>
            <a:pPr lvl="2"/>
            <a:r>
              <a:rPr lang="" altLang="en-US" sz="2400"/>
              <a:t>Before or After joining the instance</a:t>
            </a:r>
            <a:endParaRPr lang="" altLang="en-US" sz="2400"/>
          </a:p>
          <a:p>
            <a:pPr lvl="2"/>
            <a:endParaRPr lang="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sz="4000" b="0"/>
              <a:t>Global vs Local Capabilities</a:t>
            </a:r>
            <a:endParaRPr lang="" altLang="en-US" sz="4000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 sz="2800"/>
              <a:t>Global capabilities</a:t>
            </a:r>
            <a:endParaRPr lang="" altLang="en-US" sz="2800"/>
          </a:p>
          <a:p>
            <a:pPr lvl="1"/>
            <a:r>
              <a:rPr lang="" altLang="en-US" sz="2400"/>
              <a:t>Only root can set and applicable for the RPL Instance</a:t>
            </a:r>
            <a:endParaRPr lang="" altLang="en-US" sz="2400"/>
          </a:p>
          <a:p>
            <a:pPr lvl="1"/>
            <a:r>
              <a:rPr lang="" altLang="en-US" sz="2400"/>
              <a:t>Intermediate 6LRs MUST copy these caps in their DIOs</a:t>
            </a:r>
            <a:endParaRPr lang="" altLang="en-US" sz="2400"/>
          </a:p>
          <a:p>
            <a:pPr lvl="1"/>
            <a:r>
              <a:rPr lang="" altLang="en-US" sz="2400"/>
              <a:t>A node may join as 6LR or 6LN depending on ‘J’ bit of the capability</a:t>
            </a:r>
            <a:endParaRPr lang="" altLang="en-US" sz="2400"/>
          </a:p>
          <a:p>
            <a:pPr lvl="2"/>
            <a:r>
              <a:rPr lang="" altLang="en-US" sz="2000"/>
              <a:t>Even if the Global capability is not understood by the node</a:t>
            </a:r>
            <a:endParaRPr lang="" altLang="en-US" sz="2000"/>
          </a:p>
          <a:p>
            <a:pPr lvl="2"/>
            <a:r>
              <a:rPr lang="" altLang="en-US" sz="2000"/>
              <a:t>This allows a Global cap to be optional for the node to understand</a:t>
            </a:r>
            <a:endParaRPr lang="" altLang="en-US" sz="2000"/>
          </a:p>
        </p:txBody>
      </p:sp>
      <p:sp>
        <p:nvSpPr>
          <p:cNvPr id="4" name="Text Box 3"/>
          <p:cNvSpPr txBox="1"/>
          <p:nvPr/>
        </p:nvSpPr>
        <p:spPr>
          <a:xfrm>
            <a:off x="1859915" y="4363720"/>
            <a:ext cx="9803765" cy="1476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en-US">
                <a:latin typeface="DejaVu Sans Mono" panose="020B0609030804020204" charset="0"/>
                <a:cs typeface="DejaVu Sans Mono" panose="020B0609030804020204" charset="0"/>
              </a:rPr>
              <a:t> 0                   1                   2                   3</a:t>
            </a:r>
            <a:endParaRPr lang="en-US">
              <a:latin typeface="DejaVu Sans Mono" panose="020B0609030804020204" charset="0"/>
              <a:cs typeface="DejaVu Sans Mono" panose="020B0609030804020204" charset="0"/>
            </a:endParaRPr>
          </a:p>
          <a:p>
            <a:r>
              <a:rPr lang="en-US">
                <a:latin typeface="DejaVu Sans Mono" panose="020B0609030804020204" charset="0"/>
                <a:cs typeface="DejaVu Sans Mono" panose="020B0609030804020204" charset="0"/>
              </a:rPr>
              <a:t> 0 1 2 3 4 5 6 7 8 9 0 1 2 3 4 5 6 7 8 9 0 1 2 3 4 5 6 7 8 9 0 1</a:t>
            </a:r>
            <a:endParaRPr lang="en-US">
              <a:latin typeface="DejaVu Sans Mono" panose="020B0609030804020204" charset="0"/>
              <a:cs typeface="DejaVu Sans Mono" panose="020B0609030804020204" charset="0"/>
            </a:endParaRPr>
          </a:p>
          <a:p>
            <a:r>
              <a:rPr lang="en-US">
                <a:latin typeface="DejaVu Sans Mono" panose="020B0609030804020204" charset="0"/>
                <a:cs typeface="DejaVu Sans Mono" panose="020B0609030804020204" charset="0"/>
              </a:rPr>
              <a:t>+-+-+-+-+-+-+-+-+-+-+-+-+-+-+-+-+-+-+-+-+-+-+-+-+-+-+-+-+-+-+-+-+</a:t>
            </a:r>
            <a:endParaRPr lang="en-US">
              <a:latin typeface="DejaVu Sans Mono" panose="020B0609030804020204" charset="0"/>
              <a:cs typeface="DejaVu Sans Mono" panose="020B0609030804020204" charset="0"/>
            </a:endParaRPr>
          </a:p>
          <a:p>
            <a:r>
              <a:rPr lang="en-US">
                <a:latin typeface="DejaVu Sans Mono" panose="020B0609030804020204" charset="0"/>
                <a:cs typeface="DejaVu Sans Mono" panose="020B0609030804020204" charset="0"/>
              </a:rPr>
              <a:t>|   CAPType     |</a:t>
            </a:r>
            <a:r>
              <a:rPr lang="en-US">
                <a:solidFill>
                  <a:srgbClr val="FF0000"/>
                </a:solidFill>
                <a:latin typeface="DejaVu Sans Mono" panose="020B0609030804020204" charset="0"/>
                <a:cs typeface="DejaVu Sans Mono" panose="020B0609030804020204" charset="0"/>
              </a:rPr>
              <a:t>J</a:t>
            </a:r>
            <a:r>
              <a:rPr lang="en-US">
                <a:solidFill>
                  <a:schemeClr val="tx1"/>
                </a:solidFill>
                <a:latin typeface="DejaVu Sans Mono" panose="020B0609030804020204" charset="0"/>
                <a:cs typeface="DejaVu Sans Mono" panose="020B0609030804020204" charset="0"/>
              </a:rPr>
              <a:t>|</a:t>
            </a:r>
            <a:r>
              <a:rPr lang="en-US">
                <a:solidFill>
                  <a:srgbClr val="FF0000"/>
                </a:solidFill>
                <a:latin typeface="DejaVu Sans Mono" panose="020B0609030804020204" charset="0"/>
                <a:cs typeface="DejaVu Sans Mono" panose="020B0609030804020204" charset="0"/>
              </a:rPr>
              <a:t>I</a:t>
            </a:r>
            <a:r>
              <a:rPr lang="en-US">
                <a:solidFill>
                  <a:schemeClr val="tx1"/>
                </a:solidFill>
                <a:latin typeface="DejaVu Sans Mono" panose="020B0609030804020204" charset="0"/>
                <a:cs typeface="DejaVu Sans Mono" panose="020B0609030804020204" charset="0"/>
              </a:rPr>
              <a:t>|</a:t>
            </a:r>
            <a:r>
              <a:rPr lang="en-US" b="1">
                <a:solidFill>
                  <a:srgbClr val="FF0000"/>
                </a:solidFill>
                <a:latin typeface="DejaVu Sans Mono" panose="020B0609030804020204" charset="0"/>
                <a:cs typeface="DejaVu Sans Mono" panose="020B0609030804020204" charset="0"/>
              </a:rPr>
              <a:t>G</a:t>
            </a:r>
            <a:r>
              <a:rPr lang="en-US">
                <a:latin typeface="DejaVu Sans Mono" panose="020B0609030804020204" charset="0"/>
                <a:cs typeface="DejaVu Sans Mono" panose="020B0609030804020204" charset="0"/>
              </a:rPr>
              <a:t>|.|.|.|.|.| CAPInfo(Opt)</a:t>
            </a:r>
            <a:endParaRPr lang="en-US">
              <a:latin typeface="DejaVu Sans Mono" panose="020B0609030804020204" charset="0"/>
              <a:cs typeface="DejaVu Sans Mono" panose="020B0609030804020204" charset="0"/>
            </a:endParaRPr>
          </a:p>
          <a:p>
            <a:r>
              <a:rPr lang="en-US">
                <a:latin typeface="DejaVu Sans Mono" panose="020B0609030804020204" charset="0"/>
                <a:cs typeface="DejaVu Sans Mono" panose="020B0609030804020204" charset="0"/>
              </a:rPr>
              <a:t>+-+-+-+-+-+-+-+-+-+-+-+-+-+-+-+-+-+-+-+-+-+-+-+-+-+-+-+-+-+-+-+-+</a:t>
            </a:r>
            <a:endParaRPr lang="en-US">
              <a:latin typeface="DejaVu Sans Mono" panose="020B0609030804020204" charset="0"/>
              <a:cs typeface="DejaVu Sans Mono" panose="020B0609030804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sz="4000" b="0"/>
              <a:t>New Capabilities</a:t>
            </a:r>
            <a:endParaRPr lang="" altLang="en-US" sz="4000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The capability sets intends to provide such information in generic way</a:t>
            </a:r>
            <a:endParaRPr lang="" altLang="en-US"/>
          </a:p>
          <a:p>
            <a:pPr lvl="1"/>
            <a:r>
              <a:rPr lang="" altLang="en-US"/>
              <a:t>Generic, coz, the same caps can be used for other purposes.</a:t>
            </a:r>
            <a:endParaRPr lang="" altLang="en-US"/>
          </a:p>
          <a:p>
            <a:pPr lvl="0"/>
            <a:r>
              <a:rPr lang="" altLang="en-US"/>
              <a:t>Capabilities useful for PDAO</a:t>
            </a:r>
            <a:endParaRPr lang="" altLang="en-US"/>
          </a:p>
          <a:p>
            <a:pPr lvl="1"/>
            <a:r>
              <a:rPr lang="en-US" altLang="en-US">
                <a:sym typeface="+mn-ea"/>
              </a:rPr>
              <a:t>DAO-projection needs a set of information </a:t>
            </a:r>
            <a:r>
              <a:rPr lang="" altLang="en-US">
                <a:sym typeface="+mn-ea"/>
              </a:rPr>
              <a:t>for the segment </a:t>
            </a:r>
            <a:r>
              <a:rPr lang="en-US" altLang="en-US">
                <a:sym typeface="+mn-ea"/>
              </a:rPr>
              <a:t>to install routes</a:t>
            </a:r>
            <a:endParaRPr lang="" altLang="en-US"/>
          </a:p>
          <a:p>
            <a:pPr lvl="1"/>
            <a:r>
              <a:rPr lang="" altLang="en-US"/>
              <a:t>Routing Resource capability</a:t>
            </a:r>
            <a:endParaRPr lang="" altLang="en-US"/>
          </a:p>
          <a:p>
            <a:pPr lvl="1"/>
            <a:r>
              <a:rPr lang="" altLang="en-US"/>
              <a:t>Neighbor Cache capability</a:t>
            </a:r>
            <a:endParaRPr lang="" altLang="en-US"/>
          </a:p>
          <a:p>
            <a:pPr lvl="0"/>
            <a:r>
              <a:rPr lang="" altLang="en-US" sz="2000"/>
              <a:t>Capability for 6LoRH</a:t>
            </a:r>
            <a:endParaRPr lang="" altLang="en-US" sz="2000"/>
          </a:p>
          <a:p>
            <a:pPr lvl="1"/>
            <a:r>
              <a:rPr lang="" altLang="en-US" sz="1800"/>
              <a:t>Should aggregate multiple such flags into single cap?</a:t>
            </a:r>
            <a:endParaRPr lang="" altLang="en-US" sz="1800"/>
          </a:p>
          <a:p>
            <a:pPr lvl="1"/>
            <a:endParaRPr lang="" altLang="en-US" sz="1800"/>
          </a:p>
          <a:p>
            <a:pPr lvl="1"/>
            <a:endParaRPr lang="" altLang="en-US"/>
          </a:p>
          <a:p>
            <a:pPr marL="457200" lvl="1" indent="0">
              <a:buNone/>
            </a:pPr>
            <a:endParaRPr lang="" altLang="en-US"/>
          </a:p>
          <a:p>
            <a:pPr lvl="1"/>
            <a:endParaRPr lang="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828040" y="4652645"/>
            <a:ext cx="10535920" cy="19380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en-US" sz="2000">
                <a:latin typeface="Bitstream Vera Sans Mono" panose="020B0609030804020204" charset="0"/>
                <a:cs typeface="Bitstream Vera Sans Mono" panose="020B0609030804020204" charset="0"/>
              </a:rPr>
              <a:t>Format of 6LoRH Capabilit</a:t>
            </a:r>
            <a:r>
              <a:rPr lang="" altLang="en-US" sz="2000">
                <a:latin typeface="Bitstream Vera Sans Mono" panose="020B0609030804020204" charset="0"/>
                <a:cs typeface="Bitstream Vera Sans Mono" panose="020B0609030804020204" charset="0"/>
              </a:rPr>
              <a:t>y</a:t>
            </a:r>
            <a:endParaRPr lang="en-US" sz="20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r>
              <a:rPr lang="en-US" sz="2000">
                <a:latin typeface="Bitstream Vera Sans Mono" panose="020B0609030804020204" charset="0"/>
                <a:cs typeface="Bitstream Vera Sans Mono" panose="020B0609030804020204" charset="0"/>
              </a:rPr>
              <a:t>0                   1                   2                   3	</a:t>
            </a:r>
            <a:endParaRPr lang="en-US" sz="20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r>
              <a:rPr lang="en-US" sz="2000">
                <a:latin typeface="Bitstream Vera Sans Mono" panose="020B0609030804020204" charset="0"/>
                <a:cs typeface="Bitstream Vera Sans Mono" panose="020B0609030804020204" charset="0"/>
              </a:rPr>
              <a:t>0 1 2 3 4 5 6 7 8 9 0 1 2 3 4 5 6 7 8 9 0 1 2 3 4 5 6 7 8 9 0 1	</a:t>
            </a:r>
            <a:endParaRPr lang="en-US" sz="20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r>
              <a:rPr lang="en-US" sz="2000">
                <a:latin typeface="Bitstream Vera Sans Mono" panose="020B0609030804020204" charset="0"/>
                <a:cs typeface="Bitstream Vera Sans Mono" panose="020B0609030804020204" charset="0"/>
              </a:rPr>
              <a:t>+-+-+-+-+-+-+-+-+-+-+-+-+-+-+-+-+-+-+-+-+-+-+-+-+-+-+-+-+-+-+-+-+	</a:t>
            </a:r>
            <a:endParaRPr lang="en-US" sz="20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r>
              <a:rPr lang="en-US" sz="2000">
                <a:latin typeface="Bitstream Vera Sans Mono" panose="020B0609030804020204" charset="0"/>
                <a:cs typeface="Bitstream Vera Sans Mono" panose="020B0609030804020204" charset="0"/>
              </a:rPr>
              <a:t>| Type=0x02     |</a:t>
            </a:r>
            <a:r>
              <a:rPr lang="" altLang="en-US" sz="2000">
                <a:latin typeface="Bitstream Vera Sans Mono" panose="020B0609030804020204" charset="0"/>
                <a:cs typeface="Bitstream Vera Sans Mono" panose="020B0609030804020204" charset="0"/>
              </a:rPr>
              <a:t>J</a:t>
            </a:r>
            <a:r>
              <a:rPr lang="en-US" sz="2000">
                <a:latin typeface="Bitstream Vera Sans Mono" panose="020B0609030804020204" charset="0"/>
                <a:cs typeface="Bitstream Vera Sans Mono" panose="020B0609030804020204" charset="0"/>
              </a:rPr>
              <a:t>|I|</a:t>
            </a:r>
            <a:r>
              <a:rPr lang="" altLang="en-US" sz="2000">
                <a:latin typeface="Bitstream Vera Sans Mono" panose="020B0609030804020204" charset="0"/>
                <a:cs typeface="Bitstream Vera Sans Mono" panose="020B0609030804020204" charset="0"/>
              </a:rPr>
              <a:t>G|</a:t>
            </a:r>
            <a:r>
              <a:rPr lang="en-US" sz="2000">
                <a:latin typeface="Bitstream Vera Sans Mono" panose="020B0609030804020204" charset="0"/>
                <a:cs typeface="Bitstream Vera Sans Mono" panose="020B0609030804020204" charset="0"/>
              </a:rPr>
              <a:t>. . . . .|           Reserved            |	</a:t>
            </a:r>
            <a:endParaRPr lang="en-US" sz="20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r>
              <a:rPr lang="en-US" sz="2000">
                <a:latin typeface="Bitstream Vera Sans Mono" panose="020B0609030804020204" charset="0"/>
                <a:cs typeface="Bitstream Vera Sans Mono" panose="020B0609030804020204" charset="0"/>
              </a:rPr>
              <a:t>+-+-+-+-+-+-+-+-+-+-+-+-+-+-+-+-+-+-+-+-+-+-+-+-+-+-+-+-+-+-+-+-+</a:t>
            </a:r>
            <a:endParaRPr lang="en-US" sz="2000">
              <a:latin typeface="Bitstream Vera Sans Mono" panose="020B0609030804020204" charset="0"/>
              <a:cs typeface="Bitstream Vera Sans Mono" panose="020B0609030804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2331</Words>
  <Application>WPS Presentation</Application>
  <PresentationFormat>宽屏</PresentationFormat>
  <Paragraphs>77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61" baseType="lpstr">
      <vt:lpstr>Arial</vt:lpstr>
      <vt:lpstr>SimSun</vt:lpstr>
      <vt:lpstr>Wingdings</vt:lpstr>
      <vt:lpstr>Arial Black</vt:lpstr>
      <vt:lpstr>微软雅黑</vt:lpstr>
      <vt:lpstr>Arial Unicode MS</vt:lpstr>
      <vt:lpstr>SimSun</vt:lpstr>
      <vt:lpstr>Droid Sans Fallback</vt:lpstr>
      <vt:lpstr>MT Extra</vt:lpstr>
      <vt:lpstr>Times New Roman</vt:lpstr>
      <vt:lpstr>Bitstream Vera Serif</vt:lpstr>
      <vt:lpstr>Century Schoolbook L</vt:lpstr>
      <vt:lpstr>Gubbi</vt:lpstr>
      <vt:lpstr>Chilanka</vt:lpstr>
      <vt:lpstr>cmsy10</vt:lpstr>
      <vt:lpstr>Courier 10 Pitch</vt:lpstr>
      <vt:lpstr>Courier</vt:lpstr>
      <vt:lpstr>DejaVu Sans Mono</vt:lpstr>
      <vt:lpstr>AR PL UMing CN</vt:lpstr>
      <vt:lpstr>Courier New</vt:lpstr>
      <vt:lpstr>Comic Sans MS</vt:lpstr>
      <vt:lpstr>DejaVu Math TeX Gyre</vt:lpstr>
      <vt:lpstr>Dingbats</vt:lpstr>
      <vt:lpstr>cmr10</vt:lpstr>
      <vt:lpstr>DejaVu Serif</vt:lpstr>
      <vt:lpstr>Dyuthi</vt:lpstr>
      <vt:lpstr>Georgia</vt:lpstr>
      <vt:lpstr>Hack Nerd Font</vt:lpstr>
      <vt:lpstr>KacstDecorative</vt:lpstr>
      <vt:lpstr>KacstQurn</vt:lpstr>
      <vt:lpstr>Kalimati</vt:lpstr>
      <vt:lpstr>Latin Modern Mono Caps</vt:lpstr>
      <vt:lpstr>Latin Modern Roman Demi</vt:lpstr>
      <vt:lpstr>Latin Modern Mono</vt:lpstr>
      <vt:lpstr>Latin Modern Mono Slanted</vt:lpstr>
      <vt:lpstr>Meera</vt:lpstr>
      <vt:lpstr>msam10</vt:lpstr>
      <vt:lpstr>mry_KacstQurn</vt:lpstr>
      <vt:lpstr>Mukti Narrow</vt:lpstr>
      <vt:lpstr>Navilu</vt:lpstr>
      <vt:lpstr>Noto Sans CJK JP</vt:lpstr>
      <vt:lpstr>Noto Sans CJK HK</vt:lpstr>
      <vt:lpstr>Noto Sans Mono CJK SC</vt:lpstr>
      <vt:lpstr>Phetsarath OT</vt:lpstr>
      <vt:lpstr>Rachana</vt:lpstr>
      <vt:lpstr>Purisa</vt:lpstr>
      <vt:lpstr>Sahadeva</vt:lpstr>
      <vt:lpstr>Saab</vt:lpstr>
      <vt:lpstr>stmary10</vt:lpstr>
      <vt:lpstr>TeX Gyre Termes</vt:lpstr>
      <vt:lpstr>Ubuntu</vt:lpstr>
      <vt:lpstr>Ubuntu Condensed</vt:lpstr>
      <vt:lpstr>Bitstream Vera Sans</vt:lpstr>
      <vt:lpstr>Bitstream Vera Sans Mono</vt:lpstr>
      <vt:lpstr>Office Theme</vt:lpstr>
      <vt:lpstr>Capabilities &amp; MOPex</vt:lpstr>
      <vt:lpstr>Updates</vt:lpstr>
      <vt:lpstr>MOPex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</dc:creator>
  <cp:lastModifiedBy>rahul</cp:lastModifiedBy>
  <cp:revision>31</cp:revision>
  <dcterms:created xsi:type="dcterms:W3CDTF">2020-03-09T09:03:30Z</dcterms:created>
  <dcterms:modified xsi:type="dcterms:W3CDTF">2020-03-09T09:03:30Z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