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2"/>
  </p:handoutMasterIdLst>
  <p:sldIdLst>
    <p:sldId id="256" r:id="rId3"/>
    <p:sldId id="257" r:id="rId4"/>
    <p:sldId id="258" r:id="rId5"/>
    <p:sldId id="263" r:id="rId7"/>
    <p:sldId id="259" r:id="rId8"/>
    <p:sldId id="260" r:id="rId9"/>
    <p:sldId id="261" r:id="rId10"/>
    <p:sldId id="262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- DAO-projection or AODV-RPL both cannot proceed without solving this issue.</a:t>
            </a:r>
            <a:endParaRPr lang="en-US" altLang="en-US"/>
          </a:p>
          <a:p>
            <a:r>
              <a:rPr lang="en-US" altLang="en-US"/>
              <a:t>- 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10" y="1322705"/>
            <a:ext cx="10560050" cy="2186940"/>
          </a:xfrm>
        </p:spPr>
        <p:txBody>
          <a:bodyPr>
            <a:noAutofit/>
          </a:bodyPr>
          <a:p>
            <a:r>
              <a:rPr lang="en-US" altLang="en-US"/>
              <a:t>Capabilities &amp; MOPex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draft-ietf-roll-capabilities</a:t>
            </a:r>
            <a:endParaRPr lang="en-US" altLang="en-US"/>
          </a:p>
          <a:p>
            <a:r>
              <a:rPr lang="en-US" altLang="en-US"/>
              <a:t>draft-</a:t>
            </a:r>
            <a:r>
              <a:rPr lang="" altLang="en-US"/>
              <a:t>ietf</a:t>
            </a:r>
            <a:r>
              <a:rPr lang="en-US" altLang="en-US"/>
              <a:t>-roll-mopex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b="0"/>
              <a:t>Updates</a:t>
            </a:r>
            <a:endParaRPr lang="en-US" altLang="en-US" sz="40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Splitup between Capabilities and MOPex</a:t>
            </a:r>
            <a:endParaRPr lang="en-US" altLang="en-US"/>
          </a:p>
          <a:p>
            <a:r>
              <a:rPr lang="en-US" altLang="en-US"/>
              <a:t>Capabilities draft update</a:t>
            </a:r>
            <a:endParaRPr lang="en-US" altLang="en-US"/>
          </a:p>
          <a:p>
            <a:pPr lvl="1"/>
            <a:r>
              <a:rPr lang="en-US" altLang="en-US"/>
              <a:t>Recommendations for adding new caps</a:t>
            </a:r>
            <a:endParaRPr lang="en-US" altLang="en-US"/>
          </a:p>
          <a:p>
            <a:r>
              <a:rPr lang="en-US" altLang="en-US"/>
              <a:t>Specific capability instances added</a:t>
            </a:r>
            <a:endParaRPr lang="en-US" altLang="en-US"/>
          </a:p>
          <a:p>
            <a:pPr lvl="1"/>
            <a:r>
              <a:rPr lang="en-US" altLang="en-US"/>
              <a:t>For 6LoRH</a:t>
            </a:r>
            <a:endParaRPr lang="en-US" altLang="en-US"/>
          </a:p>
          <a:p>
            <a:pPr lvl="1"/>
            <a:r>
              <a:rPr lang="en-US" altLang="en-US"/>
              <a:t>For PDAO (DAO projection)</a:t>
            </a:r>
            <a:endParaRPr lang="en-US" altLang="en-US"/>
          </a:p>
          <a:p>
            <a:pPr lvl="0"/>
            <a:r>
              <a:rPr lang="en-US" altLang="en-US" sz="2000"/>
              <a:t>Security Considerations</a:t>
            </a:r>
            <a:endParaRPr lang="en-US" altLang="en-US" sz="2000"/>
          </a:p>
          <a:p>
            <a:pPr lvl="1"/>
            <a:r>
              <a:rPr lang="en-US" altLang="en-US" sz="1800"/>
              <a:t>Still needs more work</a:t>
            </a:r>
            <a:endParaRPr lang="en-US" altLang="en-US"/>
          </a:p>
          <a:p>
            <a:pPr lvl="0"/>
            <a:r>
              <a:rPr lang="en-US" altLang="en-US" sz="2000"/>
              <a:t>Added Rabi as co-author (thanks to his contributions on defining new instances)</a:t>
            </a:r>
            <a:endParaRPr lang="en-US" altLang="en-US" sz="2000"/>
          </a:p>
          <a:p>
            <a:pPr lvl="0"/>
            <a:r>
              <a:rPr lang="en-US" altLang="en-US" sz="2000"/>
              <a:t>References fixed</a:t>
            </a:r>
            <a:endParaRPr lang="en-US" altLang="en-US"/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b="0"/>
              <a:t>MOPex</a:t>
            </a:r>
            <a:endParaRPr lang="en-US" altLang="en-US" sz="40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Problem statement and requirement was already discussed on WG</a:t>
            </a:r>
            <a:endParaRPr lang="en-US" altLang="en-US"/>
          </a:p>
          <a:p>
            <a:pPr lvl="1"/>
            <a:r>
              <a:rPr lang="en-US" altLang="en-US"/>
              <a:t>MOPs exhausted</a:t>
            </a:r>
            <a:endParaRPr lang="en-US" altLang="en-US"/>
          </a:p>
          <a:p>
            <a:pPr lvl="1"/>
            <a:r>
              <a:rPr lang="en-US" altLang="en-US"/>
              <a:t>Reserving MOP=7</a:t>
            </a:r>
            <a:endParaRPr lang="en-US" altLang="en-US"/>
          </a:p>
          <a:p>
            <a:pPr lvl="0"/>
            <a:r>
              <a:rPr lang="en-US" altLang="en-US"/>
              <a:t>Minimal document with clear motivation/proposition</a:t>
            </a:r>
            <a:endParaRPr lang="en-US" altLang="en-US"/>
          </a:p>
          <a:p>
            <a:pPr lvl="0"/>
            <a:r>
              <a:rPr lang="en-US" altLang="en-US"/>
              <a:t>Working group adopted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2800" b="0"/>
              <a:t>RPL2: New Options and backward compatibility</a:t>
            </a:r>
            <a:endParaRPr lang="" altLang="en-US" sz="28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" altLang="en-US"/>
              <a:t>Every time a new draft introduces a new option, we have backward compatibility issue</a:t>
            </a:r>
            <a:endParaRPr lang="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" altLang="en-US"/>
              <a:t>Problem stems from the fact that legacy nodes will strip off this new unknown option</a:t>
            </a:r>
            <a:endParaRPr lang="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" altLang="en-US"/>
              <a:t>This is true for: Enrollment-priority, Eliding-options, NSA extensions</a:t>
            </a:r>
            <a:endParaRPr lang="" altLang="en-US"/>
          </a:p>
          <a:p>
            <a:pPr lvl="0" fontAlgn="auto">
              <a:lnSpc>
                <a:spcPct val="150000"/>
              </a:lnSpc>
              <a:spcBef>
                <a:spcPts val="0"/>
              </a:spcBef>
            </a:pPr>
            <a:r>
              <a:rPr lang="" altLang="en-US"/>
              <a:t>Solution</a:t>
            </a:r>
            <a:endParaRPr lang="" altLang="en-US"/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" altLang="en-US"/>
              <a:t>Handle this in MOPex</a:t>
            </a:r>
            <a:endParaRPr lang="" altLang="en-US"/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" altLang="en-US"/>
              <a:t>Option type with MSB set MUST be copied. Applicable to DIO/DAO.</a:t>
            </a:r>
            <a:endParaRPr lang="" altLang="en-US"/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" altLang="en-US"/>
              <a:t>0 to 127  </a:t>
            </a:r>
            <a:r>
              <a:rPr lang="" altLang="en-US">
                <a:latin typeface="Andale Mono" panose="020B0509000000000004" charset="0"/>
                <a:cs typeface="Andale Mono" panose="020B0509000000000004" charset="0"/>
              </a:rPr>
              <a:t>→ </a:t>
            </a:r>
            <a:r>
              <a:rPr lang="en-US" altLang="en-US" sz="2000"/>
              <a:t>Regular Options (strip off if not understood)</a:t>
            </a:r>
            <a:endParaRPr lang="en-US" altLang="en-US" sz="2000"/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" altLang="en-US" sz="2000">
                <a:sym typeface="+mn-ea"/>
              </a:rPr>
              <a:t>127</a:t>
            </a:r>
            <a:r>
              <a:rPr lang="en-US" altLang="en-US" sz="2000">
                <a:sym typeface="+mn-ea"/>
              </a:rPr>
              <a:t> to </a:t>
            </a:r>
            <a:r>
              <a:rPr lang="" altLang="en-US" sz="2000">
                <a:sym typeface="+mn-ea"/>
              </a:rPr>
              <a:t>255</a:t>
            </a:r>
            <a:r>
              <a:rPr lang="en-US" altLang="en-US" sz="2000">
                <a:sym typeface="+mn-ea"/>
              </a:rPr>
              <a:t>  </a:t>
            </a:r>
            <a:r>
              <a:rPr lang="en-US" altLang="en-US" sz="2000">
                <a:latin typeface="Andale Mono" panose="020B0509000000000004" charset="0"/>
                <a:cs typeface="Andale Mono" panose="020B0509000000000004" charset="0"/>
                <a:sym typeface="+mn-ea"/>
              </a:rPr>
              <a:t>→ </a:t>
            </a:r>
            <a:r>
              <a:rPr lang="en-US" altLang="en-US" sz="2000">
                <a:sym typeface="+mn-ea"/>
              </a:rPr>
              <a:t>Options </a:t>
            </a:r>
            <a:r>
              <a:rPr lang="" altLang="en-US" sz="2000">
                <a:sym typeface="+mn-ea"/>
              </a:rPr>
              <a:t>to copy forward if not understood.</a:t>
            </a:r>
            <a:endParaRPr lang="" altLang="en-US" sz="2000"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" altLang="en-US" sz="1775">
                <a:sym typeface="+mn-ea"/>
              </a:rPr>
              <a:t>Enrollment-priority could be Option Type 127</a:t>
            </a:r>
            <a:endParaRPr lang="" altLang="en-US" sz="1775">
              <a:sym typeface="+mn-ea"/>
            </a:endParaRPr>
          </a:p>
          <a:p>
            <a:pPr lvl="0" fontAlgn="auto">
              <a:lnSpc>
                <a:spcPct val="150000"/>
              </a:lnSpc>
              <a:spcBef>
                <a:spcPts val="0"/>
              </a:spcBef>
            </a:pPr>
            <a:r>
              <a:rPr lang="" altLang="en-US" sz="2220">
                <a:sym typeface="+mn-ea"/>
              </a:rPr>
              <a:t>Does not incur any new overhead</a:t>
            </a:r>
            <a:endParaRPr lang="" altLang="en-US" sz="222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b="0"/>
              <a:t>Capabilities Updates</a:t>
            </a:r>
            <a:endParaRPr lang="en-US" altLang="en-US" sz="40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3200"/>
              <a:t>How are capabilities different?</a:t>
            </a:r>
            <a:endParaRPr lang="en-US" altLang="en-US" sz="3200"/>
          </a:p>
          <a:p>
            <a:pPr lvl="1"/>
            <a:r>
              <a:rPr lang="en-US" altLang="en-US" sz="2800"/>
              <a:t>Compared to MOP, Configuration Option or Routing Metrics/Constraints</a:t>
            </a:r>
            <a:endParaRPr lang="en-US" altLang="en-US" sz="2800"/>
          </a:p>
          <a:p>
            <a:pPr lvl="0"/>
            <a:r>
              <a:rPr lang="en-US" altLang="en-US" sz="3200"/>
              <a:t>Guidelines towards defining new capabilities</a:t>
            </a:r>
            <a:endParaRPr lang="en-US" altLang="en-US" sz="3200"/>
          </a:p>
          <a:p>
            <a:pPr lvl="1"/>
            <a:r>
              <a:rPr lang="en-US" altLang="en-US" sz="2800"/>
              <a:t>How to set Global/Info/Join-as-leaf flags?</a:t>
            </a:r>
            <a:endParaRPr lang="en-US" altLang="en-US" sz="2800"/>
          </a:p>
          <a:p>
            <a:pPr lvl="1"/>
            <a:r>
              <a:rPr lang="en-US" altLang="en-US" sz="2800"/>
              <a:t>How should a node handle the capability it does not support?</a:t>
            </a:r>
            <a:endParaRPr lang="en-US" altLang="en-US" sz="2800"/>
          </a:p>
          <a:p>
            <a:pPr lvl="2"/>
            <a:r>
              <a:rPr lang="en-US" altLang="en-US" sz="2400"/>
              <a:t>Before or After joining the instance</a:t>
            </a:r>
            <a:endParaRPr lang="en-US" altLang="en-US" sz="2400"/>
          </a:p>
          <a:p>
            <a:pPr lvl="1"/>
            <a:r>
              <a:rPr lang="" altLang="en-US" sz="2700"/>
              <a:t>When to use and when not to use caps.</a:t>
            </a:r>
            <a:endParaRPr lang="en-US" altLang="en-US" sz="2700"/>
          </a:p>
          <a:p>
            <a:pPr lvl="2"/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b="0"/>
              <a:t>Global vs Local Capabilities</a:t>
            </a:r>
            <a:endParaRPr lang="en-US" altLang="en-US" sz="40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Global capabilities</a:t>
            </a:r>
            <a:endParaRPr lang="en-US" altLang="en-US" sz="2800"/>
          </a:p>
          <a:p>
            <a:pPr lvl="1"/>
            <a:r>
              <a:rPr lang="en-US" altLang="en-US" sz="2400"/>
              <a:t>Only root can set and applicable for the RPL Instance</a:t>
            </a:r>
            <a:endParaRPr lang="en-US" altLang="en-US" sz="2400"/>
          </a:p>
          <a:p>
            <a:pPr lvl="1"/>
            <a:r>
              <a:rPr lang="en-US" altLang="en-US" sz="2400"/>
              <a:t>Intermediate 6LRs MUST copy these caps in their DIOs</a:t>
            </a:r>
            <a:endParaRPr lang="en-US" altLang="en-US" sz="2400"/>
          </a:p>
          <a:p>
            <a:pPr lvl="1"/>
            <a:r>
              <a:rPr lang="en-US" altLang="en-US" sz="2400"/>
              <a:t>A node may join as 6LR or 6LN depending on ‘J’ bit of the capability</a:t>
            </a:r>
            <a:endParaRPr lang="en-US" altLang="en-US" sz="2400"/>
          </a:p>
          <a:p>
            <a:pPr lvl="2"/>
            <a:r>
              <a:rPr lang="en-US" altLang="en-US" sz="2000"/>
              <a:t>Even if the Global capability is not understood by the node</a:t>
            </a:r>
            <a:endParaRPr lang="en-US" altLang="en-US" sz="2000"/>
          </a:p>
          <a:p>
            <a:pPr lvl="2"/>
            <a:r>
              <a:rPr lang="en-US" altLang="en-US" sz="2000"/>
              <a:t>This allows a Global cap to be optional for the node to understand</a:t>
            </a:r>
            <a:endParaRPr lang="en-US" alt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1859915" y="4363720"/>
            <a:ext cx="9803765" cy="1476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latin typeface="DejaVu Sans Mono" panose="020B0609030804020204" charset="0"/>
                <a:cs typeface="DejaVu Sans Mono" panose="020B0609030804020204" charset="0"/>
              </a:rPr>
              <a:t> 0                   1                   2                   3</a:t>
            </a:r>
            <a:endParaRPr lang="en-US">
              <a:latin typeface="DejaVu Sans Mono" panose="020B0609030804020204" charset="0"/>
              <a:cs typeface="DejaVu Sans Mono" panose="020B0609030804020204" charset="0"/>
            </a:endParaRPr>
          </a:p>
          <a:p>
            <a:r>
              <a:rPr lang="en-US">
                <a:latin typeface="DejaVu Sans Mono" panose="020B0609030804020204" charset="0"/>
                <a:cs typeface="DejaVu Sans Mono" panose="020B0609030804020204" charset="0"/>
              </a:rPr>
              <a:t> 0 1 2 3 4 5 6 7 8 9 0 1 2 3 4 5 6 7 8 9 0 1 2 3 4 5 6 7 8 9 0 1</a:t>
            </a:r>
            <a:endParaRPr lang="en-US">
              <a:latin typeface="DejaVu Sans Mono" panose="020B0609030804020204" charset="0"/>
              <a:cs typeface="DejaVu Sans Mono" panose="020B0609030804020204" charset="0"/>
            </a:endParaRPr>
          </a:p>
          <a:p>
            <a:r>
              <a:rPr lang="en-US">
                <a:latin typeface="DejaVu Sans Mono" panose="020B0609030804020204" charset="0"/>
                <a:cs typeface="DejaVu Sans Mono" panose="020B0609030804020204" charset="0"/>
              </a:rPr>
              <a:t>+-+-+-+-+-+-+-+-+-+-+-+-+-+-+-+-+-+-+-+-+-+-+-+-+-+-+-+-+-+-+-+-+</a:t>
            </a:r>
            <a:endParaRPr lang="en-US">
              <a:latin typeface="DejaVu Sans Mono" panose="020B0609030804020204" charset="0"/>
              <a:cs typeface="DejaVu Sans Mono" panose="020B0609030804020204" charset="0"/>
            </a:endParaRPr>
          </a:p>
          <a:p>
            <a:r>
              <a:rPr lang="en-US">
                <a:latin typeface="DejaVu Sans Mono" panose="020B0609030804020204" charset="0"/>
                <a:cs typeface="DejaVu Sans Mono" panose="020B0609030804020204" charset="0"/>
              </a:rPr>
              <a:t>|   CAPType     |</a:t>
            </a:r>
            <a:r>
              <a:rPr lang="en-US">
                <a:solidFill>
                  <a:srgbClr val="FF0000"/>
                </a:solidFill>
                <a:latin typeface="DejaVu Sans Mono" panose="020B0609030804020204" charset="0"/>
                <a:cs typeface="DejaVu Sans Mono" panose="020B0609030804020204" charset="0"/>
              </a:rPr>
              <a:t>J</a:t>
            </a:r>
            <a:r>
              <a:rPr lang="en-US">
                <a:solidFill>
                  <a:schemeClr val="tx1"/>
                </a:solidFill>
                <a:latin typeface="DejaVu Sans Mono" panose="020B0609030804020204" charset="0"/>
                <a:cs typeface="DejaVu Sans Mono" panose="020B0609030804020204" charset="0"/>
              </a:rPr>
              <a:t>|</a:t>
            </a:r>
            <a:r>
              <a:rPr lang="en-US">
                <a:solidFill>
                  <a:srgbClr val="FF0000"/>
                </a:solidFill>
                <a:latin typeface="DejaVu Sans Mono" panose="020B0609030804020204" charset="0"/>
                <a:cs typeface="DejaVu Sans Mono" panose="020B0609030804020204" charset="0"/>
              </a:rPr>
              <a:t>I</a:t>
            </a:r>
            <a:r>
              <a:rPr lang="en-US">
                <a:solidFill>
                  <a:schemeClr val="tx1"/>
                </a:solidFill>
                <a:latin typeface="DejaVu Sans Mono" panose="020B0609030804020204" charset="0"/>
                <a:cs typeface="DejaVu Sans Mono" panose="020B0609030804020204" charset="0"/>
              </a:rPr>
              <a:t>|</a:t>
            </a:r>
            <a:r>
              <a:rPr lang="en-US" b="1">
                <a:solidFill>
                  <a:srgbClr val="FF0000"/>
                </a:solidFill>
                <a:latin typeface="DejaVu Sans Mono" panose="020B0609030804020204" charset="0"/>
                <a:cs typeface="DejaVu Sans Mono" panose="020B0609030804020204" charset="0"/>
              </a:rPr>
              <a:t>G</a:t>
            </a:r>
            <a:r>
              <a:rPr lang="en-US">
                <a:latin typeface="DejaVu Sans Mono" panose="020B0609030804020204" charset="0"/>
                <a:cs typeface="DejaVu Sans Mono" panose="020B0609030804020204" charset="0"/>
              </a:rPr>
              <a:t>|</a:t>
            </a:r>
            <a:r>
              <a:rPr lang="en-US" altLang="en-US">
                <a:solidFill>
                  <a:srgbClr val="FF0000"/>
                </a:solidFill>
                <a:latin typeface="DejaVu Sans Mono" panose="020B0609030804020204" charset="0"/>
                <a:cs typeface="DejaVu Sans Mono" panose="020B0609030804020204" charset="0"/>
              </a:rPr>
              <a:t>C</a:t>
            </a:r>
            <a:r>
              <a:rPr lang="en-US">
                <a:latin typeface="DejaVu Sans Mono" panose="020B0609030804020204" charset="0"/>
                <a:cs typeface="DejaVu Sans Mono" panose="020B0609030804020204" charset="0"/>
              </a:rPr>
              <a:t>|.|.|.|.| CAPInfo(Opt)</a:t>
            </a:r>
            <a:endParaRPr lang="en-US">
              <a:latin typeface="DejaVu Sans Mono" panose="020B0609030804020204" charset="0"/>
              <a:cs typeface="DejaVu Sans Mono" panose="020B0609030804020204" charset="0"/>
            </a:endParaRPr>
          </a:p>
          <a:p>
            <a:r>
              <a:rPr lang="en-US">
                <a:latin typeface="DejaVu Sans Mono" panose="020B0609030804020204" charset="0"/>
                <a:cs typeface="DejaVu Sans Mono" panose="020B0609030804020204" charset="0"/>
              </a:rPr>
              <a:t>+-+-+-+-+-+-+-+-+-+-+-+-+-+-+-+-+-+-+-+-+-+-+-+-+-+-+-+-+-+-+-+-+</a:t>
            </a:r>
            <a:endParaRPr lang="en-US">
              <a:latin typeface="DejaVu Sans Mono" panose="020B0609030804020204" charset="0"/>
              <a:cs typeface="DejaVu Sans Mono" panose="020B06090308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0"/>
              <a:t>New Capabilit</a:t>
            </a:r>
            <a:r>
              <a:rPr lang="" altLang="en-US" sz="3600" b="0"/>
              <a:t>y: Capability Indicators</a:t>
            </a:r>
            <a:endParaRPr lang="" altLang="en-US" sz="36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2484120"/>
          </a:xfrm>
        </p:spPr>
        <p:txBody>
          <a:bodyPr>
            <a:normAutofit lnSpcReduction="1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" altLang="en-US"/>
              <a:t>Two types of capabilities</a:t>
            </a:r>
            <a:endParaRPr lang="" altLang="en-US"/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" altLang="en-US"/>
              <a:t>Feature, singular function either supported or not</a:t>
            </a:r>
            <a:endParaRPr lang="" altLang="en-US"/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" altLang="en-US" sz="1600"/>
              <a:t>Aim to group all such indicators into a single option</a:t>
            </a:r>
            <a:endParaRPr lang="" altLang="en-US"/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" altLang="en-US"/>
              <a:t>Feature with additional information</a:t>
            </a:r>
            <a:endParaRPr lang="" altLang="en-US"/>
          </a:p>
          <a:p>
            <a:pPr lvl="0" fontAlgn="auto">
              <a:lnSpc>
                <a:spcPct val="150000"/>
              </a:lnSpc>
              <a:spcBef>
                <a:spcPts val="0"/>
              </a:spcBef>
            </a:pPr>
            <a:r>
              <a:rPr lang="" altLang="en-US" sz="2000"/>
              <a:t>Capability Indicators group together all singular functions</a:t>
            </a:r>
            <a:endParaRPr lang="" altLang="en-US" sz="2000"/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" altLang="en-US" sz="1800"/>
              <a:t>For e.g., 6LoRH (Note the ‘T’ flag in the below diagram)</a:t>
            </a:r>
            <a:endParaRPr lang="en-US" altLang="en-US" sz="1800"/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28040" y="4310380"/>
            <a:ext cx="10535920" cy="2030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latin typeface="Bitstream Vera Sans Mono" panose="020B0609030804020204" charset="0"/>
                <a:cs typeface="Bitstream Vera Sans Mono" panose="020B0609030804020204" charset="0"/>
              </a:rPr>
              <a:t> 0                   1                   2                   3</a:t>
            </a:r>
            <a:endParaRPr lang="en-US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>
                <a:latin typeface="Bitstream Vera Sans Mono" panose="020B0609030804020204" charset="0"/>
                <a:cs typeface="Bitstream Vera Sans Mono" panose="020B0609030804020204" charset="0"/>
              </a:rPr>
              <a:t> 0 1 2 3 4 5 6 7 8 9 0 1 2 3 4 5 6 7 8 9 0 1 2 3 4 5 6 7 8 9 0 1</a:t>
            </a:r>
            <a:endParaRPr lang="en-US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>
                <a:latin typeface="Bitstream Vera Sans Mono" panose="020B0609030804020204" charset="0"/>
                <a:cs typeface="Bitstream Vera Sans Mono" panose="020B0609030804020204" charset="0"/>
              </a:rPr>
              <a:t>+-+-+-+-+-+-+-+-+-+-+-+-+-+-+-+-+-+-+-+-+-+-+-+-+-+-+-+-+-+-+-+-+</a:t>
            </a:r>
            <a:endParaRPr lang="en-US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>
                <a:latin typeface="Bitstream Vera Sans Mono" panose="020B0609030804020204" charset="0"/>
                <a:cs typeface="Bitstream Vera Sans Mono" panose="020B0609030804020204" charset="0"/>
              </a:rPr>
              <a:t>| Type=0x01     |J|I|G|C|. . . .|     Len=3     |. . . . . Indic|</a:t>
            </a:r>
            <a:endParaRPr lang="en-US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>
                <a:latin typeface="Bitstream Vera Sans Mono" panose="020B0609030804020204" charset="0"/>
                <a:cs typeface="Bitstream Vera Sans Mono" panose="020B0609030804020204" charset="0"/>
              </a:rPr>
              <a:t>+-+-+-+-+-+-+-+-+-+-+-+-+-+-+-+-+-+-+-+-+-+-+-+-+-+-+-+-+-+-+-+-+</a:t>
            </a:r>
            <a:endParaRPr lang="en-US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>
                <a:latin typeface="Bitstream Vera Sans Mono" panose="020B0609030804020204" charset="0"/>
                <a:cs typeface="Bitstream Vera Sans Mono" panose="020B0609030804020204" charset="0"/>
              </a:rPr>
              <a:t>|ators . . . . . . . . . . . .|T|</a:t>
            </a:r>
            <a:endParaRPr lang="en-US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>
                <a:latin typeface="Bitstream Vera Sans Mono" panose="020B0609030804020204" charset="0"/>
                <a:cs typeface="Bitstream Vera Sans Mono" panose="020B0609030804020204" charset="0"/>
              </a:rPr>
              <a:t>+-+-+-+-+-+-+-+-+-+-+-+-+-+-+-+-+</a:t>
            </a:r>
            <a:endParaRPr lang="en-US"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2800" b="0"/>
              <a:t>New capability: Routing Resource Capability</a:t>
            </a:r>
            <a:endParaRPr lang="" altLang="en-US" sz="28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Useful for P-DAO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86130" y="3260090"/>
            <a:ext cx="10535920" cy="2030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latin typeface="Bitstream Vera Sans Mono" panose="020B0609030804020204" charset="0"/>
                <a:cs typeface="Bitstream Vera Sans Mono" panose="020B0609030804020204" charset="0"/>
              </a:rPr>
              <a:t>      0                   1                   2                   3</a:t>
            </a:r>
            <a:endParaRPr lang="en-US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>
                <a:latin typeface="Bitstream Vera Sans Mono" panose="020B0609030804020204" charset="0"/>
                <a:cs typeface="Bitstream Vera Sans Mono" panose="020B0609030804020204" charset="0"/>
              </a:rPr>
              <a:t>      0 1 2 3 4 5 6 7 8 9 0 1 2 3 4 5 6 7 8 9 0 1 2 3 4 5 6 7 8 9 0 1</a:t>
            </a:r>
            <a:endParaRPr lang="en-US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>
                <a:latin typeface="Bitstream Vera Sans Mono" panose="020B0609030804020204" charset="0"/>
                <a:cs typeface="Bitstream Vera Sans Mono" panose="020B0609030804020204" charset="0"/>
              </a:rPr>
              <a:t>     +-+-+-+-+-+-+-+-+-+-+-+-+-+-+-+-+-+-+-+-+-+-+-+-+-+-+-+-+-+-+-+-+</a:t>
            </a:r>
            <a:endParaRPr lang="en-US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>
                <a:latin typeface="Bitstream Vera Sans Mono" panose="020B0609030804020204" charset="0"/>
                <a:cs typeface="Bitstream Vera Sans Mono" panose="020B0609030804020204" charset="0"/>
              </a:rPr>
              <a:t>     | Type=0x03     |J|I|G|C|. . . .|     CAPLen    |  Reserved     |</a:t>
            </a:r>
            <a:endParaRPr lang="en-US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>
                <a:latin typeface="Bitstream Vera Sans Mono" panose="020B0609030804020204" charset="0"/>
                <a:cs typeface="Bitstream Vera Sans Mono" panose="020B0609030804020204" charset="0"/>
              </a:rPr>
              <a:t>     +-+-+-+-+-+-+-+-+-+-+-+-+-+-+-+-+-+-+-+-+-+-+-+-+-+-+-+-+-+-+-+-+</a:t>
            </a:r>
            <a:endParaRPr lang="en-US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>
                <a:latin typeface="Bitstream Vera Sans Mono" panose="020B0609030804020204" charset="0"/>
                <a:cs typeface="Bitstream Vera Sans Mono" panose="020B0609030804020204" charset="0"/>
              </a:rPr>
              <a:t>     |        Total Capacity         |</a:t>
            </a:r>
            <a:endParaRPr lang="en-US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>
                <a:latin typeface="Bitstream Vera Sans Mono" panose="020B0609030804020204" charset="0"/>
                <a:cs typeface="Bitstream Vera Sans Mono" panose="020B0609030804020204" charset="0"/>
              </a:rPr>
              <a:t>     +-+-+-+-+-+-+-+-+-+-+-+-+-+-+-+-+</a:t>
            </a:r>
            <a:endParaRPr lang="en-US"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3277</Words>
  <Application>WPS Presentation</Application>
  <PresentationFormat>宽屏</PresentationFormat>
  <Paragraphs>96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DejaVu Sans Mono</vt:lpstr>
      <vt:lpstr>Bitstream Vera Sans Mono</vt:lpstr>
      <vt:lpstr>Arial Black</vt:lpstr>
      <vt:lpstr>微软雅黑</vt:lpstr>
      <vt:lpstr>Arial Unicode MS</vt:lpstr>
      <vt:lpstr>SimSun</vt:lpstr>
      <vt:lpstr>Droid Sans Fallback</vt:lpstr>
      <vt:lpstr>MT Extra</vt:lpstr>
      <vt:lpstr>Times New Roman</vt:lpstr>
      <vt:lpstr>Andale Mono</vt:lpstr>
      <vt:lpstr>Office Theme</vt:lpstr>
      <vt:lpstr>Capabilities &amp; MOPex</vt:lpstr>
      <vt:lpstr>Updates</vt:lpstr>
      <vt:lpstr>MOPex</vt:lpstr>
      <vt:lpstr>PowerPoint 演示文稿</vt:lpstr>
      <vt:lpstr>Capabilities Updates</vt:lpstr>
      <vt:lpstr>Global vs Local Capabilities</vt:lpstr>
      <vt:lpstr>New Capabilities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</dc:creator>
  <cp:lastModifiedBy>rahul</cp:lastModifiedBy>
  <cp:revision>50</cp:revision>
  <dcterms:created xsi:type="dcterms:W3CDTF">2020-04-16T09:57:17Z</dcterms:created>
  <dcterms:modified xsi:type="dcterms:W3CDTF">2020-04-16T09:57:17Z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