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67" r:id="rId6"/>
    <p:sldId id="268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3B1C4-02CA-4F39-AB70-A7311018DAC7}" v="3163" dt="2023-05-21T17:45:44.128"/>
    <p1510:client id="{6616D348-C0DC-2582-50DE-3F7FF40B4B8B}" v="1142" dt="2023-05-21T19:52:07.606"/>
    <p1510:client id="{9A41BC43-5E10-9DF4-AF6C-34A13E4AC75E}" v="1368" dt="2023-05-21T16:12:21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092BD15-20E9-4B1F-A01C-E80CC293DA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0520D8D-9163-4D5C-B956-7E15BF538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540DC-3162-47B1-B356-07962D498EDA}" type="datetime1">
              <a:rPr lang="pt-PT" smtClean="0"/>
              <a:t>22/05/2023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F9B9428-4155-4DE7-BFCF-0F61C8D51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CBC018-0816-423E-851A-176539DA04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59FA3-E3A3-4D47-A9C2-05281D2EF1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0500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87DFE1-BCB7-4A4B-9AA1-50E9434F1937}" type="datetime1">
              <a:rPr lang="pt-PT" noProof="0" smtClean="0"/>
              <a:t>22/05/2023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94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49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4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50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t-PT" noProof="0" smtClean="0"/>
              <a:t>‹#›</a:t>
            </a:fld>
            <a:endParaRPr lang="pt-PT" noProof="0"/>
          </a:p>
        </p:txBody>
      </p:sp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en-US" sz="4000" noProof="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pt-PT" sz="4000" noProof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>
                <a:solidFill>
                  <a:schemeClr val="tx2"/>
                </a:solidFill>
              </a:rPr>
              <a:t>legenda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3" name="Marcador de Posição do Rodapé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14" name="Marcador de Posição do Número do Diapositivo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Tri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3" name="Marcador de Posição da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6" name="Marcador de Posição do Rodapé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8" name="Marcador de Posição de Conteúd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3" name="Marcador de Posição da Imagem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0" name="Marcador de Posição da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21" name="Marcador de Posição do Rodapé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22" name="Marcador de Posição do Número do Diapositivo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" name="Títu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8" name="Marcador de Posição de Conteúd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en-US" noProof="0"/>
              <a:t>Click to edit Master title style</a:t>
            </a:r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7" name="Marcador de Posição da Imagem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0" name="Marcador de Posição da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21" name="Marcador de Posição do Rodapé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22" name="Marcador de Posição do Número do Diapositivo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8" name="Marcador de Posição da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4" name="Marcador de Posição da Imagem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9" name="Marcador de Posição do Rodapé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15" name="Marcador de Posição da Imagem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Posição do Número do Diapositivo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en-US" sz="4000" noProof="0"/>
              <a:t>Click to edit Master title style</a:t>
            </a:r>
            <a:endParaRPr lang="pt-PT" sz="4000" noProof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en-US" sz="1600" noProof="0"/>
              <a:t>Click to edit Master subtitle style</a:t>
            </a:r>
            <a:endParaRPr lang="pt-PT" sz="1600" noProof="0"/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a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3" name="Marcador de Posição do Rodapé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14" name="Marcador de Posição do Número do Diapositivo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sz="1600" noProof="0"/>
              <a:t>Click to edit Master subtitle style</a:t>
            </a:r>
            <a:endParaRPr lang="pt-PT" sz="1600" noProof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39910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3" name="Marcador de Posição da Imagem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14" name="Marcador de Posição do Número do Diapositivo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Faroudja-Abid/publication/339062373_Predicting_Forest_Fire_in_Algeria_Using_Data_Mining_Techniques_Case_Study_of_the_Decision_Tree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geeky-bit/SVR--Decision-Trees--Random-Forests--DeepNeuralNets--to-PREDICT-FOREST-FIRES" TargetMode="External"/><Relationship Id="rId4" Type="http://schemas.openxmlformats.org/officeDocument/2006/relationships/hyperlink" Target="https://www.ibm.com/topics/machine-learn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60" y="271528"/>
            <a:ext cx="4114801" cy="30000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err="1"/>
              <a:t>Supervised</a:t>
            </a:r>
            <a:r>
              <a:rPr lang="pt-PT"/>
              <a:t> </a:t>
            </a:r>
            <a:r>
              <a:rPr lang="pt-PT" err="1"/>
              <a:t>Learning</a:t>
            </a:r>
            <a:r>
              <a:rPr lang="pt-PT"/>
              <a:t> : </a:t>
            </a:r>
            <a:r>
              <a:rPr lang="pt-PT" err="1"/>
              <a:t>Algerian</a:t>
            </a:r>
            <a:r>
              <a:rPr lang="pt-PT"/>
              <a:t> </a:t>
            </a:r>
            <a:r>
              <a:rPr lang="pt-PT" err="1"/>
              <a:t>Forest</a:t>
            </a:r>
            <a:r>
              <a:rPr lang="pt-PT"/>
              <a:t> </a:t>
            </a:r>
            <a:r>
              <a:rPr lang="pt-PT" err="1"/>
              <a:t>Fires</a:t>
            </a:r>
            <a:endParaRPr lang="pt-PT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051214"/>
            <a:ext cx="4315652" cy="1768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900" cap="none">
                <a:latin typeface="Arial" panose="020B0604020202020204" pitchFamily="34" charset="0"/>
                <a:cs typeface="Arial" panose="020B0604020202020204" pitchFamily="34" charset="0"/>
              </a:rPr>
              <a:t>Ana Carneiro – up202008569</a:t>
            </a:r>
          </a:p>
          <a:p>
            <a:r>
              <a:rPr lang="en-US" sz="900" cap="none">
                <a:latin typeface="Arial" panose="020B0604020202020204" pitchFamily="34" charset="0"/>
                <a:cs typeface="Arial" panose="020B0604020202020204" pitchFamily="34" charset="0"/>
              </a:rPr>
              <a:t>Hugo Almeida - up202006814</a:t>
            </a:r>
          </a:p>
          <a:p>
            <a:r>
              <a:rPr lang="en-US" sz="900" cap="none">
                <a:latin typeface="Arial" panose="020B0604020202020204" pitchFamily="34" charset="0"/>
                <a:cs typeface="Arial" panose="020B0604020202020204" pitchFamily="34" charset="0"/>
              </a:rPr>
              <a:t>Inês Silva – up202008076</a:t>
            </a:r>
          </a:p>
          <a:p>
            <a:r>
              <a:rPr lang="en-US" sz="900" cap="none" noProof="1">
                <a:solidFill>
                  <a:srgbClr val="C95B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Inteligência Artificial - 2022/2023</a:t>
            </a:r>
            <a:r>
              <a:rPr lang="en-US" sz="900" cap="none">
                <a:solidFill>
                  <a:srgbClr val="C95B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900">
                <a:solidFill>
                  <a:schemeClr val="tx1"/>
                </a:solidFill>
              </a:rPr>
              <a:t> </a:t>
            </a:r>
            <a:endParaRPr lang="en-US" sz="900" cap="non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t-PT" sz="80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6530D66-F7F1-4512-739D-CC87102B01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438" r="9438"/>
          <a:stretch>
            <a:fillRect/>
          </a:stretch>
        </p:blipFill>
        <p:spPr>
          <a:xfrm>
            <a:off x="4315652" y="0"/>
            <a:ext cx="7875605" cy="6819900"/>
          </a:xfr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8AB8-20EE-97CC-074C-FAFAB1E2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E2D4CA">
                    <a:alpha val="75000"/>
                  </a:srgbClr>
                </a:solidFill>
              </a:rPr>
              <a:t>Random</a:t>
            </a:r>
            <a:r>
              <a:rPr lang="pt-PT" dirty="0">
                <a:solidFill>
                  <a:srgbClr val="E2D4CA">
                    <a:alpha val="75000"/>
                  </a:srgbClr>
                </a:solidFill>
              </a:rPr>
              <a:t> </a:t>
            </a:r>
            <a:r>
              <a:rPr lang="pt-PT" dirty="0" err="1">
                <a:solidFill>
                  <a:srgbClr val="E2D4CA">
                    <a:alpha val="75000"/>
                  </a:srgbClr>
                </a:solidFill>
              </a:rPr>
              <a:t>Forest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5E28A0-DB9D-AA84-D25B-7B942B8B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27"/>
            <a:ext cx="10515600" cy="4262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>
                <a:latin typeface="Consolas"/>
              </a:rPr>
              <a:t>Tempo para treinar </a:t>
            </a:r>
            <a:r>
              <a:rPr lang="pt-PT" sz="1800" err="1">
                <a:latin typeface="Consolas"/>
              </a:rPr>
              <a:t>Random</a:t>
            </a:r>
            <a:r>
              <a:rPr lang="pt-PT" sz="1800">
                <a:latin typeface="Consolas"/>
              </a:rPr>
              <a:t> </a:t>
            </a:r>
            <a:r>
              <a:rPr lang="pt-PT" sz="1800" err="1">
                <a:latin typeface="Consolas"/>
              </a:rPr>
              <a:t>Forest</a:t>
            </a:r>
            <a:r>
              <a:rPr lang="pt-PT" sz="1800">
                <a:latin typeface="Consolas"/>
              </a:rPr>
              <a:t> </a:t>
            </a:r>
            <a:r>
              <a:rPr lang="pt-PT" sz="1800" err="1">
                <a:latin typeface="Consolas"/>
              </a:rPr>
              <a:t>classifier</a:t>
            </a:r>
            <a:r>
              <a:rPr lang="pt-PT" sz="1800">
                <a:latin typeface="Consolas"/>
              </a:rPr>
              <a:t>: 0.10755 segundos.</a:t>
            </a:r>
          </a:p>
          <a:p>
            <a:r>
              <a:rPr lang="pt-PT" sz="1800">
                <a:latin typeface="Consolas"/>
              </a:rPr>
              <a:t>Training Score: 1.0
</a:t>
            </a:r>
            <a:r>
              <a:rPr lang="pt-PT" sz="1800" err="1">
                <a:latin typeface="Consolas"/>
              </a:rPr>
              <a:t>Test</a:t>
            </a:r>
            <a:r>
              <a:rPr lang="pt-PT" sz="1800">
                <a:latin typeface="Consolas"/>
              </a:rPr>
              <a:t> Score: 0.9508196721311475</a:t>
            </a:r>
          </a:p>
          <a:p>
            <a:r>
              <a:rPr lang="pt-PT" sz="1800">
                <a:solidFill>
                  <a:srgbClr val="E2D4CA">
                    <a:alpha val="85000"/>
                  </a:srgbClr>
                </a:solidFill>
                <a:latin typeface="Consolas"/>
              </a:rPr>
              <a:t>Métricas de avaliação:</a:t>
            </a:r>
          </a:p>
          <a:p>
            <a:endParaRPr lang="pt-PT" sz="1800">
              <a:solidFill>
                <a:srgbClr val="E2D4CA">
                  <a:alpha val="85000"/>
                </a:srgbClr>
              </a:solidFill>
              <a:latin typeface="Consola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DE627A-A959-569B-0FC9-75F9254CFC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669F49-8245-5CBB-83E4-F67684094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F1AE7E-132F-941A-4E52-8B7A524FD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7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68DC4830-BD6B-E12B-1981-B7609F13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3564504"/>
            <a:ext cx="6330950" cy="2343074"/>
          </a:xfrm>
          <a:prstGeom prst="rect">
            <a:avLst/>
          </a:prstGeom>
        </p:spPr>
      </p:pic>
      <p:pic>
        <p:nvPicPr>
          <p:cNvPr id="8" name="Imagem 8" descr="Uma imagem com gráfico&#10;&#10;Descrição gerada automaticamente">
            <a:extLst>
              <a:ext uri="{FF2B5EF4-FFF2-40B4-BE49-F238E27FC236}">
                <a16:creationId xmlns:a16="http://schemas.microsoft.com/office/drawing/2014/main" id="{481A92CA-E911-63FB-759B-4473E20D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2345508"/>
            <a:ext cx="4298950" cy="35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1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4201-A67C-4F29-6A63-9153647F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35" y="404692"/>
            <a:ext cx="10515600" cy="819738"/>
          </a:xfrm>
        </p:spPr>
        <p:txBody>
          <a:bodyPr/>
          <a:lstStyle/>
          <a:p>
            <a:r>
              <a:rPr lang="pt-PT">
                <a:solidFill>
                  <a:srgbClr val="E2D4CA">
                    <a:alpha val="75000"/>
                  </a:srgbClr>
                </a:solidFill>
              </a:rPr>
              <a:t>Avaliação e comparação</a:t>
            </a:r>
            <a:endParaRPr lang="pt-PT"/>
          </a:p>
        </p:txBody>
      </p:sp>
      <p:pic>
        <p:nvPicPr>
          <p:cNvPr id="7" name="Imagem 7" descr="Uma imagem com gráfico&#10;&#10;Descrição gerada automaticamente">
            <a:extLst>
              <a:ext uri="{FF2B5EF4-FFF2-40B4-BE49-F238E27FC236}">
                <a16:creationId xmlns:a16="http://schemas.microsoft.com/office/drawing/2014/main" id="{997440FC-D30F-9F59-4FC7-D591A23A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27" y="1362639"/>
            <a:ext cx="4002911" cy="3164204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40F927-18B4-7503-2C8D-F6E51FAD2B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8040D-855F-2210-5DA7-82E279E8D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079648-2A6E-D08E-7C52-16056950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8" name="Imagem 8" descr="Uma imagem com gráfico&#10;&#10;Descrição gerada automaticamente">
            <a:extLst>
              <a:ext uri="{FF2B5EF4-FFF2-40B4-BE49-F238E27FC236}">
                <a16:creationId xmlns:a16="http://schemas.microsoft.com/office/drawing/2014/main" id="{E1040202-F093-BF47-205F-A047A4C1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459" y="1367187"/>
            <a:ext cx="4020670" cy="3159921"/>
          </a:xfrm>
          <a:prstGeom prst="rect">
            <a:avLst/>
          </a:prstGeom>
        </p:spPr>
      </p:pic>
      <p:pic>
        <p:nvPicPr>
          <p:cNvPr id="9" name="Imagem 9" descr="Uma imagem com gráfico&#10;&#10;Descrição gerada automaticamente">
            <a:extLst>
              <a:ext uri="{FF2B5EF4-FFF2-40B4-BE49-F238E27FC236}">
                <a16:creationId xmlns:a16="http://schemas.microsoft.com/office/drawing/2014/main" id="{B0E21FB5-238C-E90A-FB81-4DC28960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923" y="1367933"/>
            <a:ext cx="4038686" cy="31604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0E0B88-328C-9ABA-FFC9-47FE2D8D9889}"/>
              </a:ext>
            </a:extLst>
          </p:cNvPr>
          <p:cNvSpPr txBox="1"/>
          <p:nvPr/>
        </p:nvSpPr>
        <p:spPr>
          <a:xfrm>
            <a:off x="714375" y="4832536"/>
            <a:ext cx="108977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Consolas"/>
              </a:rPr>
              <a:t>Através da análise concluímos que o algoritmo </a:t>
            </a:r>
            <a:r>
              <a:rPr lang="pt-PT" dirty="0" err="1">
                <a:latin typeface="Consolas"/>
              </a:rPr>
              <a:t>Random</a:t>
            </a:r>
            <a:r>
              <a:rPr lang="pt-PT" dirty="0">
                <a:latin typeface="Consolas"/>
              </a:rPr>
              <a:t> </a:t>
            </a:r>
            <a:r>
              <a:rPr lang="pt-PT" dirty="0" err="1">
                <a:latin typeface="Consolas"/>
              </a:rPr>
              <a:t>Forest</a:t>
            </a:r>
            <a:r>
              <a:rPr lang="pt-PT" dirty="0">
                <a:latin typeface="Consolas"/>
              </a:rPr>
              <a:t> possui melhor performance entre os 3, pois apesar de demorar o maior tempo a treinar, produz resultados com maior precisão e F1-score. Em segundo lugar vem o </a:t>
            </a:r>
            <a:r>
              <a:rPr lang="pt-PT" dirty="0" err="1">
                <a:latin typeface="Consolas"/>
              </a:rPr>
              <a:t>Decision</a:t>
            </a:r>
            <a:r>
              <a:rPr lang="pt-PT" dirty="0">
                <a:latin typeface="Consolas"/>
              </a:rPr>
              <a:t> </a:t>
            </a:r>
            <a:r>
              <a:rPr lang="pt-PT" dirty="0" err="1">
                <a:latin typeface="Consolas"/>
              </a:rPr>
              <a:t>Tree</a:t>
            </a:r>
            <a:r>
              <a:rPr lang="pt-PT" dirty="0">
                <a:latin typeface="Consolas"/>
              </a:rPr>
              <a:t> e em último o </a:t>
            </a:r>
            <a:r>
              <a:rPr lang="pt-PT" dirty="0" err="1">
                <a:latin typeface="Consolas"/>
              </a:rPr>
              <a:t>KNeighbors</a:t>
            </a:r>
            <a:r>
              <a:rPr lang="pt-PT" dirty="0">
                <a:latin typeface="Consolas"/>
              </a:rPr>
              <a:t>. Apesar disso, ambos continuam a possuir precisão, </a:t>
            </a:r>
            <a:r>
              <a:rPr lang="pt-PT" dirty="0" err="1">
                <a:latin typeface="Consolas"/>
              </a:rPr>
              <a:t>recall</a:t>
            </a:r>
            <a:r>
              <a:rPr lang="pt-PT" dirty="0">
                <a:latin typeface="Consolas"/>
              </a:rPr>
              <a:t> e F1-score elevados.</a:t>
            </a:r>
          </a:p>
        </p:txBody>
      </p:sp>
    </p:spTree>
    <p:extLst>
      <p:ext uri="{BB962C8B-B14F-4D97-AF65-F5344CB8AC3E}">
        <p14:creationId xmlns:p14="http://schemas.microsoft.com/office/powerpoint/2010/main" val="3246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t-PT"/>
              <a:t>Especificação do trabalho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498" y="2062065"/>
            <a:ext cx="6624735" cy="4079791"/>
          </a:xfrm>
        </p:spPr>
        <p:txBody>
          <a:bodyPr rtlCol="0">
            <a:normAutofit fontScale="77500" lnSpcReduction="20000"/>
          </a:bodyPr>
          <a:lstStyle/>
          <a:p>
            <a:pPr lvl="0" rtl="0"/>
            <a:r>
              <a:rPr lang="pt-PT"/>
              <a:t>O tema selecionado foi “Fogos Florestais na Argélia”.</a:t>
            </a:r>
          </a:p>
          <a:p>
            <a:pPr lvl="0" rtl="0"/>
            <a:r>
              <a:rPr lang="pt-PT"/>
              <a:t>Foi-nos disponibilizado um conjunto de dados que contém vários detalhes tais como a data de captura de dados, a temperatura máxima desse dia, a humidade relativa, velocidade do vento, precipitação(mm), índice de humidade dos combustíveis finos(FFMC), índice de húmus(DMC), índice de seca(DC), índice de propagação inicial(ISI), índice de combustível disponível(BUI), índice meteorológico de incêndio(FWI).</a:t>
            </a:r>
          </a:p>
          <a:p>
            <a:pPr lvl="0" rtl="0"/>
            <a:r>
              <a:rPr lang="pt-PT"/>
              <a:t>Por fim, uma indicação se nessas condições ocorreu ou não um incêndio florestal.</a:t>
            </a:r>
          </a:p>
          <a:p>
            <a:pPr lvl="0" rtl="0"/>
            <a:r>
              <a:rPr lang="pt-PT"/>
              <a:t>O objetivo deste projeto é treinar vários modelos de modo a possibilitar o reconhecimento da possível ocorrência de um incêndio baseado nas condições do ambiente e de ocorrências passadas.</a:t>
            </a:r>
          </a:p>
          <a:p>
            <a:pPr lvl="0" rtl="0"/>
            <a:endParaRPr lang="pt-PT"/>
          </a:p>
        </p:txBody>
      </p:sp>
      <p:sp>
        <p:nvSpPr>
          <p:cNvPr id="56" name="Marcador de Posição da Data 55">
            <a:extLst>
              <a:ext uri="{FF2B5EF4-FFF2-40B4-BE49-F238E27FC236}">
                <a16:creationId xmlns:a16="http://schemas.microsoft.com/office/drawing/2014/main" id="{9D8B88D2-ABEB-44EA-AC44-BDDD8B4F8E3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58" name="Marcador de Posição do Número do Diapositivo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4BF14-ED48-059C-1E69-C592680A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99" y="2740515"/>
            <a:ext cx="4000189" cy="23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4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13" y="1556807"/>
            <a:ext cx="4145257" cy="1149071"/>
          </a:xfrm>
        </p:spPr>
        <p:txBody>
          <a:bodyPr rtlCol="0">
            <a:normAutofit/>
          </a:bodyPr>
          <a:lstStyle/>
          <a:p>
            <a:pPr algn="ctr"/>
            <a:r>
              <a:rPr lang="pt-PT" sz="3200">
                <a:solidFill>
                  <a:srgbClr val="E2D4CA">
                    <a:alpha val="75000"/>
                  </a:srgbClr>
                </a:solidFill>
              </a:rPr>
              <a:t>Trabalhos relacionados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031" y="1333670"/>
            <a:ext cx="7167397" cy="5113783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Previsão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de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Fogos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Florestais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na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Algéria</a:t>
            </a:r>
            <a:r>
              <a:rPr lang="en-US" sz="1700">
                <a:solidFill>
                  <a:schemeClr val="tx2"/>
                </a:solidFill>
                <a:ea typeface="Roboto"/>
                <a:cs typeface="Roboto"/>
              </a:rPr>
              <a:t> </a:t>
            </a:r>
            <a:r>
              <a:rPr lang="en-US" sz="1700" err="1">
                <a:solidFill>
                  <a:schemeClr val="tx2"/>
                </a:solidFill>
                <a:ea typeface="Roboto"/>
                <a:cs typeface="Roboto"/>
              </a:rPr>
              <a:t>utilizando</a:t>
            </a:r>
            <a:r>
              <a:rPr lang="en-US" sz="1700">
                <a:solidFill>
                  <a:schemeClr val="tx2"/>
                </a:solidFill>
                <a:ea typeface="Roboto"/>
                <a:cs typeface="Roboto"/>
              </a:rPr>
              <a:t> </a:t>
            </a:r>
            <a:r>
              <a:rPr lang="en-US" sz="1700" err="1">
                <a:solidFill>
                  <a:schemeClr val="tx2"/>
                </a:solidFill>
                <a:ea typeface="Roboto"/>
                <a:cs typeface="Roboto"/>
              </a:rPr>
              <a:t>técnicas</a:t>
            </a:r>
            <a:r>
              <a:rPr lang="en-US" sz="1700">
                <a:solidFill>
                  <a:schemeClr val="tx2"/>
                </a:solidFill>
                <a:ea typeface="Roboto"/>
                <a:cs typeface="Roboto"/>
              </a:rPr>
              <a:t> de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Data Mining: Caso de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Estudo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do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Algoritmo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Árvore</a:t>
            </a:r>
            <a:r>
              <a:rPr lang="en-US" sz="1700" b="0" i="0">
                <a:solidFill>
                  <a:schemeClr val="tx2"/>
                </a:solidFill>
                <a:effectLst/>
                <a:ea typeface="Roboto"/>
                <a:cs typeface="Roboto"/>
              </a:rPr>
              <a:t> de </a:t>
            </a:r>
            <a:r>
              <a:rPr lang="en-US" sz="1700" b="0" i="0" err="1">
                <a:solidFill>
                  <a:schemeClr val="tx2"/>
                </a:solidFill>
                <a:effectLst/>
                <a:ea typeface="Roboto"/>
                <a:cs typeface="Roboto"/>
              </a:rPr>
              <a:t>Decisão</a:t>
            </a:r>
            <a:endParaRPr lang="en-US" sz="1700">
              <a:solidFill>
                <a:schemeClr val="tx2"/>
              </a:solidFill>
              <a:ea typeface="Roboto"/>
              <a:cs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700">
                <a:hlinkClick r:id="rId3"/>
              </a:rPr>
              <a:t>https://www.researchgate.net/profile/Faroudja-Abid/publication/339062373_Predicting_Forest_Fire_in_Algeria_Using_Data_Mining_Techniques_Case_Study_of_the_Decision_Tree_Algorithm</a:t>
            </a:r>
            <a:r>
              <a:rPr lang="pt-PT" sz="1700"/>
              <a:t> </a:t>
            </a:r>
            <a:endParaRPr lang="pt-PT" sz="1700">
              <a:solidFill>
                <a:srgbClr val="E2D4CA">
                  <a:alpha val="85000"/>
                </a:srgbClr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1700" err="1"/>
              <a:t>Machine</a:t>
            </a:r>
            <a:r>
              <a:rPr lang="pt-PT" sz="1700"/>
              <a:t> </a:t>
            </a:r>
            <a:r>
              <a:rPr lang="pt-PT" sz="1700" err="1"/>
              <a:t>Learning</a:t>
            </a:r>
            <a:endParaRPr lang="pt-PT" sz="17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700">
                <a:solidFill>
                  <a:schemeClr val="tx2"/>
                </a:solidFill>
                <a:ea typeface="+mn-lt"/>
                <a:cs typeface="+mn-lt"/>
                <a:hlinkClick r:id="rId4"/>
              </a:rPr>
              <a:t>https://www.ibm.com/topics/machine-learning</a:t>
            </a:r>
            <a:r>
              <a:rPr lang="pt-PT" sz="170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700"/>
              <a:t>GitHub com projeto similar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700">
                <a:ea typeface="+mn-lt"/>
                <a:cs typeface="+mn-lt"/>
                <a:hlinkClick r:id="rId5"/>
              </a:rPr>
              <a:t>https://github.com/geeky-bit/SVR--Decision-Trees--Random-Forests--DeepNeuralNets--to-PREDICT-FOREST-FIRES</a:t>
            </a:r>
            <a:r>
              <a:rPr lang="pt-PT" sz="1700">
                <a:ea typeface="+mn-lt"/>
                <a:cs typeface="+mn-lt"/>
              </a:rPr>
              <a:t> </a:t>
            </a:r>
            <a:endParaRPr lang="pt-PT" sz="1700">
              <a:solidFill>
                <a:srgbClr val="E2D4CA">
                  <a:alpha val="85000"/>
                </a:srgbClr>
              </a:solidFill>
              <a:ea typeface="+mn-lt"/>
              <a:cs typeface="+mn-lt"/>
            </a:endParaRPr>
          </a:p>
          <a:p>
            <a:endParaRPr lang="pt-PT"/>
          </a:p>
          <a:p>
            <a:endParaRPr lang="pt-PT"/>
          </a:p>
        </p:txBody>
      </p:sp>
      <p:sp>
        <p:nvSpPr>
          <p:cNvPr id="74" name="Marcador de Posição da Data 73">
            <a:extLst>
              <a:ext uri="{FF2B5EF4-FFF2-40B4-BE49-F238E27FC236}">
                <a16:creationId xmlns:a16="http://schemas.microsoft.com/office/drawing/2014/main" id="{F58157BD-826A-4A73-AFE3-4DC840C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2E97B3-A8E4-6CA3-444E-AC97B2445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42" y="3003615"/>
            <a:ext cx="3054998" cy="30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CE88BB9-5E8A-474F-B7C0-BC6738C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 anchor="ctr">
            <a:normAutofit/>
          </a:bodyPr>
          <a:lstStyle/>
          <a:p>
            <a:pPr rtl="0"/>
            <a:r>
              <a:rPr lang="pt-PT"/>
              <a:t>Ferramentas e algoritmos a utilizar</a:t>
            </a:r>
          </a:p>
        </p:txBody>
      </p:sp>
      <p:sp>
        <p:nvSpPr>
          <p:cNvPr id="81" name="Marcador de Posição do Texto 80">
            <a:extLst>
              <a:ext uri="{FF2B5EF4-FFF2-40B4-BE49-F238E27FC236}">
                <a16:creationId xmlns:a16="http://schemas.microsoft.com/office/drawing/2014/main" id="{26331C6E-6EC6-4BCA-90FC-D6143768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58" y="2326108"/>
            <a:ext cx="10226842" cy="4030242"/>
          </a:xfrm>
          <a:noFill/>
          <a:ln>
            <a:noFill/>
          </a:ln>
        </p:spPr>
        <p:txBody>
          <a:bodyPr rtlCol="0">
            <a:normAutofit fontScale="92500" lnSpcReduction="20000"/>
          </a:bodyPr>
          <a:lstStyle/>
          <a:p>
            <a:r>
              <a:rPr lang="pt-PT" sz="1800" dirty="0"/>
              <a:t>A linguagem utilizada para desenvolvimento foi </a:t>
            </a:r>
            <a:r>
              <a:rPr lang="pt-PT" sz="1800" dirty="0" err="1"/>
              <a:t>Python</a:t>
            </a:r>
            <a:r>
              <a:rPr lang="pt-PT" sz="1800" dirty="0"/>
              <a:t> e o ambiente adotado foi </a:t>
            </a:r>
            <a:r>
              <a:rPr lang="pt-PT" sz="1800" dirty="0" err="1"/>
              <a:t>Jupyter</a:t>
            </a:r>
            <a:r>
              <a:rPr lang="pt-PT" sz="1800" dirty="0"/>
              <a:t> Notebook.</a:t>
            </a:r>
          </a:p>
          <a:p>
            <a:r>
              <a:rPr lang="pt-PT" sz="1800" dirty="0"/>
              <a:t>Ferramentas utilizadas:</a:t>
            </a:r>
            <a:endParaRPr lang="pt-PT" sz="1200" dirty="0"/>
          </a:p>
          <a:p>
            <a:pPr marL="685800" lvl="2"/>
            <a:r>
              <a:rPr lang="pt-PT" sz="1200" dirty="0"/>
              <a:t>Pandas – análise e preparação de dados</a:t>
            </a:r>
          </a:p>
          <a:p>
            <a:pPr marL="685800" lvl="2"/>
            <a:r>
              <a:rPr lang="pt-PT" sz="1200" dirty="0" err="1"/>
              <a:t>Sklearn</a:t>
            </a:r>
            <a:r>
              <a:rPr lang="pt-PT" sz="1200"/>
              <a:t> – criação, treino e teste  da performance dos modelos</a:t>
            </a:r>
          </a:p>
          <a:p>
            <a:pPr marL="685800" lvl="2"/>
            <a:r>
              <a:rPr lang="pt-PT" sz="1200" dirty="0" err="1"/>
              <a:t>Matplotlib</a:t>
            </a:r>
            <a:r>
              <a:rPr lang="pt-PT" sz="1200" dirty="0"/>
              <a:t> – criação de </a:t>
            </a:r>
            <a:r>
              <a:rPr lang="pt-PT" sz="1200" dirty="0" err="1"/>
              <a:t>charts</a:t>
            </a:r>
            <a:endParaRPr lang="pt-PT" sz="1200" dirty="0"/>
          </a:p>
          <a:p>
            <a:pPr marL="342900" lvl="2" indent="0">
              <a:buNone/>
            </a:pPr>
            <a:endParaRPr lang="pt-PT" sz="1200" dirty="0"/>
          </a:p>
          <a:p>
            <a:pPr marL="217170" lvl="1" indent="-171450">
              <a:buFont typeface="Arial" panose="020B0604020202020204" pitchFamily="34" charset="0"/>
              <a:buChar char="•"/>
            </a:pPr>
            <a:r>
              <a:rPr lang="pt-PT" b="0" dirty="0"/>
              <a:t>Algoritmos implementados:</a:t>
            </a:r>
          </a:p>
          <a:p>
            <a:pPr marL="514350" lvl="2" indent="-171450"/>
            <a:r>
              <a:rPr lang="pt-PT" sz="1200" dirty="0" err="1"/>
              <a:t>Decision</a:t>
            </a:r>
            <a:r>
              <a:rPr lang="pt-PT" sz="1200" dirty="0"/>
              <a:t> </a:t>
            </a:r>
            <a:r>
              <a:rPr lang="pt-PT" sz="1200" dirty="0" err="1"/>
              <a:t>Tree</a:t>
            </a:r>
            <a:r>
              <a:rPr lang="pt-PT" sz="1200" dirty="0"/>
              <a:t>: </a:t>
            </a:r>
            <a:r>
              <a:rPr lang="pt-PT" sz="1200" dirty="0" err="1">
                <a:latin typeface="+mj-lt"/>
              </a:rPr>
              <a:t>Con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strói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 um 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modelo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árvore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+mj-lt"/>
              </a:rPr>
              <a:t> para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+mj-lt"/>
              </a:rPr>
              <a:t>tomar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+mj-lt"/>
              </a:rPr>
              <a:t>dec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isões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+mj-lt"/>
              </a:rPr>
              <a:t>baseadas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+mj-lt"/>
              </a:rPr>
              <a:t>nas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+mj-lt"/>
              </a:rPr>
              <a:t>características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+mj-lt"/>
              </a:rPr>
              <a:t> dos dados.</a:t>
            </a:r>
            <a:endParaRPr lang="pt-PT" sz="1200" dirty="0">
              <a:solidFill>
                <a:schemeClr val="tx2"/>
              </a:solidFill>
              <a:latin typeface="+mj-lt"/>
            </a:endParaRPr>
          </a:p>
          <a:p>
            <a:pPr marL="514350" lvl="2" indent="-171450"/>
            <a:r>
              <a:rPr lang="pt-PT" sz="1200" dirty="0"/>
              <a:t>Neural Networks: Emita a estrutura e o funcionamento do cérebro de um humano de modo a possibilitar a aprendizagem e classificação de dados.</a:t>
            </a:r>
          </a:p>
          <a:p>
            <a:pPr marL="514350" lvl="2" indent="-171450"/>
            <a:r>
              <a:rPr lang="pt-PT" sz="1200" dirty="0"/>
              <a:t>K-NN: Atribui uma instância de teste a uma classe baseada nas K instâncias de teste mais próximas no espaço de características.</a:t>
            </a:r>
          </a:p>
          <a:p>
            <a:pPr marL="514350" lvl="2" indent="-171450"/>
            <a:r>
              <a:rPr lang="pt-PT" sz="1200" dirty="0"/>
              <a:t>SVM: Constrói Hiper planos de modo a separar as classes e maximizar a margem entre elas.</a:t>
            </a:r>
          </a:p>
          <a:p>
            <a:pPr marL="685800" lvl="2"/>
            <a:endParaRPr lang="pt-PT" sz="1200" dirty="0"/>
          </a:p>
          <a:p>
            <a:pPr marL="388620" lvl="1"/>
            <a:r>
              <a:rPr lang="pt-PT" sz="1200" dirty="0"/>
              <a:t>	</a:t>
            </a:r>
          </a:p>
          <a:p>
            <a:pPr marL="685800" lvl="2"/>
            <a:endParaRPr lang="pt-PT" sz="1200" dirty="0"/>
          </a:p>
          <a:p>
            <a:pPr marL="388620" lvl="1"/>
            <a:r>
              <a:rPr lang="pt-PT" sz="1200" dirty="0"/>
              <a:t>	</a:t>
            </a:r>
          </a:p>
        </p:txBody>
      </p:sp>
      <p:sp>
        <p:nvSpPr>
          <p:cNvPr id="184" name="Marcador de Posição do Número do Diapositivo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E208ADF-3ADD-483D-A721-14E3EEE2C135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B569C-1C44-46C2-1C62-5B92251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E2D4CA">
                    <a:alpha val="75000"/>
                  </a:srgbClr>
                </a:solidFill>
              </a:rPr>
              <a:t>Pré-processamento de Dados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84D568-8BF9-72C5-4C64-E8AB494C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102"/>
            <a:ext cx="10515600" cy="3861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Antes de tudo, temos de efetuar o pré-processamento dos dados fornecidos, de modo a aumentar a precisão da análise dos mesmos, reduzir o tempo e os recursos necessários para treinar o modelo, etc. </a:t>
            </a:r>
          </a:p>
          <a:p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Começamos por verificar que a linha 122 separava os dados em 2 regiões diferentes, então decidimos adicionar uma nova coluna  que definia em qual região cada conjunto de dados pertencia. </a:t>
            </a:r>
          </a:p>
          <a:p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Em seguida, removemos a linha 122 e todos os valores nulos e verificamos se existiam dados duplicados.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66A2B6-7DED-5C2E-0580-59E60D9B98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8D7F13-F586-D752-E472-4793506A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E98165-D707-5BCC-3298-F9BCE042C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PT" noProof="0" smtClean="0"/>
              <a:pPr rtl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068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6FC3D-3011-DC0F-361A-AED5C0B9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E2D4CA"/>
                </a:solidFill>
                <a:ea typeface="+mj-lt"/>
                <a:cs typeface="+mj-lt"/>
              </a:rPr>
              <a:t>Pré-processamento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7EB9F7-7787-E937-CB37-ADE5566F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3988"/>
            <a:ext cx="10515600" cy="378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Depois, removemos os espaços extra presentes no título de algumas colunas e dos atributos "</a:t>
            </a:r>
            <a:r>
              <a:rPr lang="pt-PT" dirty="0" err="1">
                <a:solidFill>
                  <a:srgbClr val="E2D4CA">
                    <a:alpha val="85000"/>
                  </a:srgbClr>
                </a:solidFill>
              </a:rPr>
              <a:t>fire</a:t>
            </a:r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" e "</a:t>
            </a:r>
            <a:r>
              <a:rPr lang="pt-PT" dirty="0" err="1">
                <a:solidFill>
                  <a:srgbClr val="E2D4CA">
                    <a:alpha val="85000"/>
                  </a:srgbClr>
                </a:solidFill>
              </a:rPr>
              <a:t>not</a:t>
            </a:r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 </a:t>
            </a:r>
            <a:r>
              <a:rPr lang="pt-PT" dirty="0" err="1">
                <a:solidFill>
                  <a:srgbClr val="E2D4CA">
                    <a:alpha val="85000"/>
                  </a:srgbClr>
                </a:solidFill>
              </a:rPr>
              <a:t>fire</a:t>
            </a:r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" da coluna "Classes".</a:t>
            </a:r>
          </a:p>
          <a:p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Por fim, convertemos todos os dados do tipo </a:t>
            </a:r>
            <a:r>
              <a:rPr lang="pt-PT" dirty="0" err="1">
                <a:solidFill>
                  <a:srgbClr val="E2D4CA">
                    <a:alpha val="85000"/>
                  </a:srgbClr>
                </a:solidFill>
              </a:rPr>
              <a:t>Object</a:t>
            </a:r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 para o tipo </a:t>
            </a:r>
            <a:r>
              <a:rPr lang="pt-PT" dirty="0" err="1">
                <a:solidFill>
                  <a:srgbClr val="E2D4CA">
                    <a:alpha val="85000"/>
                  </a:srgbClr>
                </a:solidFill>
              </a:rPr>
              <a:t>int</a:t>
            </a:r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 ou </a:t>
            </a:r>
            <a:r>
              <a:rPr lang="pt-PT" dirty="0" err="1">
                <a:solidFill>
                  <a:srgbClr val="E2D4CA">
                    <a:alpha val="85000"/>
                  </a:srgbClr>
                </a:solidFill>
              </a:rPr>
              <a:t>float</a:t>
            </a:r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 conforme o que fazia mais sentido, convertendo também os dados da coluna "Classes" para 1 no caso de ocorrência de fogo e 0 no caso contrário.</a:t>
            </a:r>
          </a:p>
          <a:p>
            <a:r>
              <a:rPr lang="pt-PT" dirty="0">
                <a:solidFill>
                  <a:srgbClr val="E2D4CA">
                    <a:alpha val="85000"/>
                  </a:srgbClr>
                </a:solidFill>
              </a:rPr>
              <a:t>Em seguida iniciamos a fase de análise de dados.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95807D-D931-0C21-F0A1-C2748E38E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4214D1-724D-8927-305D-FE1C39E9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B2A037-554E-21E6-09D6-ADB183D0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PT" noProof="0" smtClean="0"/>
              <a:pPr rtl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5583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AEB4-88BC-259A-F5BF-05B34318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E2D4CA">
                    <a:alpha val="75000"/>
                  </a:srgbClr>
                </a:solidFill>
              </a:rPr>
              <a:t>Pré-processamento de Dados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B2A991-2BC4-036C-053C-50FA7D54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96"/>
            <a:ext cx="10515600" cy="4429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pt-PT" sz="2000" dirty="0">
                <a:solidFill>
                  <a:srgbClr val="E2D4CA">
                    <a:alpha val="85000"/>
                  </a:srgbClr>
                </a:solidFill>
              </a:rPr>
              <a:t>Análise de dados</a:t>
            </a:r>
            <a:endParaRPr lang="pt-PT" b="0" dirty="0">
              <a:solidFill>
                <a:srgbClr val="E2D4CA">
                  <a:alpha val="85000"/>
                </a:srgbClr>
              </a:solidFill>
            </a:endParaRPr>
          </a:p>
          <a:p>
            <a:pPr lvl="1"/>
            <a:r>
              <a:rPr lang="pt-PT" b="0" dirty="0">
                <a:solidFill>
                  <a:srgbClr val="E2D4CA">
                    <a:alpha val="85000"/>
                  </a:srgbClr>
                </a:solidFill>
              </a:rPr>
              <a:t>Depois de verificar que os dados estavam em ordem, procedemos para uma análise mais profunda dos mesmos, começando por criar uma matriz de correlação para verificar a influência de cada característica do ambiente na ocorrência de um fogo.</a:t>
            </a:r>
            <a:endParaRPr lang="pt-PT"/>
          </a:p>
          <a:p>
            <a:pPr lvl="1"/>
            <a:r>
              <a:rPr lang="pt-PT" b="0" dirty="0">
                <a:solidFill>
                  <a:srgbClr val="E2D4CA">
                    <a:alpha val="85000"/>
                  </a:srgbClr>
                </a:solidFill>
              </a:rPr>
              <a:t>Para além disso, criamos também vários gráficos que permitem comparar a quantidade de dados que geraram fogos ou não, a quantidade de fogos que ocorreram em cada região e em cada mês.</a:t>
            </a:r>
          </a:p>
          <a:p>
            <a:pPr lvl="1"/>
            <a:r>
              <a:rPr lang="pt-PT" sz="2000" dirty="0">
                <a:solidFill>
                  <a:srgbClr val="E2D4CA">
                    <a:alpha val="85000"/>
                  </a:srgbClr>
                </a:solidFill>
              </a:rPr>
              <a:t>Preparação de dados</a:t>
            </a:r>
          </a:p>
          <a:p>
            <a:pPr lvl="1"/>
            <a:r>
              <a:rPr lang="pt-PT" b="0" dirty="0">
                <a:solidFill>
                  <a:srgbClr val="E2D4CA">
                    <a:alpha val="85000"/>
                  </a:srgbClr>
                </a:solidFill>
              </a:rPr>
              <a:t>Em seguida, de modo a minimizar os dados removemos algumas colunas que concluímos não serem tão relevantes para a classificação</a:t>
            </a:r>
            <a:r>
              <a:rPr lang="pt-PT" b="0">
                <a:solidFill>
                  <a:srgbClr val="E2D4CA">
                    <a:alpha val="85000"/>
                  </a:srgbClr>
                </a:solidFill>
              </a:rPr>
              <a:t> e também as que possuíam correlação superior ao </a:t>
            </a:r>
            <a:r>
              <a:rPr lang="pt-PT" b="0" err="1">
                <a:solidFill>
                  <a:srgbClr val="E2D4CA">
                    <a:alpha val="85000"/>
                  </a:srgbClr>
                </a:solidFill>
              </a:rPr>
              <a:t>threshold</a:t>
            </a:r>
            <a:r>
              <a:rPr lang="pt-PT" b="0">
                <a:solidFill>
                  <a:srgbClr val="E2D4CA">
                    <a:alpha val="85000"/>
                  </a:srgbClr>
                </a:solidFill>
              </a:rPr>
              <a:t> definido.</a:t>
            </a:r>
            <a:endParaRPr lang="pt-PT" b="0" dirty="0">
              <a:solidFill>
                <a:srgbClr val="E2D4CA">
                  <a:alpha val="85000"/>
                </a:srgbClr>
              </a:solidFill>
            </a:endParaRPr>
          </a:p>
          <a:p>
            <a:pPr lvl="1"/>
            <a:r>
              <a:rPr lang="pt-PT" b="0" dirty="0">
                <a:solidFill>
                  <a:srgbClr val="E2D4CA">
                    <a:alpha val="85000"/>
                  </a:srgbClr>
                </a:solidFill>
              </a:rPr>
              <a:t>Depois, dividimos a base de dados em treino e teste (75%-25%) e efetuamos </a:t>
            </a:r>
            <a:r>
              <a:rPr lang="pt-PT" b="0" i="1" dirty="0" err="1">
                <a:solidFill>
                  <a:srgbClr val="E2D4CA">
                    <a:alpha val="85000"/>
                  </a:srgbClr>
                </a:solidFill>
              </a:rPr>
              <a:t>scaling</a:t>
            </a:r>
            <a:r>
              <a:rPr lang="pt-PT" b="0" dirty="0">
                <a:solidFill>
                  <a:srgbClr val="E2D4CA">
                    <a:alpha val="85000"/>
                  </a:srgbClr>
                </a:solidFill>
              </a:rPr>
              <a:t> da base de dados, de modo a normalizar os dados e atribuir igual importância às diferentes </a:t>
            </a:r>
            <a:r>
              <a:rPr lang="pt-PT" b="0" dirty="0" err="1">
                <a:solidFill>
                  <a:srgbClr val="E2D4CA">
                    <a:alpha val="85000"/>
                  </a:srgbClr>
                </a:solidFill>
              </a:rPr>
              <a:t>features</a:t>
            </a:r>
            <a:r>
              <a:rPr lang="pt-PT" b="0" dirty="0">
                <a:solidFill>
                  <a:srgbClr val="E2D4CA">
                    <a:alpha val="85000"/>
                  </a:srgbClr>
                </a:solidFill>
              </a:rPr>
              <a:t> durante o processo de treino.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ADE4A3-D5AC-0C73-2E20-9CBCB6AF27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54B8B6-179C-F1F8-4189-EEF5905A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DDDB07-D574-559D-B107-AF258198E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PT" noProof="0" smtClean="0"/>
              <a:pPr rtl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465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9C25B-B705-2C68-BE90-8236AD55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E2D4CA">
                    <a:alpha val="75000"/>
                  </a:srgbClr>
                </a:solidFill>
              </a:rPr>
              <a:t>Decision</a:t>
            </a:r>
            <a:r>
              <a:rPr lang="pt-PT" dirty="0">
                <a:solidFill>
                  <a:srgbClr val="E2D4CA">
                    <a:alpha val="75000"/>
                  </a:srgbClr>
                </a:solidFill>
              </a:rPr>
              <a:t> </a:t>
            </a:r>
            <a:r>
              <a:rPr lang="pt-PT" dirty="0" err="1">
                <a:solidFill>
                  <a:srgbClr val="E2D4CA">
                    <a:alpha val="75000"/>
                  </a:srgbClr>
                </a:solidFill>
              </a:rPr>
              <a:t>Tree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2608D3-7615-D451-A1B4-7E20C0A88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286"/>
            <a:ext cx="10515600" cy="415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>
                <a:latin typeface="Consolas"/>
              </a:rPr>
              <a:t>Tempo para treinar </a:t>
            </a:r>
            <a:r>
              <a:rPr lang="pt-PT" sz="2000" err="1">
                <a:latin typeface="Consolas"/>
              </a:rPr>
              <a:t>Decision</a:t>
            </a:r>
            <a:r>
              <a:rPr lang="pt-PT" sz="2000">
                <a:latin typeface="Consolas"/>
              </a:rPr>
              <a:t> </a:t>
            </a:r>
            <a:r>
              <a:rPr lang="pt-PT" sz="2000" err="1">
                <a:latin typeface="Consolas"/>
              </a:rPr>
              <a:t>Tree</a:t>
            </a:r>
            <a:r>
              <a:rPr lang="pt-PT" sz="2000">
                <a:latin typeface="Consolas"/>
              </a:rPr>
              <a:t> </a:t>
            </a:r>
            <a:r>
              <a:rPr lang="pt-PT" sz="2000" err="1">
                <a:latin typeface="Consolas"/>
              </a:rPr>
              <a:t>classifier</a:t>
            </a:r>
            <a:r>
              <a:rPr lang="pt-PT" sz="2000">
                <a:latin typeface="Consolas"/>
              </a:rPr>
              <a:t>: 0.00294 segundos.</a:t>
            </a:r>
          </a:p>
          <a:p>
            <a:r>
              <a:rPr lang="pt-PT" sz="2000">
                <a:solidFill>
                  <a:srgbClr val="E2D4CA">
                    <a:alpha val="85000"/>
                  </a:srgbClr>
                </a:solidFill>
                <a:latin typeface="Consolas"/>
              </a:rPr>
              <a:t>Métricas de avaliação: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672486-78A3-7693-27CF-06863DDC97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EF1C82-7505-8DBE-783B-760C89668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F26423-D1B7-C2C5-1C45-B3AB897E7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8" name="Imagem 8" descr="Uma imagem com gráfico&#10;&#10;Descrição gerada automaticamente">
            <a:extLst>
              <a:ext uri="{FF2B5EF4-FFF2-40B4-BE49-F238E27FC236}">
                <a16:creationId xmlns:a16="http://schemas.microsoft.com/office/drawing/2014/main" id="{0DB3EA0B-5544-31AB-B8AC-E983B7DA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7" y="2411428"/>
            <a:ext cx="5145616" cy="3950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BE406-86C1-EAB4-424E-5C06DC2A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68" y="3149920"/>
            <a:ext cx="5713462" cy="24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C242D-F01E-73A6-9767-6EDBA792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E2D4CA">
                    <a:alpha val="75000"/>
                  </a:srgbClr>
                </a:solidFill>
              </a:rPr>
              <a:t>KNeighbors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ED1A84-F14A-9022-51AC-AC246180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4"/>
            <a:ext cx="10515600" cy="4172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>
                <a:latin typeface="Consolas"/>
              </a:rPr>
              <a:t>Tempo para treinar KNN </a:t>
            </a:r>
            <a:r>
              <a:rPr lang="pt-PT" sz="1800" err="1">
                <a:latin typeface="Consolas"/>
              </a:rPr>
              <a:t>classifier</a:t>
            </a:r>
            <a:r>
              <a:rPr lang="pt-PT" sz="1800">
                <a:latin typeface="Consolas"/>
              </a:rPr>
              <a:t>: 0.00207 segundos.</a:t>
            </a:r>
            <a:endParaRPr lang="pt-PT" sz="1800">
              <a:solidFill>
                <a:srgbClr val="E2D4CA">
                  <a:alpha val="85000"/>
                </a:srgbClr>
              </a:solidFill>
              <a:latin typeface="Consolas"/>
            </a:endParaRPr>
          </a:p>
          <a:p>
            <a:r>
              <a:rPr lang="pt-PT" sz="1800">
                <a:latin typeface="Consolas"/>
              </a:rPr>
              <a:t>Training Score: 0.9615384615384616
</a:t>
            </a:r>
            <a:r>
              <a:rPr lang="pt-PT" sz="1800" err="1">
                <a:latin typeface="Consolas"/>
              </a:rPr>
              <a:t>Test</a:t>
            </a:r>
            <a:r>
              <a:rPr lang="pt-PT" sz="1800">
                <a:latin typeface="Consolas"/>
              </a:rPr>
              <a:t> Score: 0.9016393442622951</a:t>
            </a:r>
          </a:p>
          <a:p>
            <a:r>
              <a:rPr lang="pt-PT" sz="1800">
                <a:solidFill>
                  <a:srgbClr val="E2D4CA">
                    <a:alpha val="85000"/>
                  </a:srgbClr>
                </a:solidFill>
                <a:latin typeface="Consolas"/>
              </a:rPr>
              <a:t>Métricas de avaliação:</a:t>
            </a:r>
          </a:p>
          <a:p>
            <a:endParaRPr lang="pt-PT" sz="1800">
              <a:solidFill>
                <a:srgbClr val="E2D4CA">
                  <a:alpha val="85000"/>
                </a:srgbClr>
              </a:solidFill>
              <a:latin typeface="Consola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82AEF8-8A4F-DB14-88C2-65668A5102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473334-33F9-86CA-B7AF-54BCF10D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Texto Roxo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81A5CA-86F3-9610-92FA-CE741BDF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7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B178953C-88CF-39B5-5D02-2E10DC8D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6" y="3637232"/>
            <a:ext cx="6246283" cy="2483368"/>
          </a:xfrm>
          <a:prstGeom prst="rect">
            <a:avLst/>
          </a:prstGeom>
        </p:spPr>
      </p:pic>
      <p:pic>
        <p:nvPicPr>
          <p:cNvPr id="8" name="Imagem 8" descr="Uma imagem com gráfico&#10;&#10;Descrição gerada automaticamente">
            <a:extLst>
              <a:ext uri="{FF2B5EF4-FFF2-40B4-BE49-F238E27FC236}">
                <a16:creationId xmlns:a16="http://schemas.microsoft.com/office/drawing/2014/main" id="{1534A3CB-321C-5613-2932-74D09C96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984" y="2368955"/>
            <a:ext cx="4531782" cy="37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91006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793_TF11653146_Win32" id="{D4DEE4D6-6A43-4383-9B82-7B63B077DC39}" vid="{3B76D10A-73BA-41C3-AC6F-EC290007C97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0486df-58f0-4706-a05c-5f1c4a3b86d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7C71EE02B5C447B422ABD4525C94B2" ma:contentTypeVersion="6" ma:contentTypeDescription="Criar um novo documento." ma:contentTypeScope="" ma:versionID="2576e100616b82730f2bf338079b99bc">
  <xsd:schema xmlns:xsd="http://www.w3.org/2001/XMLSchema" xmlns:xs="http://www.w3.org/2001/XMLSchema" xmlns:p="http://schemas.microsoft.com/office/2006/metadata/properties" xmlns:ns3="ca0486df-58f0-4706-a05c-5f1c4a3b86d0" xmlns:ns4="8a6110d5-540e-434f-ac1d-5c8106568431" targetNamespace="http://schemas.microsoft.com/office/2006/metadata/properties" ma:root="true" ma:fieldsID="42a0ea079a878afc3320a598e3e2849a" ns3:_="" ns4:_="">
    <xsd:import namespace="ca0486df-58f0-4706-a05c-5f1c4a3b86d0"/>
    <xsd:import namespace="8a6110d5-540e-434f-ac1d-5c81065684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86df-58f0-4706-a05c-5f1c4a3b8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110d5-540e-434f-ac1d-5c81065684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506F55-A469-454B-8FCA-6F8BCF9DAA6B}">
  <ds:schemaRefs>
    <ds:schemaRef ds:uri="8a6110d5-540e-434f-ac1d-5c8106568431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a0486df-58f0-4706-a05c-5f1c4a3b86d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E48B716-C348-47A9-952D-8522F4EB1F3F}">
  <ds:schemaRefs>
    <ds:schemaRef ds:uri="8a6110d5-540e-434f-ac1d-5c8106568431"/>
    <ds:schemaRef ds:uri="ca0486df-58f0-4706-a05c-5f1c4a3b86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Pinheiro</Template>
  <TotalTime>22</TotalTime>
  <Words>907</Words>
  <Application>Microsoft Office PowerPoint</Application>
  <PresentationFormat>Widescreen</PresentationFormat>
  <Paragraphs>90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Dante</vt:lpstr>
      <vt:lpstr>PineVTI</vt:lpstr>
      <vt:lpstr>Supervised Learning : Algerian Forest Fires</vt:lpstr>
      <vt:lpstr>Especificação do trabalho</vt:lpstr>
      <vt:lpstr>Trabalhos relacionados</vt:lpstr>
      <vt:lpstr>Ferramentas e algoritmos a utilizar</vt:lpstr>
      <vt:lpstr>Pré-processamento de Dados</vt:lpstr>
      <vt:lpstr>Pré-processamento de Dados</vt:lpstr>
      <vt:lpstr>Pré-processamento de Dados</vt:lpstr>
      <vt:lpstr>Decision Tree</vt:lpstr>
      <vt:lpstr>KNeighbors</vt:lpstr>
      <vt:lpstr>Random Forest</vt:lpstr>
      <vt:lpstr>Avaliação e comparação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: Algerian Forest Fires</dc:title>
  <dc:creator>Inês Silva</dc:creator>
  <cp:lastModifiedBy>Inês Silva</cp:lastModifiedBy>
  <cp:revision>2</cp:revision>
  <dcterms:created xsi:type="dcterms:W3CDTF">2023-04-29T16:30:29Z</dcterms:created>
  <dcterms:modified xsi:type="dcterms:W3CDTF">2023-05-22T08:41:52Z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0x010100727C71EE02B5C447B422ABD4525C94B2</vt:lpwstr>
  </property>
</Properties>
</file>