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xygen Light"/>
      <p:regular r:id="rId17"/>
      <p:bold r:id="rId18"/>
    </p:embeddedFont>
    <p:embeddedFont>
      <p:font typeface="Oxygen"/>
      <p:regular r:id="rId19"/>
      <p:bold r:id="rId20"/>
    </p:embeddedFont>
    <p:embeddedFont>
      <p:font typeface="Abril Fatfac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brilFatfac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xygen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xygen-regular.fntdata"/><Relationship Id="rId6" Type="http://schemas.openxmlformats.org/officeDocument/2006/relationships/slide" Target="slides/slide1.xml"/><Relationship Id="rId18" Type="http://schemas.openxmlformats.org/officeDocument/2006/relationships/font" Target="fonts/Oxygen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e28956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e28956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2551175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92551175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8e28956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8e28956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6e7e05e9_0_17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6e7e05e9_0_17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255117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255117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25511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925511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2ef72a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2ef72a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0065a85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0065a85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92ef72a3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92ef72a3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255117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9255117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92ef72a3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92ef72a3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4725" y="400850"/>
            <a:ext cx="8115300" cy="43434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72052" y="1201775"/>
            <a:ext cx="6399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bril Fatface"/>
              <a:buNone/>
              <a:defRPr sz="52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30850" y="3181925"/>
            <a:ext cx="568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C448"/>
              </a:buClr>
              <a:buSzPts val="2800"/>
              <a:buNone/>
              <a:defRPr sz="2800">
                <a:solidFill>
                  <a:srgbClr val="A1C44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BIG_NUMBER_1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6395719" y="948932"/>
            <a:ext cx="11391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3" type="ctrTitle"/>
          </p:nvPr>
        </p:nvSpPr>
        <p:spPr>
          <a:xfrm>
            <a:off x="5756156" y="1414183"/>
            <a:ext cx="2418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5729500" y="1654592"/>
            <a:ext cx="247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hasCustomPrompt="1" idx="4" type="title"/>
          </p:nvPr>
        </p:nvSpPr>
        <p:spPr>
          <a:xfrm>
            <a:off x="6395719" y="3460603"/>
            <a:ext cx="11391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5" type="ctrTitle"/>
          </p:nvPr>
        </p:nvSpPr>
        <p:spPr>
          <a:xfrm>
            <a:off x="5756156" y="3925854"/>
            <a:ext cx="2418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6" type="subTitle"/>
          </p:nvPr>
        </p:nvSpPr>
        <p:spPr>
          <a:xfrm>
            <a:off x="5729500" y="4166263"/>
            <a:ext cx="247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hasCustomPrompt="1" idx="7" type="title"/>
          </p:nvPr>
        </p:nvSpPr>
        <p:spPr>
          <a:xfrm>
            <a:off x="6395719" y="2208324"/>
            <a:ext cx="11391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8" type="ctrTitle"/>
          </p:nvPr>
        </p:nvSpPr>
        <p:spPr>
          <a:xfrm>
            <a:off x="5756156" y="2673575"/>
            <a:ext cx="2418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9" type="subTitle"/>
          </p:nvPr>
        </p:nvSpPr>
        <p:spPr>
          <a:xfrm>
            <a:off x="5729500" y="2913984"/>
            <a:ext cx="247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LISTS">
  <p:cSld name="BIG_NUMBER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588450" y="2038250"/>
            <a:ext cx="27774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5530745" y="2038250"/>
            <a:ext cx="27774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3" type="ctrTitle"/>
          </p:nvPr>
        </p:nvSpPr>
        <p:spPr>
          <a:xfrm>
            <a:off x="2768006" y="1566400"/>
            <a:ext cx="2418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Abril Fatface"/>
              <a:buNone/>
              <a:defRPr sz="18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4" type="ctrTitle"/>
          </p:nvPr>
        </p:nvSpPr>
        <p:spPr>
          <a:xfrm>
            <a:off x="5710306" y="1566400"/>
            <a:ext cx="2418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Abril Fatface"/>
              <a:buNone/>
              <a:defRPr sz="18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BIG_NUMBER_1_2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4152132" y="14675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113132" y="17515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4152132" y="25343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4113132" y="28183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5" type="ctrTitle"/>
          </p:nvPr>
        </p:nvSpPr>
        <p:spPr>
          <a:xfrm>
            <a:off x="6274078" y="14675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6" type="subTitle"/>
          </p:nvPr>
        </p:nvSpPr>
        <p:spPr>
          <a:xfrm>
            <a:off x="6274078" y="17515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7" type="ctrTitle"/>
          </p:nvPr>
        </p:nvSpPr>
        <p:spPr>
          <a:xfrm>
            <a:off x="6274078" y="25343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8" type="subTitle"/>
          </p:nvPr>
        </p:nvSpPr>
        <p:spPr>
          <a:xfrm>
            <a:off x="6274078" y="28183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9" type="ctrTitle"/>
          </p:nvPr>
        </p:nvSpPr>
        <p:spPr>
          <a:xfrm>
            <a:off x="4152132" y="36011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3" type="subTitle"/>
          </p:nvPr>
        </p:nvSpPr>
        <p:spPr>
          <a:xfrm>
            <a:off x="4113132" y="38851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3"/>
          <p:cNvSpPr txBox="1"/>
          <p:nvPr>
            <p:ph idx="14" type="ctrTitle"/>
          </p:nvPr>
        </p:nvSpPr>
        <p:spPr>
          <a:xfrm>
            <a:off x="6274078" y="36011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5" type="subTitle"/>
          </p:nvPr>
        </p:nvSpPr>
        <p:spPr>
          <a:xfrm>
            <a:off x="6274078" y="38851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3">
  <p:cSld name="BIG_NUMBER_1_2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2" type="ctrTitle"/>
          </p:nvPr>
        </p:nvSpPr>
        <p:spPr>
          <a:xfrm>
            <a:off x="790539" y="2698213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71075" y="2982138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4"/>
          <p:cNvSpPr txBox="1"/>
          <p:nvPr>
            <p:ph idx="3" type="ctrTitle"/>
          </p:nvPr>
        </p:nvSpPr>
        <p:spPr>
          <a:xfrm>
            <a:off x="2722896" y="2698213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4" type="subTitle"/>
          </p:nvPr>
        </p:nvSpPr>
        <p:spPr>
          <a:xfrm>
            <a:off x="2703432" y="2982138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4"/>
          <p:cNvSpPr txBox="1"/>
          <p:nvPr>
            <p:ph idx="5" type="ctrTitle"/>
          </p:nvPr>
        </p:nvSpPr>
        <p:spPr>
          <a:xfrm>
            <a:off x="4655242" y="2698213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6" type="subTitle"/>
          </p:nvPr>
        </p:nvSpPr>
        <p:spPr>
          <a:xfrm>
            <a:off x="4635778" y="2982138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4"/>
          <p:cNvSpPr txBox="1"/>
          <p:nvPr>
            <p:ph idx="7" type="ctrTitle"/>
          </p:nvPr>
        </p:nvSpPr>
        <p:spPr>
          <a:xfrm>
            <a:off x="6587592" y="2698213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8" type="subTitle"/>
          </p:nvPr>
        </p:nvSpPr>
        <p:spPr>
          <a:xfrm>
            <a:off x="6568128" y="2982138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">
  <p:cSld name="BIG_NUMBER_1_2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2" type="ctrTitle"/>
          </p:nvPr>
        </p:nvSpPr>
        <p:spPr>
          <a:xfrm>
            <a:off x="743254" y="166077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720000" y="1944700"/>
            <a:ext cx="215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ctrTitle"/>
          </p:nvPr>
        </p:nvSpPr>
        <p:spPr>
          <a:xfrm>
            <a:off x="743259" y="2942850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720005" y="3226775"/>
            <a:ext cx="215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2">
  <p:cSld name="BIG_NUMBER_1_2_1_2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2" type="ctrTitle"/>
          </p:nvPr>
        </p:nvSpPr>
        <p:spPr>
          <a:xfrm>
            <a:off x="4931666" y="338367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4908413" y="3667600"/>
            <a:ext cx="215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6"/>
          <p:cNvSpPr txBox="1"/>
          <p:nvPr>
            <p:ph idx="3" type="ctrTitle"/>
          </p:nvPr>
        </p:nvSpPr>
        <p:spPr>
          <a:xfrm>
            <a:off x="2102746" y="338367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2079493" y="3667600"/>
            <a:ext cx="215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AND CREDITS">
  <p:cSld name="BIG_NUMBER_1_1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4474450" y="1861775"/>
            <a:ext cx="3116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7"/>
          <p:cNvSpPr txBox="1"/>
          <p:nvPr/>
        </p:nvSpPr>
        <p:spPr>
          <a:xfrm>
            <a:off x="5098225" y="3366000"/>
            <a:ext cx="24930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Oxygen Light"/>
                <a:ea typeface="Oxygen Light"/>
                <a:cs typeface="Oxygen Light"/>
                <a:sym typeface="Oxygen Light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/>
              </a:rPr>
              <a:t>Slidesgo</a:t>
            </a:r>
            <a:r>
              <a:rPr b="1" lang="en" sz="800"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800">
                <a:latin typeface="Oxygen Light"/>
                <a:ea typeface="Oxygen Light"/>
                <a:cs typeface="Oxygen Light"/>
                <a:sym typeface="Oxygen Light"/>
              </a:rPr>
              <a:t> including icons by </a:t>
            </a:r>
            <a:r>
              <a:rPr b="1" lang="en" sz="800"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/>
              </a:rPr>
              <a:t>Flaticon</a:t>
            </a:r>
            <a:r>
              <a:rPr lang="en" sz="800">
                <a:latin typeface="Oxygen Light"/>
                <a:ea typeface="Oxygen Light"/>
                <a:cs typeface="Oxygen Light"/>
                <a:sym typeface="Oxygen Light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/>
              </a:rPr>
              <a:t>Freepik</a:t>
            </a:r>
            <a:r>
              <a:rPr lang="en" sz="800">
                <a:latin typeface="Oxygen Light"/>
                <a:ea typeface="Oxygen Light"/>
                <a:cs typeface="Oxygen Light"/>
                <a:sym typeface="Oxygen Light"/>
              </a:rPr>
              <a:t>. </a:t>
            </a:r>
            <a:endParaRPr sz="8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800">
                <a:latin typeface="Oxygen"/>
                <a:ea typeface="Oxygen"/>
                <a:cs typeface="Oxygen"/>
                <a:sym typeface="Oxygen"/>
              </a:rPr>
              <a:t>Please keep this slide for attribution.</a:t>
            </a:r>
            <a:endParaRPr b="1" sz="8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2">
  <p:cSld name="BIG_NUMBER_1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0000" y="1381075"/>
            <a:ext cx="33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409775" y="1381075"/>
            <a:ext cx="33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LIST">
  <p:cSld name="BIG_NUMBER_1_1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720000" y="1381075"/>
            <a:ext cx="59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●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xygen Light"/>
              <a:buChar char="○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Oxygen Light"/>
              <a:buChar char="■"/>
              <a:defRPr sz="1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hasCustomPrompt="1" type="title"/>
          </p:nvPr>
        </p:nvSpPr>
        <p:spPr>
          <a:xfrm>
            <a:off x="1149900" y="1434750"/>
            <a:ext cx="99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4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3" type="ctrTitle"/>
          </p:nvPr>
        </p:nvSpPr>
        <p:spPr>
          <a:xfrm>
            <a:off x="592050" y="189787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68800" y="2181800"/>
            <a:ext cx="215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4"/>
          <p:cNvSpPr txBox="1"/>
          <p:nvPr>
            <p:ph hasCustomPrompt="1" idx="4" type="title"/>
          </p:nvPr>
        </p:nvSpPr>
        <p:spPr>
          <a:xfrm>
            <a:off x="1149900" y="2974400"/>
            <a:ext cx="99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/>
          <p:nvPr>
            <p:ph idx="5" type="ctrTitle"/>
          </p:nvPr>
        </p:nvSpPr>
        <p:spPr>
          <a:xfrm>
            <a:off x="592050" y="343752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6" type="subTitle"/>
          </p:nvPr>
        </p:nvSpPr>
        <p:spPr>
          <a:xfrm>
            <a:off x="568800" y="3721450"/>
            <a:ext cx="215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hasCustomPrompt="1" idx="7" type="title"/>
          </p:nvPr>
        </p:nvSpPr>
        <p:spPr>
          <a:xfrm>
            <a:off x="3305700" y="1434750"/>
            <a:ext cx="99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/>
          <p:nvPr>
            <p:ph idx="8" type="ctrTitle"/>
          </p:nvPr>
        </p:nvSpPr>
        <p:spPr>
          <a:xfrm>
            <a:off x="2747850" y="189787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9" type="subTitle"/>
          </p:nvPr>
        </p:nvSpPr>
        <p:spPr>
          <a:xfrm>
            <a:off x="2724600" y="2181800"/>
            <a:ext cx="215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4"/>
          <p:cNvSpPr txBox="1"/>
          <p:nvPr>
            <p:ph hasCustomPrompt="1" idx="13" type="title"/>
          </p:nvPr>
        </p:nvSpPr>
        <p:spPr>
          <a:xfrm>
            <a:off x="3305700" y="2974400"/>
            <a:ext cx="99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/>
          <p:nvPr>
            <p:ph idx="14" type="ctrTitle"/>
          </p:nvPr>
        </p:nvSpPr>
        <p:spPr>
          <a:xfrm>
            <a:off x="2747850" y="343752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5" type="subTitle"/>
          </p:nvPr>
        </p:nvSpPr>
        <p:spPr>
          <a:xfrm>
            <a:off x="2724600" y="3721450"/>
            <a:ext cx="215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4"/>
          <p:cNvSpPr txBox="1"/>
          <p:nvPr>
            <p:ph hasCustomPrompt="1" idx="16" type="title"/>
          </p:nvPr>
        </p:nvSpPr>
        <p:spPr>
          <a:xfrm>
            <a:off x="5470096" y="1434750"/>
            <a:ext cx="99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/>
          <p:nvPr>
            <p:ph idx="17" type="ctrTitle"/>
          </p:nvPr>
        </p:nvSpPr>
        <p:spPr>
          <a:xfrm>
            <a:off x="4912246" y="189787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8" type="subTitle"/>
          </p:nvPr>
        </p:nvSpPr>
        <p:spPr>
          <a:xfrm>
            <a:off x="4888996" y="2181800"/>
            <a:ext cx="215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4"/>
          <p:cNvSpPr txBox="1"/>
          <p:nvPr>
            <p:ph hasCustomPrompt="1" idx="19" type="title"/>
          </p:nvPr>
        </p:nvSpPr>
        <p:spPr>
          <a:xfrm>
            <a:off x="5470096" y="2974400"/>
            <a:ext cx="99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idx="20" type="ctrTitle"/>
          </p:nvPr>
        </p:nvSpPr>
        <p:spPr>
          <a:xfrm>
            <a:off x="4912246" y="343752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1" type="subTitle"/>
          </p:nvPr>
        </p:nvSpPr>
        <p:spPr>
          <a:xfrm>
            <a:off x="4888996" y="3721450"/>
            <a:ext cx="215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BIG_NUMBER_1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870200" y="2127525"/>
            <a:ext cx="5403600" cy="2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013650" y="2454225"/>
            <a:ext cx="31167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hasCustomPrompt="1" idx="2" type="title"/>
          </p:nvPr>
        </p:nvSpPr>
        <p:spPr>
          <a:xfrm>
            <a:off x="3897150" y="1361375"/>
            <a:ext cx="13497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BIG_NUMBER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3013650" y="3216225"/>
            <a:ext cx="31167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BIG_NUMBER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996675" y="2313900"/>
            <a:ext cx="31167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BIG_NUMBER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209150" y="289432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304250" y="3178250"/>
            <a:ext cx="191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8"/>
          <p:cNvSpPr txBox="1"/>
          <p:nvPr>
            <p:ph idx="3" type="ctrTitle"/>
          </p:nvPr>
        </p:nvSpPr>
        <p:spPr>
          <a:xfrm>
            <a:off x="3517350" y="289432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subTitle"/>
          </p:nvPr>
        </p:nvSpPr>
        <p:spPr>
          <a:xfrm>
            <a:off x="3612450" y="3178250"/>
            <a:ext cx="191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8"/>
          <p:cNvSpPr txBox="1"/>
          <p:nvPr>
            <p:ph idx="5" type="ctrTitle"/>
          </p:nvPr>
        </p:nvSpPr>
        <p:spPr>
          <a:xfrm>
            <a:off x="5825550" y="2894325"/>
            <a:ext cx="2109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6" type="subTitle"/>
          </p:nvPr>
        </p:nvSpPr>
        <p:spPr>
          <a:xfrm>
            <a:off x="5920650" y="3178250"/>
            <a:ext cx="191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BIG_NUMBER_1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ctrTitle"/>
          </p:nvPr>
        </p:nvSpPr>
        <p:spPr>
          <a:xfrm>
            <a:off x="790539" y="18485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771075" y="21325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3" type="ctrTitle"/>
          </p:nvPr>
        </p:nvSpPr>
        <p:spPr>
          <a:xfrm>
            <a:off x="2722896" y="28391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4" type="subTitle"/>
          </p:nvPr>
        </p:nvSpPr>
        <p:spPr>
          <a:xfrm>
            <a:off x="2703432" y="31231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5" type="ctrTitle"/>
          </p:nvPr>
        </p:nvSpPr>
        <p:spPr>
          <a:xfrm>
            <a:off x="4655242" y="18485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6" type="subTitle"/>
          </p:nvPr>
        </p:nvSpPr>
        <p:spPr>
          <a:xfrm>
            <a:off x="4635778" y="21325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7" type="ctrTitle"/>
          </p:nvPr>
        </p:nvSpPr>
        <p:spPr>
          <a:xfrm>
            <a:off x="6587592" y="2839188"/>
            <a:ext cx="176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bril Fatface"/>
              <a:buNone/>
              <a:defRPr sz="1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8" type="subTitle"/>
          </p:nvPr>
        </p:nvSpPr>
        <p:spPr>
          <a:xfrm>
            <a:off x="6568128" y="3123113"/>
            <a:ext cx="180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BIG_NUMBER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bril Fatface"/>
              <a:buNone/>
              <a:defRPr sz="2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 Light"/>
              <a:buChar char="●"/>
              <a:defRPr sz="18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■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●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■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●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 Light"/>
              <a:buChar char="○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 Light"/>
              <a:buChar char="■"/>
              <a:defRPr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HHYtk26xSj21iQ8_15IP6K-5p1tSH8o1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2" type="ctrTitle"/>
          </p:nvPr>
        </p:nvSpPr>
        <p:spPr>
          <a:xfrm>
            <a:off x="386625" y="3762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AVOCADROID</a:t>
            </a:r>
            <a:endParaRPr sz="3600"/>
          </a:p>
        </p:txBody>
      </p:sp>
      <p:cxnSp>
        <p:nvCxnSpPr>
          <p:cNvPr id="133" name="Google Shape;133;p21"/>
          <p:cNvCxnSpPr/>
          <p:nvPr/>
        </p:nvCxnSpPr>
        <p:spPr>
          <a:xfrm>
            <a:off x="3605650" y="4051775"/>
            <a:ext cx="5285700" cy="8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6" type="subTitle"/>
          </p:nvPr>
        </p:nvSpPr>
        <p:spPr>
          <a:xfrm>
            <a:off x="475200" y="637050"/>
            <a:ext cx="41754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Oxygen"/>
                <a:ea typeface="Oxygen"/>
                <a:cs typeface="Oxygen"/>
                <a:sym typeface="Oxygen"/>
              </a:rPr>
              <a:t>Presentan:</a:t>
            </a:r>
            <a:br>
              <a:rPr lang="en" sz="1400">
                <a:latin typeface="Oxygen"/>
                <a:ea typeface="Oxygen"/>
                <a:cs typeface="Oxygen"/>
                <a:sym typeface="Oxygen"/>
              </a:rPr>
            </a:br>
            <a:r>
              <a:rPr lang="en" sz="1400">
                <a:latin typeface="Oxygen"/>
                <a:ea typeface="Oxygen"/>
                <a:cs typeface="Oxygen"/>
                <a:sym typeface="Oxygen"/>
              </a:rPr>
              <a:t>María Inés Calderón Zetter</a:t>
            </a:r>
            <a:br>
              <a:rPr lang="en" sz="1400">
                <a:latin typeface="Oxygen"/>
                <a:ea typeface="Oxygen"/>
                <a:cs typeface="Oxygen"/>
                <a:sym typeface="Oxygen"/>
              </a:rPr>
            </a:br>
            <a:r>
              <a:rPr lang="en" sz="1400">
                <a:latin typeface="Oxygen"/>
                <a:ea typeface="Oxygen"/>
                <a:cs typeface="Oxygen"/>
                <a:sym typeface="Oxygen"/>
              </a:rPr>
              <a:t>Rosa Elena Rodríguez Robles </a:t>
            </a:r>
            <a:br>
              <a:rPr lang="en" sz="1400">
                <a:latin typeface="Oxygen"/>
                <a:ea typeface="Oxygen"/>
                <a:cs typeface="Oxygen"/>
                <a:sym typeface="Oxygen"/>
              </a:rPr>
            </a:br>
            <a:r>
              <a:rPr lang="en" sz="1400">
                <a:latin typeface="Oxygen"/>
                <a:ea typeface="Oxygen"/>
                <a:cs typeface="Oxygen"/>
                <a:sym typeface="Oxygen"/>
              </a:rPr>
              <a:t>Carlos Saúl Hernández Nuño</a:t>
            </a:r>
            <a:br>
              <a:rPr lang="en" sz="1400">
                <a:latin typeface="Oxygen"/>
                <a:ea typeface="Oxygen"/>
                <a:cs typeface="Oxygen"/>
                <a:sym typeface="Oxygen"/>
              </a:rPr>
            </a:br>
            <a:r>
              <a:rPr lang="en" sz="1400">
                <a:latin typeface="Oxygen"/>
                <a:ea typeface="Oxygen"/>
                <a:cs typeface="Oxygen"/>
                <a:sym typeface="Oxygen"/>
              </a:rPr>
              <a:t>Leonardo Covarrubias García</a:t>
            </a:r>
            <a:endParaRPr sz="14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>
                <a:latin typeface="Oxygen"/>
                <a:ea typeface="Oxygen"/>
                <a:cs typeface="Oxygen"/>
                <a:sym typeface="Oxygen"/>
              </a:rPr>
            </a:br>
            <a:r>
              <a:rPr lang="en" sz="1400">
                <a:latin typeface="Oxygen"/>
                <a:ea typeface="Oxygen"/>
                <a:cs typeface="Oxygen"/>
                <a:sym typeface="Oxygen"/>
              </a:rPr>
              <a:t>Con el apoyo de:</a:t>
            </a:r>
            <a:br>
              <a:rPr lang="en" sz="1400">
                <a:latin typeface="Oxygen"/>
                <a:ea typeface="Oxygen"/>
                <a:cs typeface="Oxygen"/>
                <a:sym typeface="Oxygen"/>
              </a:rPr>
            </a:br>
            <a:r>
              <a:rPr lang="en" sz="1400">
                <a:latin typeface="Oxygen"/>
                <a:ea typeface="Oxygen"/>
                <a:cs typeface="Oxygen"/>
                <a:sym typeface="Oxygen"/>
              </a:rPr>
              <a:t>Ma Angelina Alarcón Romero</a:t>
            </a:r>
            <a:r>
              <a:rPr lang="en" sz="1400">
                <a:latin typeface="Oxygen"/>
                <a:ea typeface="Oxygen"/>
                <a:cs typeface="Oxygen"/>
                <a:sym typeface="Oxygen"/>
              </a:rPr>
              <a:t> </a:t>
            </a:r>
            <a:endParaRPr sz="14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02" y="159200"/>
            <a:ext cx="1614450" cy="16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239" name="Google Shape;239;p30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0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453125" y="1824725"/>
            <a:ext cx="42984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Estando en un nivel de desarrollo - demo este aplicativo puede llegar,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una vez instalado en piso, a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adaptarse a más tipos de frutas y verduras generando un  fuerte impacto en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el consumo responsable desde bodega hasta los pequeños negocios y hogares.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Inés Calderón Zetter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</a:t>
            </a:r>
            <a:r>
              <a:rPr lang="en"/>
              <a:t>Gracias!</a:t>
            </a:r>
            <a:endParaRPr/>
          </a:p>
        </p:txBody>
      </p:sp>
      <p:sp>
        <p:nvSpPr>
          <p:cNvPr id="250" name="Google Shape;250;p31"/>
          <p:cNvSpPr txBox="1"/>
          <p:nvPr>
            <p:ph idx="4294967295" type="subTitle"/>
          </p:nvPr>
        </p:nvSpPr>
        <p:spPr>
          <a:xfrm>
            <a:off x="3604700" y="2867550"/>
            <a:ext cx="51612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https://github.com/ineszetter/AvocadoCNN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1"/>
          <p:cNvCxnSpPr/>
          <p:nvPr/>
        </p:nvCxnSpPr>
        <p:spPr>
          <a:xfrm>
            <a:off x="2322814" y="695425"/>
            <a:ext cx="6825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1"/>
          <p:cNvSpPr/>
          <p:nvPr/>
        </p:nvSpPr>
        <p:spPr>
          <a:xfrm>
            <a:off x="615224" y="1677893"/>
            <a:ext cx="2497200" cy="24945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30" y="1504264"/>
            <a:ext cx="1808903" cy="275121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idx="21" type="subTitle"/>
          </p:nvPr>
        </p:nvSpPr>
        <p:spPr>
          <a:xfrm>
            <a:off x="3604700" y="2108450"/>
            <a:ext cx="42735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xygen"/>
                <a:ea typeface="Oxygen"/>
                <a:cs typeface="Oxygen"/>
                <a:sym typeface="Oxygen"/>
              </a:rPr>
              <a:t>Repositorio en Github</a:t>
            </a:r>
            <a:endParaRPr b="1" sz="24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2" title="VID-20191122-WA00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263" y="1173475"/>
            <a:ext cx="6931469" cy="38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151" name="Google Shape;151;p23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13375" y="2074750"/>
            <a:ext cx="45369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El uso de una red neural convolucional entrenada con un set imágenes de aguacates, en la variedad Hass, en diferentes estados de maduración permitirá reconocer mediante una aplicativo y el uso de una cámara el grado de madurez de un espécimen.</a:t>
            </a:r>
            <a:endParaRPr sz="1600"/>
          </a:p>
        </p:txBody>
      </p:sp>
      <p:sp>
        <p:nvSpPr>
          <p:cNvPr id="155" name="Google Shape;155;p23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Leonardo Covarrubias García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56" name="Google Shape;156;p23"/>
          <p:cNvSpPr txBox="1"/>
          <p:nvPr>
            <p:ph idx="21" type="subTitle"/>
          </p:nvPr>
        </p:nvSpPr>
        <p:spPr>
          <a:xfrm>
            <a:off x="567600" y="1398925"/>
            <a:ext cx="21558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Planteamiento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6" type="subTitle"/>
          </p:nvPr>
        </p:nvSpPr>
        <p:spPr>
          <a:xfrm>
            <a:off x="567600" y="1815500"/>
            <a:ext cx="4998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Modelo de reconocimiento de imágenes para identificar el grado de madurez  de un aguacate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Oxygen"/>
              <a:buChar char="●"/>
            </a:pPr>
            <a:r>
              <a:rPr lang="en" sz="1400">
                <a:latin typeface="Oxygen"/>
                <a:ea typeface="Oxygen"/>
                <a:cs typeface="Oxygen"/>
                <a:sym typeface="Oxygen"/>
              </a:rPr>
              <a:t>Recolección y clasificación de imágenes de </a:t>
            </a:r>
            <a:r>
              <a:rPr lang="en" sz="1400">
                <a:latin typeface="Oxygen"/>
                <a:ea typeface="Oxygen"/>
                <a:cs typeface="Oxygen"/>
                <a:sym typeface="Oxygen"/>
              </a:rPr>
              <a:t>especímenes</a:t>
            </a:r>
            <a:r>
              <a:rPr lang="en" sz="1400">
                <a:latin typeface="Oxygen"/>
                <a:ea typeface="Oxygen"/>
                <a:cs typeface="Oxygen"/>
                <a:sym typeface="Oxygen"/>
              </a:rPr>
              <a:t> en diferentes grados de maduración.</a:t>
            </a:r>
            <a:endParaRPr sz="14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</a:pPr>
            <a:r>
              <a:rPr lang="en" sz="1400">
                <a:latin typeface="Oxygen"/>
                <a:ea typeface="Oxygen"/>
                <a:cs typeface="Oxygen"/>
                <a:sym typeface="Oxygen"/>
              </a:rPr>
              <a:t>Modelado de red neuronal convolucional</a:t>
            </a:r>
            <a:endParaRPr sz="14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</a:pPr>
            <a:r>
              <a:rPr lang="en" sz="1400">
                <a:latin typeface="Oxygen"/>
                <a:ea typeface="Oxygen"/>
                <a:cs typeface="Oxygen"/>
                <a:sym typeface="Oxygen"/>
              </a:rPr>
              <a:t>Entrenamiento de la red</a:t>
            </a:r>
            <a:endParaRPr sz="1400"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</a:pPr>
            <a:r>
              <a:rPr lang="en" sz="1400">
                <a:latin typeface="Oxygen"/>
                <a:ea typeface="Oxygen"/>
                <a:cs typeface="Oxygen"/>
                <a:sym typeface="Oxygen"/>
              </a:rPr>
              <a:t>Creación de aplicativo e integración del modelo </a:t>
            </a:r>
            <a:endParaRPr sz="14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3" name="Google Shape;163;p24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4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21" type="subTitle"/>
          </p:nvPr>
        </p:nvSpPr>
        <p:spPr>
          <a:xfrm>
            <a:off x="537175" y="1215875"/>
            <a:ext cx="21558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Solución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Leonardo Covarrubias García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5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21" type="subTitle"/>
          </p:nvPr>
        </p:nvSpPr>
        <p:spPr>
          <a:xfrm>
            <a:off x="537175" y="1520675"/>
            <a:ext cx="284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Grados de madurez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79" name="Google Shape;179;p25"/>
          <p:cNvSpPr txBox="1"/>
          <p:nvPr>
            <p:ph idx="6" type="subTitle"/>
          </p:nvPr>
        </p:nvSpPr>
        <p:spPr>
          <a:xfrm>
            <a:off x="841975" y="2141875"/>
            <a:ext cx="40320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Oxygen"/>
              <a:buChar char="➢"/>
            </a:pPr>
            <a:r>
              <a:rPr lang="en" sz="1800">
                <a:latin typeface="Oxygen"/>
                <a:ea typeface="Oxygen"/>
                <a:cs typeface="Oxygen"/>
                <a:sym typeface="Oxygen"/>
              </a:rPr>
              <a:t>Muy verde</a:t>
            </a:r>
            <a:endParaRPr sz="1800"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➢"/>
            </a:pPr>
            <a:r>
              <a:rPr lang="en" sz="1800">
                <a:latin typeface="Oxygen"/>
                <a:ea typeface="Oxygen"/>
                <a:cs typeface="Oxygen"/>
                <a:sym typeface="Oxygen"/>
              </a:rPr>
              <a:t>Verde</a:t>
            </a:r>
            <a:endParaRPr sz="1800"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➢"/>
            </a:pPr>
            <a:r>
              <a:rPr lang="en" sz="1800">
                <a:latin typeface="Oxygen"/>
                <a:ea typeface="Oxygen"/>
                <a:cs typeface="Oxygen"/>
                <a:sym typeface="Oxygen"/>
              </a:rPr>
              <a:t>Listo para comer</a:t>
            </a:r>
            <a:endParaRPr sz="1800"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➢"/>
            </a:pPr>
            <a:r>
              <a:rPr lang="en" sz="1800">
                <a:latin typeface="Oxygen"/>
                <a:ea typeface="Oxygen"/>
                <a:cs typeface="Oxygen"/>
                <a:sym typeface="Oxygen"/>
              </a:rPr>
              <a:t>Pasado</a:t>
            </a:r>
            <a:endParaRPr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Leonardo Covarrubias García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187" name="Google Shape;187;p26"/>
          <p:cNvCxnSpPr/>
          <p:nvPr/>
        </p:nvCxnSpPr>
        <p:spPr>
          <a:xfrm flipH="1" rot="10800000">
            <a:off x="2797425" y="695475"/>
            <a:ext cx="6438600" cy="12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 txBox="1"/>
          <p:nvPr>
            <p:ph type="title"/>
          </p:nvPr>
        </p:nvSpPr>
        <p:spPr>
          <a:xfrm>
            <a:off x="-78326" y="2664975"/>
            <a:ext cx="33174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20’418,214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toneladas</a:t>
            </a:r>
            <a:endParaRPr sz="1400"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418025" y="3450975"/>
            <a:ext cx="247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 pierden y desperdician.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26"/>
          <p:cNvSpPr txBox="1"/>
          <p:nvPr>
            <p:ph idx="7" type="title"/>
          </p:nvPr>
        </p:nvSpPr>
        <p:spPr>
          <a:xfrm>
            <a:off x="3758594" y="2664974"/>
            <a:ext cx="11391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39.8%</a:t>
            </a:r>
            <a:endParaRPr/>
          </a:p>
        </p:txBody>
      </p:sp>
      <p:sp>
        <p:nvSpPr>
          <p:cNvPr id="191" name="Google Shape;191;p26"/>
          <p:cNvSpPr txBox="1"/>
          <p:nvPr>
            <p:ph idx="8" type="ctrTitle"/>
          </p:nvPr>
        </p:nvSpPr>
        <p:spPr>
          <a:xfrm>
            <a:off x="3129031" y="3113025"/>
            <a:ext cx="2418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Aguacate</a:t>
            </a:r>
            <a:endParaRPr/>
          </a:p>
        </p:txBody>
      </p:sp>
      <p:sp>
        <p:nvSpPr>
          <p:cNvPr id="192" name="Google Shape;192;p26"/>
          <p:cNvSpPr txBox="1"/>
          <p:nvPr>
            <p:ph idx="9" type="subTitle"/>
          </p:nvPr>
        </p:nvSpPr>
        <p:spPr>
          <a:xfrm>
            <a:off x="3092375" y="3450967"/>
            <a:ext cx="247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 desperdician 312 mil 812 toneladas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6"/>
          <p:cNvSpPr txBox="1"/>
          <p:nvPr/>
        </p:nvSpPr>
        <p:spPr>
          <a:xfrm>
            <a:off x="1039400" y="1431090"/>
            <a:ext cx="3934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rPr>
              <a:t>México produce millones de toneladas de alimentos al año.</a:t>
            </a:r>
            <a:endParaRPr sz="2000"/>
          </a:p>
        </p:txBody>
      </p:sp>
      <p:sp>
        <p:nvSpPr>
          <p:cNvPr id="194" name="Google Shape;194;p26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Leonardo Covarrubias García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 flipH="1" rot="10800000">
            <a:off x="2797425" y="695475"/>
            <a:ext cx="6438600" cy="12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7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Leonardo Covarrubias García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07" name="Google Shape;207;p27"/>
          <p:cNvSpPr txBox="1"/>
          <p:nvPr>
            <p:ph idx="4294967295" type="subTitle"/>
          </p:nvPr>
        </p:nvSpPr>
        <p:spPr>
          <a:xfrm>
            <a:off x="537175" y="1520675"/>
            <a:ext cx="284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xygen"/>
                <a:ea typeface="Oxygen"/>
                <a:cs typeface="Oxygen"/>
                <a:sym typeface="Oxygen"/>
              </a:rPr>
              <a:t>Campo de aplicación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8" name="Google Shape;208;p27"/>
          <p:cNvSpPr txBox="1"/>
          <p:nvPr>
            <p:ph idx="4294967295" type="subTitle"/>
          </p:nvPr>
        </p:nvSpPr>
        <p:spPr>
          <a:xfrm>
            <a:off x="765775" y="2218350"/>
            <a:ext cx="45606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Recolección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Bodegas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Venta en piso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215" name="Google Shape;215;p28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8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6" type="subTitle"/>
          </p:nvPr>
        </p:nvSpPr>
        <p:spPr>
          <a:xfrm>
            <a:off x="765775" y="2218350"/>
            <a:ext cx="45606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Lenguaje de programación Python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Biblioteca y plataforma </a:t>
            </a:r>
            <a:r>
              <a:rPr lang="en" sz="1600">
                <a:latin typeface="Oxygen"/>
                <a:ea typeface="Oxygen"/>
                <a:cs typeface="Oxygen"/>
                <a:sym typeface="Oxygen"/>
              </a:rPr>
              <a:t>TensorFlow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Google Collaboratory + Drive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IDE Android Studio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RIOT (Rapid Image Optimizer Tool)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19" name="Google Shape;219;p28"/>
          <p:cNvSpPr txBox="1"/>
          <p:nvPr>
            <p:ph idx="21" type="subTitle"/>
          </p:nvPr>
        </p:nvSpPr>
        <p:spPr>
          <a:xfrm>
            <a:off x="765775" y="1673075"/>
            <a:ext cx="21558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Herramientas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Carlos Saúl Hernández Nuño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2" type="ctrTitle"/>
          </p:nvPr>
        </p:nvSpPr>
        <p:spPr>
          <a:xfrm>
            <a:off x="615225" y="333450"/>
            <a:ext cx="54036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AVOCADROID</a:t>
            </a:r>
            <a:endParaRPr/>
          </a:p>
        </p:txBody>
      </p:sp>
      <p:cxnSp>
        <p:nvCxnSpPr>
          <p:cNvPr id="227" name="Google Shape;227;p29"/>
          <p:cNvCxnSpPr/>
          <p:nvPr/>
        </p:nvCxnSpPr>
        <p:spPr>
          <a:xfrm>
            <a:off x="2797425" y="697325"/>
            <a:ext cx="63225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/>
          <p:nvPr/>
        </p:nvSpPr>
        <p:spPr>
          <a:xfrm>
            <a:off x="5661125" y="2437625"/>
            <a:ext cx="2606100" cy="2606100"/>
          </a:xfrm>
          <a:prstGeom prst="ellipse">
            <a:avLst/>
          </a:prstGeom>
          <a:solidFill>
            <a:srgbClr val="EA9999">
              <a:alpha val="2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25" y="333438"/>
            <a:ext cx="2983200" cy="4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>
            <p:ph idx="6" type="subTitle"/>
          </p:nvPr>
        </p:nvSpPr>
        <p:spPr>
          <a:xfrm>
            <a:off x="545350" y="1850950"/>
            <a:ext cx="45606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Versión encargado de área (Piso o bodega)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Oxygen"/>
              <a:buChar char="●"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Versión consumidor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1" name="Google Shape;231;p29"/>
          <p:cNvSpPr txBox="1"/>
          <p:nvPr>
            <p:ph idx="21" type="subTitle"/>
          </p:nvPr>
        </p:nvSpPr>
        <p:spPr>
          <a:xfrm>
            <a:off x="615225" y="1060788"/>
            <a:ext cx="21558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xygen"/>
                <a:ea typeface="Oxygen"/>
                <a:cs typeface="Oxygen"/>
                <a:sym typeface="Oxygen"/>
              </a:rPr>
              <a:t>Casos de uso</a:t>
            </a:r>
            <a:endParaRPr b="1"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71450" y="110225"/>
            <a:ext cx="389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Light"/>
                <a:ea typeface="Oxygen Light"/>
                <a:cs typeface="Oxygen Light"/>
                <a:sym typeface="Oxygen Light"/>
              </a:rPr>
              <a:t>Carlos Saúl Hernández Nuño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1" y="4144550"/>
            <a:ext cx="781551" cy="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OD DA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1C448"/>
      </a:accent1>
      <a:accent2>
        <a:srgbClr val="657C2B"/>
      </a:accent2>
      <a:accent3>
        <a:srgbClr val="DFEBC0"/>
      </a:accent3>
      <a:accent4>
        <a:srgbClr val="F7D1D1"/>
      </a:accent4>
      <a:accent5>
        <a:srgbClr val="F9E2E2"/>
      </a:accent5>
      <a:accent6>
        <a:srgbClr val="D24141"/>
      </a:accent6>
      <a:hlink>
        <a:srgbClr val="A1C4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