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loud.zbjwork.com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iki.zhubajie.la/images/5/57/%E7%A7%81%E6%9C%89%E4%BA%91%E5%B9%B3%E5%8F%B0%E4%BD%BF%E7%94%A8%E6%89%8B%E5%86%8C.pdf" TargetMode="External"/><Relationship Id="rId3" Type="http://schemas.openxmlformats.org/officeDocument/2006/relationships/hyperlink" Target="http://wiki.zhubajie.la/images/7/7a/%E7%A7%81%E6%9C%89%E4%BA%91%E5%B9%B3%E5%8F%B0%E5%BB%BA%E8%AE%BE%E6%96%B9%E6%A1%88.pdf" TargetMode="External"/><Relationship Id="rId4" Type="http://schemas.openxmlformats.org/officeDocument/2006/relationships/hyperlink" Target="http://wiki.zhubajie.la/images/6/68/%E7%A7%81%E6%9C%89%E4%BA%91%E9%85%8D%E7%BD%AE%E6%96%87%E6%A1%A3.pdf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猪八戒私有云技术分享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84300" y="61341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									—OP 唐毅</a:t>
            </a:r>
          </a:p>
        </p:txBody>
      </p:sp>
      <p:pic>
        <p:nvPicPr>
          <p:cNvPr id="34" name="Cache_-6d328c5d20360756.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1885" y="7224338"/>
            <a:ext cx="2074446" cy="207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Other components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Neutron：现在独立出来的网络服务</a:t>
            </a:r>
            <a:endParaRPr sz="3600"/>
          </a:p>
          <a:p>
            <a:pPr lvl="0">
              <a:defRPr sz="1800"/>
            </a:pPr>
            <a:r>
              <a:rPr sz="3600"/>
              <a:t>Swift：对象存储服务</a:t>
            </a:r>
            <a:endParaRPr sz="3600"/>
          </a:p>
          <a:p>
            <a:pPr lvl="0">
              <a:defRPr sz="1800"/>
            </a:pPr>
            <a:r>
              <a:rPr sz="3600"/>
              <a:t>Orchestration：自动化部署应用，具备动态伸缩功能，解决PaaS层需求</a:t>
            </a:r>
            <a:endParaRPr sz="3600"/>
          </a:p>
          <a:p>
            <a:pPr lvl="0">
              <a:defRPr sz="1800"/>
            </a:pPr>
            <a:r>
              <a:rPr sz="3600"/>
              <a:t>Telemetry：数据采集，用于监控和计费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41022"/>
            <a:ext cx="13004800" cy="818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网络(nova-network)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flat</a:t>
            </a:r>
            <a:endParaRPr sz="3600"/>
          </a:p>
          <a:p>
            <a:pPr lvl="0">
              <a:defRPr sz="1800"/>
            </a:pPr>
            <a:r>
              <a:rPr sz="3600"/>
              <a:t>flatdhcp</a:t>
            </a:r>
            <a:endParaRPr sz="3600"/>
          </a:p>
          <a:p>
            <a:pPr lvl="0">
              <a:defRPr sz="1800"/>
            </a:pPr>
            <a:r>
              <a:rPr sz="3600"/>
              <a:t>vlan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网络(neutron)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flat</a:t>
            </a:r>
            <a:endParaRPr sz="3600"/>
          </a:p>
          <a:p>
            <a:pPr lvl="0">
              <a:defRPr sz="1800"/>
            </a:pPr>
            <a:r>
              <a:rPr sz="3600"/>
              <a:t>flatdhcp</a:t>
            </a:r>
            <a:endParaRPr sz="3600"/>
          </a:p>
          <a:p>
            <a:pPr lvl="0">
              <a:defRPr sz="1800"/>
            </a:pPr>
            <a:r>
              <a:rPr sz="3600"/>
              <a:t>vlan</a:t>
            </a:r>
            <a:endParaRPr sz="3600"/>
          </a:p>
          <a:p>
            <a:pPr lvl="0">
              <a:defRPr sz="1800"/>
            </a:pPr>
            <a:r>
              <a:rPr sz="3600"/>
              <a:t>gre</a:t>
            </a:r>
            <a:endParaRPr sz="3600"/>
          </a:p>
          <a:p>
            <a:pPr lvl="0">
              <a:defRPr sz="1800"/>
            </a:pPr>
            <a:r>
              <a:rPr sz="3600"/>
              <a:t>vxlan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9093"/>
            <a:ext cx="13004800" cy="7355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" grpId="2"/>
      <p:bldP build="whole" bldLvl="1" animBg="1" rev="0" advAuto="0" spid="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Ceph分布式存储系统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Ceph is a distributed object store and file system designed to provide excellent performance, reliability and scalability.</a:t>
            </a:r>
            <a:endParaRPr sz="3600"/>
          </a:p>
          <a:p>
            <a:pPr lvl="0">
              <a:defRPr sz="1800"/>
            </a:pPr>
            <a:r>
              <a:rPr sz="3600"/>
              <a:t>核心：CRUSH算法</a:t>
            </a:r>
            <a:endParaRPr sz="3600"/>
          </a:p>
          <a:p>
            <a:pPr lvl="0">
              <a:defRPr sz="1800"/>
            </a:pPr>
            <a:r>
              <a:rPr sz="3600"/>
              <a:t>glance nova cinder统一使用Ceph分布式存储系统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为什么选择Ceph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数据的高可用性（数据3份冗余）</a:t>
            </a:r>
            <a:endParaRPr sz="3600"/>
          </a:p>
          <a:p>
            <a:pPr lvl="0">
              <a:defRPr sz="1800"/>
            </a:pPr>
            <a:r>
              <a:rPr sz="3600"/>
              <a:t>易于管理与维护（实例热迁移，计算结点down机实例快速恢复，快速开启实例）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高可用需要解决的问题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数据库</a:t>
            </a:r>
            <a:endParaRPr sz="3600"/>
          </a:p>
          <a:p>
            <a:pPr lvl="0">
              <a:defRPr sz="1800"/>
            </a:pPr>
            <a:r>
              <a:rPr sz="3600"/>
              <a:t>消息队列</a:t>
            </a:r>
            <a:endParaRPr sz="3600"/>
          </a:p>
          <a:p>
            <a:pPr lvl="0">
              <a:defRPr sz="1800"/>
            </a:pPr>
            <a:r>
              <a:rPr sz="3600"/>
              <a:t>各服务API</a:t>
            </a:r>
            <a:endParaRPr sz="3600"/>
          </a:p>
          <a:p>
            <a:pPr lvl="0">
              <a:defRPr sz="1800"/>
            </a:pPr>
            <a:r>
              <a:rPr sz="3600"/>
              <a:t>各Schedulers</a:t>
            </a:r>
            <a:endParaRPr sz="3600"/>
          </a:p>
          <a:p>
            <a:pPr lvl="0">
              <a:defRPr sz="1800"/>
            </a:pPr>
            <a:r>
              <a:rPr sz="3600"/>
              <a:t>网络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解决方案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数据库：HAproxy+Keepalived+MariaDB+Galera</a:t>
            </a:r>
            <a:endParaRPr sz="3600"/>
          </a:p>
          <a:p>
            <a:pPr lvl="0">
              <a:defRPr sz="1800"/>
            </a:pPr>
            <a:r>
              <a:rPr sz="3600"/>
              <a:t>消息队列:rabbitmq镜像队列+HAproxy+Keepalived</a:t>
            </a:r>
            <a:endParaRPr sz="3600"/>
          </a:p>
          <a:p>
            <a:pPr lvl="0">
              <a:defRPr sz="1800"/>
            </a:pPr>
            <a:r>
              <a:rPr sz="3600"/>
              <a:t>API：属于无状态服务，直接使用HAproxy+Keepalived+多个API实例</a:t>
            </a:r>
            <a:endParaRPr sz="3600"/>
          </a:p>
          <a:p>
            <a:pPr lvl="0">
              <a:defRPr sz="1800"/>
            </a:pPr>
            <a:r>
              <a:rPr sz="3600"/>
              <a:t>Schedulers:依赖消息队列的高可用，直接启动多个实例</a:t>
            </a:r>
            <a:endParaRPr sz="3600"/>
          </a:p>
          <a:p>
            <a:pPr lvl="0">
              <a:defRPr sz="1800"/>
            </a:pPr>
            <a:r>
              <a:rPr sz="3600"/>
              <a:t>网络：使用Multi-host模式</a:t>
            </a:r>
          </a:p>
        </p:txBody>
      </p:sp>
      <p:pic>
        <p:nvPicPr>
          <p:cNvPr id="84" name="QQ20150624-1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4313" y="4163027"/>
            <a:ext cx="6455485" cy="2077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QQ20150624-2@2x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2698" y="3328611"/>
            <a:ext cx="6032196" cy="4152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3"/>
      <p:bldP build="whole" bldLvl="1" animBg="1" rev="0" advAuto="0" spid="84" grpId="4"/>
      <p:bldP build="whole" bldLvl="1" animBg="1" rev="0" advAuto="0" spid="85" grpId="1"/>
      <p:bldP build="whole" bldLvl="1" animBg="1" rev="0" advAuto="0" spid="8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72012"/>
            <a:ext cx="13004800" cy="7409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Demo time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自我介绍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重庆市忠县人</a:t>
            </a:r>
            <a:endParaRPr sz="3600"/>
          </a:p>
          <a:p>
            <a:pPr lvl="0">
              <a:defRPr sz="1800"/>
            </a:pPr>
            <a:r>
              <a:rPr sz="3600"/>
              <a:t>去年哈尔滨工业大学毕业</a:t>
            </a:r>
            <a:endParaRPr sz="3600"/>
          </a:p>
          <a:p>
            <a:pPr lvl="0">
              <a:defRPr sz="1800"/>
            </a:pPr>
            <a:r>
              <a:rPr sz="3600"/>
              <a:t>百度运维部无线搜索小组</a:t>
            </a:r>
            <a:endParaRPr sz="3600"/>
          </a:p>
          <a:p>
            <a:pPr lvl="0">
              <a:defRPr sz="1800"/>
            </a:pPr>
            <a:r>
              <a:rPr sz="3600"/>
              <a:t>猪八戒运维部</a:t>
            </a:r>
            <a:endParaRPr sz="3600"/>
          </a:p>
          <a:p>
            <a:pPr lvl="0">
              <a:defRPr sz="1800"/>
            </a:pPr>
            <a:r>
              <a:rPr sz="3600"/>
              <a:t>Blog:http://inetkiller.github.io</a:t>
            </a:r>
            <a:endParaRPr sz="3600"/>
          </a:p>
          <a:p>
            <a:pPr lvl="0">
              <a:defRPr sz="1800"/>
            </a:pPr>
            <a:r>
              <a:rPr sz="3600"/>
              <a:t>Twitter:@tangyimc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私有云使用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申请云主机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提供需要的资源情况（物尽其用原则）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给云主机起个名（部门—用途—申请人）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选择启动的镜像（centos6.4 base|php|java,win7）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提供你的公钥或者帮你生成一对密钥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使用云主机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申请成功后得到云主机IP地址（如果申请时没有提供公钥，还会收到私钥文件）</a:t>
            </a:r>
            <a:endParaRPr sz="3600"/>
          </a:p>
          <a:p>
            <a:pPr lvl="0">
              <a:defRPr sz="1800"/>
            </a:pPr>
            <a:r>
              <a:rPr sz="3600"/>
              <a:t>使用ssh+key方式，以work账号登陆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登陆云平台控制面板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http://cloud.zbjwork.com</a:t>
            </a:r>
            <a:r>
              <a:rPr sz="3600"/>
              <a:t>(用户名：bar 密码：bar)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云主机可用性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只要云主机所在宿主机没有down掉，云主机就处于可用状态</a:t>
            </a:r>
            <a:endParaRPr sz="3600"/>
          </a:p>
          <a:p>
            <a:pPr lvl="0">
              <a:defRPr sz="1800"/>
            </a:pPr>
            <a:r>
              <a:rPr sz="3600"/>
              <a:t>云主机所在宿主机down掉，分钟级完成将该宿主机上的云主机迁移到其它结点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附录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云平台使用手册：</a:t>
            </a:r>
            <a:r>
              <a:rPr sz="3060" u="sng">
                <a:hlinkClick r:id="rId2" invalidUrl="" action="" tgtFrame="" tooltip="" history="1" highlightClick="0" endSnd="0"/>
              </a:rPr>
              <a:t>http://wiki.zhubajie.la/images/5/57/%E7%A7%81%E6%9C%89%E4%BA%91%E5%B9%B3%E5%8F%B0%E4%BD%BF%E7%94%A8%E6%89%8B%E5%86%8C.pdf</a:t>
            </a:r>
            <a:endParaRPr sz="3060"/>
          </a:p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云平台建设方案：</a:t>
            </a:r>
            <a:r>
              <a:rPr sz="3060" u="sng">
                <a:hlinkClick r:id="rId3" invalidUrl="" action="" tgtFrame="" tooltip="" history="1" highlightClick="0" endSnd="0"/>
              </a:rPr>
              <a:t>http://wiki.zhubajie.la/images/7/7a/%E7%A7%81%E6%9C%89%E4%BA%91%E5%B9%B3%E5%8F%B0%E5%BB%BA%E8%AE%BE%E6%96%B9%E6%A1%88.pdf</a:t>
            </a:r>
            <a:endParaRPr sz="3060"/>
          </a:p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云平台配置文档：</a:t>
            </a:r>
            <a:r>
              <a:rPr sz="3060" u="sng">
                <a:hlinkClick r:id="rId4" invalidUrl="" action="" tgtFrame="" tooltip="" history="1" highlightClick="0" endSnd="0"/>
              </a:rPr>
              <a:t>http://wiki.zhubajie.la/images/6/68/%E7%A7%81%E6%9C%89%E4%BA%91%E9%85%8D%E7%BD%AE%E6%96%87%E6%A1%A3.pdf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 &amp; 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openstack技术介绍</a:t>
            </a:r>
            <a:endParaRPr sz="3600"/>
          </a:p>
          <a:p>
            <a:pPr lvl="0">
              <a:defRPr sz="1800"/>
            </a:pPr>
            <a:r>
              <a:rPr sz="3600"/>
              <a:t>demo time</a:t>
            </a:r>
            <a:endParaRPr sz="3600"/>
          </a:p>
          <a:p>
            <a:pPr lvl="0">
              <a:defRPr sz="1800"/>
            </a:pPr>
            <a:r>
              <a:rPr sz="3600"/>
              <a:t>云主机使用姿势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Openstack是什么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Open Source Cloud Operating System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Nova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Openstack Compute服务，核心服务之一，负责虚拟机的管理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Glance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Openstack的镜像服务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身份验证服务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Keystone</a:t>
            </a:r>
          </a:p>
        </p:txBody>
      </p:sp>
      <p:pic>
        <p:nvPicPr>
          <p:cNvPr id="53" name="SCH_5002_V00_NUAC-Keysto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18565"/>
            <a:ext cx="13004801" cy="9200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Cinder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块存储服务，提供云硬盘的功能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Horizon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控制面板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