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  <p:sldId id="275" r:id="rId4"/>
    <p:sldId id="274" r:id="rId5"/>
    <p:sldId id="266" r:id="rId6"/>
    <p:sldId id="260" r:id="rId7"/>
    <p:sldId id="262" r:id="rId8"/>
    <p:sldId id="267" r:id="rId9"/>
    <p:sldId id="261" r:id="rId10"/>
    <p:sldId id="271" r:id="rId11"/>
    <p:sldId id="263" r:id="rId12"/>
    <p:sldId id="269" r:id="rId13"/>
    <p:sldId id="273" r:id="rId14"/>
    <p:sldId id="268" r:id="rId15"/>
    <p:sldId id="264" r:id="rId16"/>
    <p:sldId id="265" r:id="rId17"/>
    <p:sldId id="276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13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E928-DC8A-4CFC-ACF8-6F9BEE4ECC88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1856-F1ED-454B-9464-0288474EB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6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E928-DC8A-4CFC-ACF8-6F9BEE4ECC88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1856-F1ED-454B-9464-0288474EB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3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E928-DC8A-4CFC-ACF8-6F9BEE4ECC88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1856-F1ED-454B-9464-0288474EB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2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E928-DC8A-4CFC-ACF8-6F9BEE4ECC88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1856-F1ED-454B-9464-0288474EB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E928-DC8A-4CFC-ACF8-6F9BEE4ECC88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1856-F1ED-454B-9464-0288474EB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57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E928-DC8A-4CFC-ACF8-6F9BEE4ECC88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1856-F1ED-454B-9464-0288474EB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6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E928-DC8A-4CFC-ACF8-6F9BEE4ECC88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1856-F1ED-454B-9464-0288474EB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1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E928-DC8A-4CFC-ACF8-6F9BEE4ECC88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1856-F1ED-454B-9464-0288474EB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92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E928-DC8A-4CFC-ACF8-6F9BEE4ECC88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1856-F1ED-454B-9464-0288474EB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08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E928-DC8A-4CFC-ACF8-6F9BEE4ECC88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1856-F1ED-454B-9464-0288474EB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86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E928-DC8A-4CFC-ACF8-6F9BEE4ECC88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1856-F1ED-454B-9464-0288474EB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40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AE928-DC8A-4CFC-ACF8-6F9BEE4ECC88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11856-F1ED-454B-9464-0288474EB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71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2658" y="377309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제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회 공모전 파워포인트 템플릿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2658" y="585284"/>
            <a:ext cx="10955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Template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부문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2367" y="-782842"/>
            <a:ext cx="12394367" cy="8262911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7164280" y="2702027"/>
            <a:ext cx="5378652" cy="1714525"/>
            <a:chOff x="7182035" y="2409064"/>
            <a:chExt cx="5378652" cy="1714525"/>
          </a:xfrm>
        </p:grpSpPr>
        <p:grpSp>
          <p:nvGrpSpPr>
            <p:cNvPr id="22" name="그룹 21"/>
            <p:cNvGrpSpPr/>
            <p:nvPr/>
          </p:nvGrpSpPr>
          <p:grpSpPr>
            <a:xfrm>
              <a:off x="7182035" y="2409064"/>
              <a:ext cx="5378652" cy="1669854"/>
              <a:chOff x="7483867" y="2510860"/>
              <a:chExt cx="5378652" cy="1113972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7835955" y="2511819"/>
                <a:ext cx="4691907" cy="1113013"/>
              </a:xfrm>
              <a:prstGeom prst="rect">
                <a:avLst/>
              </a:prstGeom>
              <a:solidFill>
                <a:schemeClr val="bg1">
                  <a:alpha val="7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7483867" y="2510860"/>
                <a:ext cx="5378652" cy="1047035"/>
                <a:chOff x="5676200" y="2246399"/>
                <a:chExt cx="3717988" cy="1033274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6468332" y="2371388"/>
                  <a:ext cx="1191400" cy="3039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2400" b="1" spc="-400" dirty="0">
                      <a:solidFill>
                        <a:srgbClr val="0070C0"/>
                      </a:solidFill>
                    </a:rPr>
                    <a:t>자동제세동기</a:t>
                  </a:r>
                  <a:endParaRPr lang="en-US" altLang="ko-KR" sz="2400" b="1" spc="-4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7557421" y="2368280"/>
                  <a:ext cx="1590307" cy="5065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dist"/>
                  <a:r>
                    <a:rPr lang="ko-KR" altLang="en-US" sz="4400" b="1" spc="-700" dirty="0"/>
                    <a:t>를  이용한</a:t>
                  </a: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5676200" y="2773119"/>
                  <a:ext cx="3486656" cy="506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dist"/>
                  <a:r>
                    <a:rPr lang="ko-KR" altLang="en-US" sz="4400" b="1" kern="0" spc="-500" dirty="0">
                      <a:solidFill>
                        <a:schemeClr val="accent2"/>
                      </a:solidFill>
                    </a:rPr>
                    <a:t>  사고상황알림</a:t>
                  </a:r>
                  <a:r>
                    <a:rPr lang="ko-KR" altLang="en-US" sz="4400" b="1" kern="0" spc="-500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ko-KR" altLang="en-US" sz="4400" b="1" kern="0" spc="-500" dirty="0"/>
                    <a:t>서비스</a:t>
                  </a:r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5919580" y="2246399"/>
                  <a:ext cx="3474608" cy="11586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9" name="직사각형 18"/>
            <p:cNvSpPr/>
            <p:nvPr/>
          </p:nvSpPr>
          <p:spPr>
            <a:xfrm>
              <a:off x="8329788" y="2904195"/>
              <a:ext cx="17230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ko-KR" altLang="en-US" sz="2400" b="1" spc="-400" dirty="0">
                  <a:solidFill>
                    <a:srgbClr val="0070C0"/>
                  </a:solidFill>
                </a:rPr>
                <a:t>및 아두이노</a:t>
              </a:r>
              <a:endParaRPr lang="en-US" altLang="ko-KR" sz="2400" b="1" spc="-400" dirty="0">
                <a:solidFill>
                  <a:srgbClr val="0070C0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534123" y="3950160"/>
              <a:ext cx="4953416" cy="1734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912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462" y="1562243"/>
            <a:ext cx="3257974" cy="34092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80" y="2066534"/>
            <a:ext cx="3667725" cy="2400691"/>
          </a:xfrm>
          <a:prstGeom prst="rect">
            <a:avLst/>
          </a:prstGeom>
        </p:spPr>
      </p:pic>
      <p:sp>
        <p:nvSpPr>
          <p:cNvPr id="6" name="화살표: 오른쪽 5"/>
          <p:cNvSpPr/>
          <p:nvPr/>
        </p:nvSpPr>
        <p:spPr>
          <a:xfrm>
            <a:off x="4845051" y="2740775"/>
            <a:ext cx="3053034" cy="899807"/>
          </a:xfrm>
          <a:prstGeom prst="rightArrow">
            <a:avLst>
              <a:gd name="adj1" fmla="val 50000"/>
              <a:gd name="adj2" fmla="val 10186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46373" y="3871348"/>
            <a:ext cx="25846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사고 발생 위치 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234" y="1653859"/>
            <a:ext cx="1915171" cy="322604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846373" y="3871347"/>
            <a:ext cx="25846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사고 발생 알림 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898085" y="1761228"/>
            <a:ext cx="3007473" cy="3011301"/>
            <a:chOff x="7919420" y="1761228"/>
            <a:chExt cx="3007473" cy="3011301"/>
          </a:xfrm>
        </p:grpSpPr>
        <p:grpSp>
          <p:nvGrpSpPr>
            <p:cNvPr id="32" name="그룹 31"/>
            <p:cNvGrpSpPr/>
            <p:nvPr/>
          </p:nvGrpSpPr>
          <p:grpSpPr>
            <a:xfrm>
              <a:off x="8161498" y="1761228"/>
              <a:ext cx="2765395" cy="3011301"/>
              <a:chOff x="7579590" y="3017066"/>
              <a:chExt cx="1289362" cy="1411980"/>
            </a:xfrm>
          </p:grpSpPr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79590" y="3017066"/>
                <a:ext cx="1050956" cy="1400448"/>
              </a:xfrm>
              <a:prstGeom prst="rect">
                <a:avLst/>
              </a:prstGeom>
            </p:spPr>
          </p:pic>
          <p:sp>
            <p:nvSpPr>
              <p:cNvPr id="34" name="직사각형 33"/>
              <p:cNvSpPr/>
              <p:nvPr/>
            </p:nvSpPr>
            <p:spPr>
              <a:xfrm>
                <a:off x="7613788" y="3028598"/>
                <a:ext cx="1255164" cy="1400448"/>
              </a:xfrm>
              <a:prstGeom prst="rect">
                <a:avLst/>
              </a:prstGeom>
              <a:solidFill>
                <a:schemeClr val="bg1">
                  <a:alpha val="86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750745">
              <a:off x="7919420" y="2105285"/>
              <a:ext cx="606847" cy="1022213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7958573" y="4772529"/>
            <a:ext cx="2706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안드로이드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어플리케이션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사고 위치 확인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76914" y="4613201"/>
            <a:ext cx="270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-윤고딕330" panose="02030504000101010101" pitchFamily="18" charset="-127"/>
                <a:ea typeface="-윤고딕330" panose="02030504000101010101" pitchFamily="18" charset="-127"/>
              </a:rPr>
              <a:t>신고 접수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69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-0.50495 1.1111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" grpId="0"/>
      <p:bldP spid="25" grpId="0"/>
      <p:bldP spid="8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072" y="4962348"/>
            <a:ext cx="1594494" cy="11658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782" y="4006087"/>
            <a:ext cx="2593725" cy="8113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315" y="830371"/>
            <a:ext cx="1912706" cy="11502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4241" y="1883459"/>
            <a:ext cx="1117945" cy="120355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74542" y="1175141"/>
            <a:ext cx="9156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중앙 서버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: Node.js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상황실 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&amp; 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행인 클라이언트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: Angular2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관계자 클라이언트 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Android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데이터베이스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: MongoDB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알람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: Arduino(WIFI + SPEAKER)</a:t>
            </a:r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6069" y="2652180"/>
            <a:ext cx="1035169" cy="12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2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124450" y="3044279"/>
            <a:ext cx="1943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팀 소개</a:t>
            </a:r>
          </a:p>
        </p:txBody>
      </p:sp>
    </p:spTree>
    <p:extLst>
      <p:ext uri="{BB962C8B-B14F-4D97-AF65-F5344CB8AC3E}">
        <p14:creationId xmlns:p14="http://schemas.microsoft.com/office/powerpoint/2010/main" val="368044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-212264" y="382689"/>
            <a:ext cx="4341339" cy="3296708"/>
            <a:chOff x="3126257" y="2963178"/>
            <a:chExt cx="4341339" cy="3296708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4194167" y="2963178"/>
              <a:ext cx="22098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126257" y="3065115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522025" y="5244223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”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88451" y="3477363"/>
              <a:ext cx="2821232" cy="1923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강승규</a:t>
              </a:r>
              <a:endParaRPr lang="en-US" altLang="ko-KR" sz="3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 fontAlgn="base" latinLnBrk="0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자동제세동기 관계자용</a:t>
              </a:r>
              <a:endParaRPr lang="en-US" altLang="ko-KR" sz="1600" dirty="0">
                <a:solidFill>
                  <a:schemeClr val="bg1">
                    <a:lumMod val="6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 fontAlgn="base" latinLnBrk="0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사고 상황 알림 </a:t>
              </a:r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Application 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 fontAlgn="base" latinLnBrk="0"/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&amp; </a:t>
              </a:r>
            </a:p>
            <a:p>
              <a:pPr algn="ctr" fontAlgn="base" latinLnBrk="0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자동제세동기 관계자 </a:t>
              </a:r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DB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구축</a:t>
              </a:r>
            </a:p>
            <a:p>
              <a:pPr algn="ctr"/>
              <a:endPara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4194167" y="5980781"/>
              <a:ext cx="22098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3990588" y="379030"/>
            <a:ext cx="4341339" cy="3261983"/>
            <a:chOff x="3875174" y="379030"/>
            <a:chExt cx="4341339" cy="3261983"/>
          </a:xfrm>
        </p:grpSpPr>
        <p:grpSp>
          <p:nvGrpSpPr>
            <p:cNvPr id="46" name="그룹 45"/>
            <p:cNvGrpSpPr/>
            <p:nvPr/>
          </p:nvGrpSpPr>
          <p:grpSpPr>
            <a:xfrm>
              <a:off x="3875174" y="379030"/>
              <a:ext cx="4341339" cy="3261983"/>
              <a:chOff x="3126257" y="2963178"/>
              <a:chExt cx="4341339" cy="3261983"/>
            </a:xfrm>
          </p:grpSpPr>
          <p:cxnSp>
            <p:nvCxnSpPr>
              <p:cNvPr id="47" name="직선 연결선 46"/>
              <p:cNvCxnSpPr/>
              <p:nvPr/>
            </p:nvCxnSpPr>
            <p:spPr>
              <a:xfrm>
                <a:off x="4194167" y="2963178"/>
                <a:ext cx="22098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3126257" y="3065115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“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522025" y="5209498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”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4194167" y="5980781"/>
                <a:ext cx="22098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/>
            <p:cNvSpPr txBox="1"/>
            <p:nvPr/>
          </p:nvSpPr>
          <p:spPr>
            <a:xfrm>
              <a:off x="4591093" y="939805"/>
              <a:ext cx="2905213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김동욱</a:t>
              </a:r>
              <a:r>
                <a:rPr lang="en-US" altLang="ko-KR" sz="3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(PL)</a:t>
              </a:r>
            </a:p>
            <a:p>
              <a:pPr algn="ctr"/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 fontAlgn="base" latinLnBrk="0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사고 상황 알림 서버 제작</a:t>
              </a:r>
              <a:endParaRPr lang="en-US" altLang="ko-KR" sz="1600" dirty="0">
                <a:solidFill>
                  <a:schemeClr val="bg1">
                    <a:lumMod val="6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 fontAlgn="base" latinLnBrk="0"/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&amp;</a:t>
              </a:r>
            </a:p>
            <a:p>
              <a:pPr algn="ctr" fontAlgn="base" latinLnBrk="0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자동제세동기 관계자 </a:t>
              </a:r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DB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구축</a:t>
              </a:r>
              <a:endParaRPr lang="en-US" altLang="ko-KR" sz="900" dirty="0">
                <a:solidFill>
                  <a:schemeClr val="bg1">
                    <a:lumMod val="6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170680" y="382689"/>
            <a:ext cx="4341339" cy="3296708"/>
            <a:chOff x="8215070" y="382689"/>
            <a:chExt cx="4341339" cy="3296708"/>
          </a:xfrm>
        </p:grpSpPr>
        <p:grpSp>
          <p:nvGrpSpPr>
            <p:cNvPr id="89" name="그룹 88"/>
            <p:cNvGrpSpPr/>
            <p:nvPr/>
          </p:nvGrpSpPr>
          <p:grpSpPr>
            <a:xfrm>
              <a:off x="8215070" y="382689"/>
              <a:ext cx="4341339" cy="3296708"/>
              <a:chOff x="3126257" y="2963178"/>
              <a:chExt cx="4341339" cy="3296708"/>
            </a:xfrm>
          </p:grpSpPr>
          <p:cxnSp>
            <p:nvCxnSpPr>
              <p:cNvPr id="90" name="직선 연결선 89"/>
              <p:cNvCxnSpPr/>
              <p:nvPr/>
            </p:nvCxnSpPr>
            <p:spPr>
              <a:xfrm>
                <a:off x="4194167" y="2963178"/>
                <a:ext cx="22098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3126257" y="3065115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“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522025" y="5244223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”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cxnSp>
            <p:nvCxnSpPr>
              <p:cNvPr id="94" name="직선 연결선 93"/>
              <p:cNvCxnSpPr/>
              <p:nvPr/>
            </p:nvCxnSpPr>
            <p:spPr>
              <a:xfrm>
                <a:off x="4194167" y="5980781"/>
                <a:ext cx="22098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8949022" y="946904"/>
              <a:ext cx="2877715" cy="1923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김현욱</a:t>
              </a:r>
              <a:endParaRPr lang="en-US" altLang="ko-KR" sz="3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 fontAlgn="base" latinLnBrk="0"/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119 Client Web Application </a:t>
              </a:r>
            </a:p>
            <a:p>
              <a:pPr algn="ctr" fontAlgn="base" latinLnBrk="0"/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&amp;</a:t>
              </a:r>
            </a:p>
            <a:p>
              <a:pPr algn="ctr" fontAlgn="base" latinLnBrk="0"/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자동제세동기 주변 행인</a:t>
              </a:r>
              <a:endParaRPr lang="en-US" altLang="ko-KR" sz="1600" dirty="0">
                <a:solidFill>
                  <a:schemeClr val="bg1">
                    <a:lumMod val="6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 fontAlgn="base" latinLnBrk="0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사고 상황 알림 </a:t>
              </a:r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Application 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endPara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839117" y="3400292"/>
            <a:ext cx="4341339" cy="3296708"/>
            <a:chOff x="1670435" y="3400292"/>
            <a:chExt cx="4341339" cy="3296708"/>
          </a:xfrm>
        </p:grpSpPr>
        <p:grpSp>
          <p:nvGrpSpPr>
            <p:cNvPr id="2" name="그룹 1"/>
            <p:cNvGrpSpPr/>
            <p:nvPr/>
          </p:nvGrpSpPr>
          <p:grpSpPr>
            <a:xfrm>
              <a:off x="1670435" y="3400292"/>
              <a:ext cx="4341339" cy="3296708"/>
              <a:chOff x="3126257" y="2963178"/>
              <a:chExt cx="4341339" cy="3296708"/>
            </a:xfrm>
          </p:grpSpPr>
          <p:cxnSp>
            <p:nvCxnSpPr>
              <p:cNvPr id="41" name="직선 연결선 40"/>
              <p:cNvCxnSpPr/>
              <p:nvPr/>
            </p:nvCxnSpPr>
            <p:spPr>
              <a:xfrm>
                <a:off x="4194167" y="2963178"/>
                <a:ext cx="22098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3126257" y="3065115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“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522025" y="5244223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”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4194167" y="5980781"/>
                <a:ext cx="22098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/>
            <p:cNvSpPr txBox="1"/>
            <p:nvPr/>
          </p:nvSpPr>
          <p:spPr>
            <a:xfrm>
              <a:off x="2531204" y="3900307"/>
              <a:ext cx="2581403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안성훈</a:t>
              </a:r>
              <a:endParaRPr lang="en-US" altLang="ko-KR" sz="3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 fontAlgn="base" latinLnBrk="0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자동제세동기</a:t>
              </a:r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제어 모듈</a:t>
              </a:r>
              <a:endParaRPr lang="en-US" altLang="ko-KR" sz="1600" dirty="0">
                <a:solidFill>
                  <a:schemeClr val="bg1">
                    <a:lumMod val="6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 fontAlgn="base" latinLnBrk="0"/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&amp;</a:t>
              </a:r>
            </a:p>
            <a:p>
              <a:pPr algn="ctr" fontAlgn="base" latinLnBrk="0"/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AED To Server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구현</a:t>
              </a:r>
              <a:endParaRPr lang="en-US" altLang="ko-KR" sz="1600" dirty="0">
                <a:solidFill>
                  <a:schemeClr val="bg1">
                    <a:lumMod val="6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159114" y="3400292"/>
            <a:ext cx="4341339" cy="3354583"/>
            <a:chOff x="6043700" y="3400292"/>
            <a:chExt cx="4341339" cy="3354583"/>
          </a:xfrm>
        </p:grpSpPr>
        <p:grpSp>
          <p:nvGrpSpPr>
            <p:cNvPr id="83" name="그룹 82"/>
            <p:cNvGrpSpPr/>
            <p:nvPr/>
          </p:nvGrpSpPr>
          <p:grpSpPr>
            <a:xfrm>
              <a:off x="6043700" y="3400292"/>
              <a:ext cx="4341339" cy="3354583"/>
              <a:chOff x="3126257" y="2963178"/>
              <a:chExt cx="4341339" cy="3354583"/>
            </a:xfrm>
          </p:grpSpPr>
          <p:cxnSp>
            <p:nvCxnSpPr>
              <p:cNvPr id="84" name="직선 연결선 83"/>
              <p:cNvCxnSpPr/>
              <p:nvPr/>
            </p:nvCxnSpPr>
            <p:spPr>
              <a:xfrm>
                <a:off x="4194167" y="2963178"/>
                <a:ext cx="22098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3126257" y="3065115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“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522025" y="5302098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”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cxnSp>
            <p:nvCxnSpPr>
              <p:cNvPr id="88" name="직선 연결선 87"/>
              <p:cNvCxnSpPr/>
              <p:nvPr/>
            </p:nvCxnSpPr>
            <p:spPr>
              <a:xfrm>
                <a:off x="4194167" y="5980781"/>
                <a:ext cx="22098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/>
            <p:cNvSpPr txBox="1"/>
            <p:nvPr/>
          </p:nvSpPr>
          <p:spPr>
            <a:xfrm>
              <a:off x="6925808" y="3872232"/>
              <a:ext cx="2581403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최다혜</a:t>
              </a:r>
              <a:endParaRPr lang="en-US" altLang="ko-KR" sz="3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 fontAlgn="base" latinLnBrk="0"/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UI Design</a:t>
              </a:r>
            </a:p>
            <a:p>
              <a:pPr algn="ctr" fontAlgn="base" latinLnBrk="0"/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&amp;</a:t>
              </a:r>
            </a:p>
            <a:p>
              <a:pPr algn="ctr" fontAlgn="base" latinLnBrk="0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자동제세동기 주변 행인</a:t>
              </a:r>
              <a:endParaRPr lang="en-US" altLang="ko-KR" sz="1600" dirty="0">
                <a:solidFill>
                  <a:schemeClr val="bg1">
                    <a:lumMod val="6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 fontAlgn="base" latinLnBrk="0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사고 상황 알림 </a:t>
              </a:r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Application 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95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48322"/>
            <a:ext cx="10312400" cy="530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64175" y="3044279"/>
            <a:ext cx="126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</p:spTree>
    <p:extLst>
      <p:ext uri="{BB962C8B-B14F-4D97-AF65-F5344CB8AC3E}">
        <p14:creationId xmlns:p14="http://schemas.microsoft.com/office/powerpoint/2010/main" val="198612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/>
          </p:nvPr>
        </p:nvGraphicFramePr>
        <p:xfrm>
          <a:off x="400049" y="1301733"/>
          <a:ext cx="11207020" cy="455011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59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9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9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9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9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9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9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9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9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89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898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45566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1</a:t>
                      </a:r>
                    </a:p>
                  </a:txBody>
                  <a:tcPr marL="0" marR="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2</a:t>
                      </a:r>
                    </a:p>
                  </a:txBody>
                  <a:tcPr marL="0" marR="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3</a:t>
                      </a:r>
                    </a:p>
                  </a:txBody>
                  <a:tcPr marL="0" marR="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4</a:t>
                      </a:r>
                    </a:p>
                  </a:txBody>
                  <a:tcPr marL="0" marR="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5</a:t>
                      </a:r>
                    </a:p>
                  </a:txBody>
                  <a:tcPr marL="0" marR="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6</a:t>
                      </a:r>
                    </a:p>
                  </a:txBody>
                  <a:tcPr marL="0" marR="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7</a:t>
                      </a:r>
                    </a:p>
                  </a:txBody>
                  <a:tcPr marL="0" marR="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8</a:t>
                      </a:r>
                    </a:p>
                  </a:txBody>
                  <a:tcPr marL="0" marR="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9</a:t>
                      </a:r>
                    </a:p>
                  </a:txBody>
                  <a:tcPr marL="0" marR="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10</a:t>
                      </a:r>
                    </a:p>
                  </a:txBody>
                  <a:tcPr marL="0" marR="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11</a:t>
                      </a:r>
                    </a:p>
                  </a:txBody>
                  <a:tcPr marL="0" marR="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12</a:t>
                      </a:r>
                    </a:p>
                  </a:txBody>
                  <a:tcPr marL="0" marR="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13</a:t>
                      </a:r>
                    </a:p>
                  </a:txBody>
                  <a:tcPr marL="0" marR="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14</a:t>
                      </a:r>
                    </a:p>
                  </a:txBody>
                  <a:tcPr marL="0" marR="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15</a:t>
                      </a:r>
                    </a:p>
                  </a:txBody>
                  <a:tcPr marL="0" marR="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9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계획 수립</a:t>
                      </a:r>
                      <a:r>
                        <a:rPr lang="en-US" altLang="ko-KR" sz="1100" baseline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및 팀 회의</a:t>
                      </a:r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T w="12700" cmpd="sng">
                      <a:noFill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T w="12700" cmpd="sng">
                      <a:noFill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T w="12700" cmpd="sng">
                      <a:noFill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T w="12700" cmpd="sng">
                      <a:noFill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T w="12700" cmpd="sng">
                      <a:noFill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T w="12700" cmpd="sng">
                      <a:noFill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T w="12700" cmpd="sng">
                      <a:noFill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T w="12700" cmpd="sng">
                      <a:noFill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T w="12700" cmpd="sng">
                      <a:noFill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T w="12700" cmpd="sng">
                      <a:noFill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T w="12700" cmpd="sng">
                      <a:noFill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T w="12700" cmpd="sng">
                      <a:noFill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T w="12700" cmpd="sng">
                      <a:noFill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T w="12700" cmpd="sng">
                      <a:noFill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T w="12700" cmpd="sng">
                      <a:noFill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T w="12700" cmpd="sng">
                      <a:noFill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9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수행 계획 수립 및 자료조사</a:t>
                      </a:r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0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소방서 클라이언트 시스템</a:t>
                      </a:r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9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자동제세동기 모듈 구성</a:t>
                      </a:r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9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자동제세동기 제어 시스템</a:t>
                      </a:r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9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자동제세동기 관계자 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Android Application</a:t>
                      </a:r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1800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9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심 정지 환자 위치 안내 웹 서비스</a:t>
                      </a:r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19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자동제세동기 서버 </a:t>
                      </a:r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7682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User Interface</a:t>
                      </a:r>
                      <a:r>
                        <a:rPr lang="en-US" sz="1100" baseline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개발</a:t>
                      </a:r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198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Testing</a:t>
                      </a:r>
                    </a:p>
                  </a:txBody>
                  <a:tcPr marL="121889" marR="121889" marT="60960" marB="60960" anchor="ctr"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19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결과 발표</a:t>
                      </a:r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ounded Rectangle 7"/>
          <p:cNvSpPr>
            <a:spLocks/>
          </p:cNvSpPr>
          <p:nvPr/>
        </p:nvSpPr>
        <p:spPr>
          <a:xfrm>
            <a:off x="3393659" y="2189758"/>
            <a:ext cx="1080000" cy="18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Rounded Rectangle 59"/>
          <p:cNvSpPr>
            <a:spLocks/>
          </p:cNvSpPr>
          <p:nvPr/>
        </p:nvSpPr>
        <p:spPr>
          <a:xfrm>
            <a:off x="5711244" y="2870527"/>
            <a:ext cx="540000" cy="17812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ounded Rectangle 62"/>
          <p:cNvSpPr>
            <a:spLocks/>
          </p:cNvSpPr>
          <p:nvPr/>
        </p:nvSpPr>
        <p:spPr>
          <a:xfrm>
            <a:off x="6318741" y="3633361"/>
            <a:ext cx="1080000" cy="18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7"/>
          <p:cNvSpPr>
            <a:spLocks/>
          </p:cNvSpPr>
          <p:nvPr/>
        </p:nvSpPr>
        <p:spPr>
          <a:xfrm>
            <a:off x="2794402" y="1836342"/>
            <a:ext cx="1080000" cy="18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ounded Rectangle 7"/>
          <p:cNvSpPr>
            <a:spLocks/>
          </p:cNvSpPr>
          <p:nvPr/>
        </p:nvSpPr>
        <p:spPr>
          <a:xfrm>
            <a:off x="4566890" y="2529927"/>
            <a:ext cx="1080000" cy="18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ounded Rectangle 7"/>
          <p:cNvSpPr>
            <a:spLocks/>
          </p:cNvSpPr>
          <p:nvPr/>
        </p:nvSpPr>
        <p:spPr>
          <a:xfrm>
            <a:off x="6317919" y="3268431"/>
            <a:ext cx="1080000" cy="18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ounded Rectangle 7"/>
          <p:cNvSpPr>
            <a:spLocks/>
          </p:cNvSpPr>
          <p:nvPr/>
        </p:nvSpPr>
        <p:spPr>
          <a:xfrm>
            <a:off x="6952088" y="4018505"/>
            <a:ext cx="1080000" cy="18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Rounded Rectangle 7"/>
          <p:cNvSpPr>
            <a:spLocks/>
          </p:cNvSpPr>
          <p:nvPr/>
        </p:nvSpPr>
        <p:spPr>
          <a:xfrm>
            <a:off x="8162668" y="4396109"/>
            <a:ext cx="1620000" cy="18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Rounded Rectangle 7"/>
          <p:cNvSpPr>
            <a:spLocks/>
          </p:cNvSpPr>
          <p:nvPr/>
        </p:nvSpPr>
        <p:spPr>
          <a:xfrm>
            <a:off x="9849874" y="4809361"/>
            <a:ext cx="1080000" cy="18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ounded Rectangle 7"/>
          <p:cNvSpPr>
            <a:spLocks/>
          </p:cNvSpPr>
          <p:nvPr/>
        </p:nvSpPr>
        <p:spPr>
          <a:xfrm>
            <a:off x="11051771" y="5568402"/>
            <a:ext cx="540000" cy="18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" name="Rounded Rectangle 7"/>
          <p:cNvSpPr>
            <a:spLocks/>
          </p:cNvSpPr>
          <p:nvPr/>
        </p:nvSpPr>
        <p:spPr>
          <a:xfrm>
            <a:off x="9858216" y="5195549"/>
            <a:ext cx="1080000" cy="18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4890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95887" y="3044279"/>
            <a:ext cx="1922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Q &amp; A</a:t>
            </a:r>
            <a:endParaRPr lang="ko-KR" altLang="en-US" sz="4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771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12334" y="3044279"/>
            <a:ext cx="38830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-윤고딕330" panose="02030504000101010101" pitchFamily="18" charset="-127"/>
                <a:ea typeface="-윤고딕330" panose="02030504000101010101" pitchFamily="18" charset="-127"/>
              </a:rPr>
              <a:t>감사합니다</a:t>
            </a:r>
            <a:endParaRPr lang="ko-KR" altLang="en-US" sz="4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45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63692" y="3075057"/>
            <a:ext cx="2064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262105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4252" y="1178481"/>
            <a:ext cx="12712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r>
              <a:rPr lang="ko-KR" altLang="en-US" sz="32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자동제세동기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및 </a:t>
            </a:r>
            <a:r>
              <a:rPr lang="ko-KR" altLang="en-US" sz="3200" dirty="0" err="1">
                <a:solidFill>
                  <a:schemeClr val="bg1">
                    <a:lumMod val="6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아두이노를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이용한 </a:t>
            </a:r>
            <a:r>
              <a:rPr lang="ko-KR" altLang="en-US" sz="32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사고상황알림 서비스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6881" y="5301944"/>
            <a:ext cx="3418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Golden Time</a:t>
            </a:r>
            <a:r>
              <a:rPr lang="ko-KR" altLang="en-US" sz="32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확보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11917" y="5301944"/>
            <a:ext cx="3418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AED </a:t>
            </a:r>
            <a:r>
              <a:rPr lang="ko-KR" altLang="en-US" sz="32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사용률 개선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744" y="2729472"/>
            <a:ext cx="2347206" cy="2352553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7902713" y="2670803"/>
            <a:ext cx="2327594" cy="2411222"/>
            <a:chOff x="9889724" y="1266591"/>
            <a:chExt cx="3116801" cy="3298858"/>
          </a:xfrm>
        </p:grpSpPr>
        <p:grpSp>
          <p:nvGrpSpPr>
            <p:cNvPr id="10" name="그룹 9"/>
            <p:cNvGrpSpPr/>
            <p:nvPr/>
          </p:nvGrpSpPr>
          <p:grpSpPr>
            <a:xfrm>
              <a:off x="9889724" y="1266591"/>
              <a:ext cx="1358284" cy="3298858"/>
              <a:chOff x="9889724" y="1266591"/>
              <a:chExt cx="1358284" cy="3298858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9889724" y="1266591"/>
                <a:ext cx="1358284" cy="3298858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041384" y="1692449"/>
                <a:ext cx="1054963" cy="1040124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59507" y="1775901"/>
                <a:ext cx="818711" cy="898305"/>
              </a:xfrm>
              <a:prstGeom prst="rect">
                <a:avLst/>
              </a:prstGeom>
              <a:ln w="76200">
                <a:noFill/>
              </a:ln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10041384" y="2780417"/>
              <a:ext cx="2965141" cy="63161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AED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6455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86656" y="3075057"/>
            <a:ext cx="3218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흐름도</a:t>
            </a:r>
          </a:p>
        </p:txBody>
      </p:sp>
    </p:spTree>
    <p:extLst>
      <p:ext uri="{BB962C8B-B14F-4D97-AF65-F5344CB8AC3E}">
        <p14:creationId xmlns:p14="http://schemas.microsoft.com/office/powerpoint/2010/main" val="36385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605" y="364827"/>
            <a:ext cx="2039656" cy="2134376"/>
          </a:xfrm>
          <a:prstGeom prst="rect">
            <a:avLst/>
          </a:prstGeom>
        </p:spPr>
      </p:pic>
      <p:sp>
        <p:nvSpPr>
          <p:cNvPr id="9" name="화살표: 왼쪽/오른쪽 8"/>
          <p:cNvSpPr/>
          <p:nvPr/>
        </p:nvSpPr>
        <p:spPr>
          <a:xfrm rot="18900000">
            <a:off x="4335232" y="2430478"/>
            <a:ext cx="1414018" cy="378187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697" y="3199969"/>
            <a:ext cx="1741178" cy="113968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605" y="4193805"/>
            <a:ext cx="1050956" cy="1400448"/>
          </a:xfrm>
          <a:prstGeom prst="rect">
            <a:avLst/>
          </a:prstGeom>
        </p:spPr>
      </p:pic>
      <p:sp>
        <p:nvSpPr>
          <p:cNvPr id="33" name="화살표: 왼쪽/오른쪽 32"/>
          <p:cNvSpPr/>
          <p:nvPr/>
        </p:nvSpPr>
        <p:spPr>
          <a:xfrm rot="2700000">
            <a:off x="6783921" y="2411906"/>
            <a:ext cx="1414018" cy="378187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왼쪽/오른쪽 33"/>
          <p:cNvSpPr/>
          <p:nvPr/>
        </p:nvSpPr>
        <p:spPr>
          <a:xfrm rot="16200000">
            <a:off x="5576939" y="3189461"/>
            <a:ext cx="1414018" cy="378187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378680" y="4497747"/>
            <a:ext cx="2480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웹 어플리케이션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(119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상황실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74120" y="5677827"/>
            <a:ext cx="2997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 웹 어플리케이션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(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제세동기 주변 행인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93123" y="4552962"/>
            <a:ext cx="2907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-윤고딕330" panose="02030504000101010101" pitchFamily="18" charset="-127"/>
                <a:ea typeface="-윤고딕330" panose="02030504000101010101" pitchFamily="18" charset="-127"/>
              </a:rPr>
              <a:t>안드로이드 어플리케이션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(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제세동기 관계자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198482" y="3055332"/>
            <a:ext cx="1289362" cy="1411980"/>
            <a:chOff x="7579590" y="3017066"/>
            <a:chExt cx="1289362" cy="1411980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79590" y="3017066"/>
              <a:ext cx="1050956" cy="1400448"/>
            </a:xfrm>
            <a:prstGeom prst="rect">
              <a:avLst/>
            </a:prstGeom>
          </p:spPr>
        </p:pic>
        <p:sp>
          <p:nvSpPr>
            <p:cNvPr id="40" name="직사각형 39"/>
            <p:cNvSpPr/>
            <p:nvPr/>
          </p:nvSpPr>
          <p:spPr>
            <a:xfrm>
              <a:off x="7613788" y="3028598"/>
              <a:ext cx="1255164" cy="1400448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560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012" y="2412449"/>
            <a:ext cx="1576642" cy="164986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22" y="2595216"/>
            <a:ext cx="1962166" cy="1284326"/>
          </a:xfrm>
          <a:prstGeom prst="rect">
            <a:avLst/>
          </a:prstGeom>
        </p:spPr>
      </p:pic>
      <p:sp>
        <p:nvSpPr>
          <p:cNvPr id="6" name="화살표: 오른쪽 5"/>
          <p:cNvSpPr/>
          <p:nvPr/>
        </p:nvSpPr>
        <p:spPr>
          <a:xfrm>
            <a:off x="2989928" y="2917782"/>
            <a:ext cx="907369" cy="6865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/>
          <p:cNvSpPr/>
          <p:nvPr/>
        </p:nvSpPr>
        <p:spPr>
          <a:xfrm rot="19702797">
            <a:off x="5320076" y="1811274"/>
            <a:ext cx="907369" cy="6865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화살표: 오른쪽 7"/>
          <p:cNvSpPr/>
          <p:nvPr/>
        </p:nvSpPr>
        <p:spPr>
          <a:xfrm rot="1783649">
            <a:off x="5317968" y="3984038"/>
            <a:ext cx="907369" cy="6865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786" y="1292622"/>
            <a:ext cx="1293652" cy="17238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8713" y="3709023"/>
            <a:ext cx="1355159" cy="228271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5203" y="1395390"/>
            <a:ext cx="1274455" cy="792426"/>
          </a:xfrm>
          <a:prstGeom prst="rect">
            <a:avLst/>
          </a:prstGeom>
        </p:spPr>
      </p:pic>
      <p:sp>
        <p:nvSpPr>
          <p:cNvPr id="17" name="더하기 기호 16"/>
          <p:cNvSpPr/>
          <p:nvPr/>
        </p:nvSpPr>
        <p:spPr>
          <a:xfrm>
            <a:off x="7807154" y="1507856"/>
            <a:ext cx="553217" cy="56749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9733727" y="4327313"/>
            <a:ext cx="1463769" cy="1723853"/>
            <a:chOff x="9627215" y="4253101"/>
            <a:chExt cx="1463769" cy="1723853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7332" y="4253101"/>
              <a:ext cx="1293652" cy="1723853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0700000">
              <a:off x="9627215" y="4431049"/>
              <a:ext cx="383143" cy="645391"/>
            </a:xfrm>
            <a:prstGeom prst="rect">
              <a:avLst/>
            </a:prstGeom>
          </p:spPr>
        </p:pic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984" y="3980231"/>
            <a:ext cx="1543700" cy="74668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0858" y="4218221"/>
            <a:ext cx="752475" cy="476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16121" y="3149882"/>
            <a:ext cx="2143166" cy="350816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8610193" y="945436"/>
            <a:ext cx="1847870" cy="1914262"/>
            <a:chOff x="9889724" y="1266591"/>
            <a:chExt cx="3116801" cy="3298858"/>
          </a:xfrm>
        </p:grpSpPr>
        <p:grpSp>
          <p:nvGrpSpPr>
            <p:cNvPr id="23" name="그룹 22"/>
            <p:cNvGrpSpPr/>
            <p:nvPr/>
          </p:nvGrpSpPr>
          <p:grpSpPr>
            <a:xfrm>
              <a:off x="9889724" y="1266591"/>
              <a:ext cx="1358284" cy="3298858"/>
              <a:chOff x="9889724" y="1266591"/>
              <a:chExt cx="1358284" cy="3298858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9889724" y="1266591"/>
                <a:ext cx="1358284" cy="329885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0041384" y="1692449"/>
                <a:ext cx="1054963" cy="10401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59507" y="1775901"/>
                <a:ext cx="818711" cy="898306"/>
              </a:xfrm>
              <a:prstGeom prst="rect">
                <a:avLst/>
              </a:prstGeom>
              <a:ln w="19050">
                <a:noFill/>
              </a:ln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10041384" y="2780417"/>
              <a:ext cx="2965141" cy="63647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AED</a:t>
              </a:r>
              <a:endParaRPr lang="ko-KR" altLang="en-US" b="1" dirty="0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86151" y="6141311"/>
            <a:ext cx="1603106" cy="340818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76731" y="226662"/>
            <a:ext cx="11486992" cy="64046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9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012" y="2412449"/>
            <a:ext cx="1576642" cy="164986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22" y="2595216"/>
            <a:ext cx="1962166" cy="1284326"/>
          </a:xfrm>
          <a:prstGeom prst="rect">
            <a:avLst/>
          </a:prstGeom>
        </p:spPr>
      </p:pic>
      <p:sp>
        <p:nvSpPr>
          <p:cNvPr id="6" name="화살표: 오른쪽 5"/>
          <p:cNvSpPr/>
          <p:nvPr/>
        </p:nvSpPr>
        <p:spPr>
          <a:xfrm>
            <a:off x="2989928" y="2917782"/>
            <a:ext cx="907369" cy="6865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/>
          <p:cNvSpPr/>
          <p:nvPr/>
        </p:nvSpPr>
        <p:spPr>
          <a:xfrm rot="19702797">
            <a:off x="5320076" y="1811274"/>
            <a:ext cx="907369" cy="6865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화살표: 오른쪽 7"/>
          <p:cNvSpPr/>
          <p:nvPr/>
        </p:nvSpPr>
        <p:spPr>
          <a:xfrm rot="1783649">
            <a:off x="5317968" y="3984038"/>
            <a:ext cx="907369" cy="6865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786" y="1292622"/>
            <a:ext cx="1293652" cy="17238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8713" y="3709023"/>
            <a:ext cx="1355159" cy="228271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5203" y="1395390"/>
            <a:ext cx="1274455" cy="792426"/>
          </a:xfrm>
          <a:prstGeom prst="rect">
            <a:avLst/>
          </a:prstGeom>
        </p:spPr>
      </p:pic>
      <p:sp>
        <p:nvSpPr>
          <p:cNvPr id="17" name="더하기 기호 16"/>
          <p:cNvSpPr/>
          <p:nvPr/>
        </p:nvSpPr>
        <p:spPr>
          <a:xfrm>
            <a:off x="7807154" y="1507856"/>
            <a:ext cx="553217" cy="56749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9733727" y="4327313"/>
            <a:ext cx="1463769" cy="1723853"/>
            <a:chOff x="9627215" y="4253101"/>
            <a:chExt cx="1463769" cy="1723853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7332" y="4253101"/>
              <a:ext cx="1293652" cy="1723853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0700000">
              <a:off x="9627215" y="4431049"/>
              <a:ext cx="383143" cy="645391"/>
            </a:xfrm>
            <a:prstGeom prst="rect">
              <a:avLst/>
            </a:prstGeom>
          </p:spPr>
        </p:pic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984" y="3980231"/>
            <a:ext cx="1543700" cy="74668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0858" y="4218221"/>
            <a:ext cx="752475" cy="476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16121" y="3149882"/>
            <a:ext cx="2143166" cy="350816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8610193" y="945436"/>
            <a:ext cx="1847870" cy="1914262"/>
            <a:chOff x="9889724" y="1266591"/>
            <a:chExt cx="3116801" cy="3298858"/>
          </a:xfrm>
        </p:grpSpPr>
        <p:grpSp>
          <p:nvGrpSpPr>
            <p:cNvPr id="23" name="그룹 22"/>
            <p:cNvGrpSpPr/>
            <p:nvPr/>
          </p:nvGrpSpPr>
          <p:grpSpPr>
            <a:xfrm>
              <a:off x="9889724" y="1266591"/>
              <a:ext cx="1358284" cy="3298858"/>
              <a:chOff x="9889724" y="1266591"/>
              <a:chExt cx="1358284" cy="3298858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9889724" y="1266591"/>
                <a:ext cx="1358284" cy="329885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0041384" y="1692449"/>
                <a:ext cx="1054963" cy="10401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59507" y="1775901"/>
                <a:ext cx="818711" cy="898306"/>
              </a:xfrm>
              <a:prstGeom prst="rect">
                <a:avLst/>
              </a:prstGeom>
              <a:ln w="19050">
                <a:noFill/>
              </a:ln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10041384" y="2780417"/>
              <a:ext cx="2965141" cy="63647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AED</a:t>
              </a:r>
              <a:endParaRPr lang="ko-KR" altLang="en-US" b="1" dirty="0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86151" y="6141311"/>
            <a:ext cx="1603106" cy="34081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146923" y="3606212"/>
            <a:ext cx="6730751" cy="2956513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79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462" y="1562243"/>
            <a:ext cx="3257974" cy="34092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80" y="2066534"/>
            <a:ext cx="3667725" cy="2400691"/>
          </a:xfrm>
          <a:prstGeom prst="rect">
            <a:avLst/>
          </a:prstGeom>
        </p:spPr>
      </p:pic>
      <p:sp>
        <p:nvSpPr>
          <p:cNvPr id="6" name="화살표: 오른쪽 5"/>
          <p:cNvSpPr/>
          <p:nvPr/>
        </p:nvSpPr>
        <p:spPr>
          <a:xfrm>
            <a:off x="4845051" y="2740775"/>
            <a:ext cx="3053034" cy="899807"/>
          </a:xfrm>
          <a:prstGeom prst="rightArrow">
            <a:avLst>
              <a:gd name="adj1" fmla="val 50000"/>
              <a:gd name="adj2" fmla="val 10186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46373" y="3871348"/>
            <a:ext cx="25846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사고 발생 위치 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76282" y="3870615"/>
            <a:ext cx="2584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응급신호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059695" y="2321284"/>
            <a:ext cx="4725807" cy="2215432"/>
            <a:chOff x="6415203" y="945436"/>
            <a:chExt cx="4083374" cy="191426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5203" y="1395390"/>
              <a:ext cx="1274455" cy="792426"/>
            </a:xfrm>
            <a:prstGeom prst="rect">
              <a:avLst/>
            </a:prstGeom>
          </p:spPr>
        </p:pic>
        <p:sp>
          <p:nvSpPr>
            <p:cNvPr id="11" name="더하기 기호 10"/>
            <p:cNvSpPr/>
            <p:nvPr/>
          </p:nvSpPr>
          <p:spPr>
            <a:xfrm>
              <a:off x="7807154" y="1507856"/>
              <a:ext cx="553217" cy="567493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8610191" y="945436"/>
              <a:ext cx="1888386" cy="1914262"/>
              <a:chOff x="9889724" y="1266592"/>
              <a:chExt cx="3185140" cy="3298858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9889724" y="1266592"/>
                <a:ext cx="1358283" cy="3298858"/>
                <a:chOff x="9889724" y="1266592"/>
                <a:chExt cx="1358283" cy="3298858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9889724" y="1266592"/>
                  <a:ext cx="1358283" cy="329885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10041384" y="1692449"/>
                  <a:ext cx="1054963" cy="104012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159507" y="1775901"/>
                  <a:ext cx="818710" cy="898306"/>
                </a:xfrm>
                <a:prstGeom prst="rect">
                  <a:avLst/>
                </a:prstGeom>
                <a:ln w="19050">
                  <a:noFill/>
                </a:ln>
              </p:spPr>
            </p:pic>
          </p:grpSp>
          <p:sp>
            <p:nvSpPr>
              <p:cNvPr id="14" name="TextBox 13"/>
              <p:cNvSpPr txBox="1"/>
              <p:nvPr/>
            </p:nvSpPr>
            <p:spPr>
              <a:xfrm>
                <a:off x="10109725" y="2780416"/>
                <a:ext cx="2965139" cy="63647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AED</a:t>
                </a:r>
                <a:endParaRPr lang="ko-KR" altLang="en-US" b="1" dirty="0"/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8467219" y="4675120"/>
            <a:ext cx="3223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알람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(WIFI·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스피커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웹 실행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(QR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코드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932" y="976791"/>
            <a:ext cx="2477046" cy="399079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775332" y="3870615"/>
            <a:ext cx="2726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QR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코드를 통해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웹 실행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81704" y="4561859"/>
            <a:ext cx="3223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웹을 통해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사고 위치 확인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8469827" y="1583658"/>
            <a:ext cx="2201801" cy="2961938"/>
            <a:chOff x="8417464" y="1643980"/>
            <a:chExt cx="2201801" cy="2961938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80051" y="2155077"/>
              <a:ext cx="1839214" cy="2450841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17464" y="1643980"/>
              <a:ext cx="821143" cy="1581287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1376914" y="4613201"/>
            <a:ext cx="270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-윤고딕330" panose="02030504000101010101" pitchFamily="18" charset="-127"/>
                <a:ea typeface="-윤고딕330" panose="02030504000101010101" pitchFamily="18" charset="-127"/>
              </a:rPr>
              <a:t>신고 접수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823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-0.50495 1.1111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-0.5263 -0.0004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1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2" grpId="0"/>
      <p:bldP spid="9" grpId="0"/>
      <p:bldP spid="9" grpId="1"/>
      <p:bldP spid="19" grpId="0"/>
      <p:bldP spid="19" grpId="1"/>
      <p:bldP spid="21" grpId="0"/>
      <p:bldP spid="26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012" y="2412449"/>
            <a:ext cx="1576642" cy="164986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22" y="2595216"/>
            <a:ext cx="1962166" cy="1284326"/>
          </a:xfrm>
          <a:prstGeom prst="rect">
            <a:avLst/>
          </a:prstGeom>
        </p:spPr>
      </p:pic>
      <p:sp>
        <p:nvSpPr>
          <p:cNvPr id="6" name="화살표: 오른쪽 5"/>
          <p:cNvSpPr/>
          <p:nvPr/>
        </p:nvSpPr>
        <p:spPr>
          <a:xfrm>
            <a:off x="2989928" y="2917782"/>
            <a:ext cx="907369" cy="6865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/>
          <p:cNvSpPr/>
          <p:nvPr/>
        </p:nvSpPr>
        <p:spPr>
          <a:xfrm rot="19702797">
            <a:off x="5320076" y="1811274"/>
            <a:ext cx="907369" cy="6865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화살표: 오른쪽 7"/>
          <p:cNvSpPr/>
          <p:nvPr/>
        </p:nvSpPr>
        <p:spPr>
          <a:xfrm rot="1783649">
            <a:off x="5317968" y="3984038"/>
            <a:ext cx="907369" cy="6865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786" y="1292622"/>
            <a:ext cx="1293652" cy="17238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8713" y="3709023"/>
            <a:ext cx="1355159" cy="228271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5203" y="1395390"/>
            <a:ext cx="1274455" cy="792426"/>
          </a:xfrm>
          <a:prstGeom prst="rect">
            <a:avLst/>
          </a:prstGeom>
        </p:spPr>
      </p:pic>
      <p:sp>
        <p:nvSpPr>
          <p:cNvPr id="17" name="더하기 기호 16"/>
          <p:cNvSpPr/>
          <p:nvPr/>
        </p:nvSpPr>
        <p:spPr>
          <a:xfrm>
            <a:off x="7807154" y="1507856"/>
            <a:ext cx="553217" cy="56749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9733727" y="4327313"/>
            <a:ext cx="1463769" cy="1723853"/>
            <a:chOff x="9627215" y="4253101"/>
            <a:chExt cx="1463769" cy="1723853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7332" y="4253101"/>
              <a:ext cx="1293652" cy="1723853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0700000">
              <a:off x="9627215" y="4431049"/>
              <a:ext cx="383143" cy="645391"/>
            </a:xfrm>
            <a:prstGeom prst="rect">
              <a:avLst/>
            </a:prstGeom>
          </p:spPr>
        </p:pic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984" y="3980231"/>
            <a:ext cx="1543700" cy="74668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0858" y="4218221"/>
            <a:ext cx="752475" cy="476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16121" y="3149882"/>
            <a:ext cx="2143166" cy="350816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8610193" y="945436"/>
            <a:ext cx="1847870" cy="1914262"/>
            <a:chOff x="9889724" y="1266591"/>
            <a:chExt cx="3116801" cy="3298858"/>
          </a:xfrm>
        </p:grpSpPr>
        <p:grpSp>
          <p:nvGrpSpPr>
            <p:cNvPr id="23" name="그룹 22"/>
            <p:cNvGrpSpPr/>
            <p:nvPr/>
          </p:nvGrpSpPr>
          <p:grpSpPr>
            <a:xfrm>
              <a:off x="9889724" y="1266591"/>
              <a:ext cx="1358284" cy="3298858"/>
              <a:chOff x="9889724" y="1266591"/>
              <a:chExt cx="1358284" cy="3298858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9889724" y="1266591"/>
                <a:ext cx="1358284" cy="329885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0041384" y="1692449"/>
                <a:ext cx="1054963" cy="10401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59507" y="1775901"/>
                <a:ext cx="818711" cy="898306"/>
              </a:xfrm>
              <a:prstGeom prst="rect">
                <a:avLst/>
              </a:prstGeom>
              <a:ln w="19050">
                <a:noFill/>
              </a:ln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10041384" y="2780417"/>
              <a:ext cx="2965141" cy="63647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AED</a:t>
              </a:r>
              <a:endParaRPr lang="ko-KR" altLang="en-US" b="1" dirty="0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86151" y="6141311"/>
            <a:ext cx="1603106" cy="340818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5291916" y="487703"/>
            <a:ext cx="6730751" cy="2956513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10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260</Words>
  <Application>Microsoft Office PowerPoint</Application>
  <PresentationFormat>와이드스크린</PresentationFormat>
  <Paragraphs>114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Lato Regular</vt:lpstr>
      <vt:lpstr>-윤고딕330</vt:lpstr>
      <vt:lpstr>-윤고딕310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강승규</dc:creator>
  <cp:lastModifiedBy>강승규</cp:lastModifiedBy>
  <cp:revision>33</cp:revision>
  <dcterms:created xsi:type="dcterms:W3CDTF">2016-09-07T13:45:18Z</dcterms:created>
  <dcterms:modified xsi:type="dcterms:W3CDTF">2016-09-11T14:05:26Z</dcterms:modified>
</cp:coreProperties>
</file>