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73" r:id="rId3"/>
    <p:sldId id="274" r:id="rId4"/>
    <p:sldId id="279" r:id="rId5"/>
    <p:sldId id="282" r:id="rId6"/>
    <p:sldId id="283" r:id="rId7"/>
    <p:sldId id="275" r:id="rId8"/>
    <p:sldId id="280" r:id="rId9"/>
    <p:sldId id="286" r:id="rId10"/>
    <p:sldId id="276" r:id="rId11"/>
    <p:sldId id="284" r:id="rId12"/>
    <p:sldId id="285" r:id="rId13"/>
    <p:sldId id="281" r:id="rId14"/>
    <p:sldId id="277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a각헤드L" panose="02020600000000000000" pitchFamily="18" charset="-127"/>
      <p:regular r:id="rId18"/>
    </p:embeddedFont>
    <p:embeddedFont>
      <p:font typeface="a가을소풍M" panose="02020600000000000000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승규" initials="강" lastIdx="1" clrIdx="0">
    <p:extLst>
      <p:ext uri="{19B8F6BF-5375-455C-9EA6-DF929625EA0E}">
        <p15:presenceInfo xmlns:p15="http://schemas.microsoft.com/office/powerpoint/2012/main" userId="강승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5T23:19:10.0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9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9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0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B90B-F595-4C73-81D2-615E6C9921B3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C6E0-2F27-4460-A581-854F226E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5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32200" y="2743201"/>
            <a:ext cx="5613400" cy="163741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>
            <a:outerShdw blurRad="50800" dist="101600" dir="2700000" algn="tl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98419" y="3013729"/>
            <a:ext cx="3411414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자동제세동기</a:t>
            </a:r>
            <a:r>
              <a:rPr lang="en-US" altLang="ko-KR" sz="2500" spc="-150" dirty="0">
                <a:solidFill>
                  <a:schemeClr val="accent1">
                    <a:lumMod val="60000"/>
                    <a:lumOff val="40000"/>
                  </a:schemeClr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&amp;</a:t>
            </a:r>
            <a:r>
              <a:rPr lang="ko-KR" altLang="en-US" sz="2500" spc="-1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아두이노</a:t>
            </a:r>
            <a:endParaRPr lang="ko-KR" altLang="en-US" sz="2500" spc="-150" dirty="0">
              <a:solidFill>
                <a:schemeClr val="accent1">
                  <a:lumMod val="60000"/>
                  <a:lumOff val="40000"/>
                </a:schemeClr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0332" y="3108415"/>
            <a:ext cx="9802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를</a:t>
            </a:r>
            <a:r>
              <a:rPr lang="ko-KR" altLang="en-US" spc="-15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 이용한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9835" y="3442400"/>
            <a:ext cx="430222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spc="-300" dirty="0" err="1">
                <a:solidFill>
                  <a:srgbClr val="C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사고상황알림</a:t>
            </a:r>
            <a:r>
              <a:rPr lang="ko-KR" altLang="en-US" sz="4000" spc="-300" dirty="0" err="1">
                <a:solidFill>
                  <a:schemeClr val="bg1">
                    <a:lumMod val="95000"/>
                  </a:schemeClr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서비스</a:t>
            </a:r>
            <a:endParaRPr lang="ko-KR" altLang="en-US" sz="4000" spc="-300" dirty="0">
              <a:solidFill>
                <a:schemeClr val="bg1">
                  <a:lumMod val="95000"/>
                </a:schemeClr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32202" y="2723151"/>
            <a:ext cx="561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32200" y="4401153"/>
            <a:ext cx="561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8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6000" y="2036132"/>
            <a:ext cx="8016949" cy="2732568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>
            <a:outerShdw blurRad="50800" dist="101600" dir="2700000" algn="tl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286000" y="3402416"/>
            <a:ext cx="1275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73548" y="2706961"/>
            <a:ext cx="524185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프로젝트 진행상황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027043" y="3413050"/>
            <a:ext cx="1275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804736" y="1580125"/>
            <a:ext cx="6947263" cy="4883731"/>
            <a:chOff x="2311888" y="364827"/>
            <a:chExt cx="8710719" cy="612339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0605" y="364827"/>
              <a:ext cx="2039656" cy="2134376"/>
            </a:xfrm>
            <a:prstGeom prst="rect">
              <a:avLst/>
            </a:prstGeom>
          </p:spPr>
        </p:pic>
        <p:sp>
          <p:nvSpPr>
            <p:cNvPr id="21" name="화살표: 왼쪽/오른쪽 20"/>
            <p:cNvSpPr/>
            <p:nvPr/>
          </p:nvSpPr>
          <p:spPr>
            <a:xfrm rot="18900000">
              <a:off x="4335232" y="2430478"/>
              <a:ext cx="1414018" cy="378187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697" y="3199969"/>
              <a:ext cx="1741178" cy="11396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605" y="4193805"/>
              <a:ext cx="1050956" cy="1400448"/>
            </a:xfrm>
            <a:prstGeom prst="rect">
              <a:avLst/>
            </a:prstGeom>
          </p:spPr>
        </p:pic>
        <p:sp>
          <p:nvSpPr>
            <p:cNvPr id="24" name="화살표: 왼쪽/오른쪽 23"/>
            <p:cNvSpPr/>
            <p:nvPr/>
          </p:nvSpPr>
          <p:spPr>
            <a:xfrm rot="2700000">
              <a:off x="6783921" y="2411906"/>
              <a:ext cx="1414018" cy="378187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왼쪽/오른쪽 24"/>
            <p:cNvSpPr/>
            <p:nvPr/>
          </p:nvSpPr>
          <p:spPr>
            <a:xfrm rot="16200000">
              <a:off x="5576939" y="3189461"/>
              <a:ext cx="1414018" cy="378187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1888" y="4497747"/>
              <a:ext cx="2480712" cy="81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웹 어플리케이션</a:t>
              </a:r>
              <a:endParaRPr lang="en-US" altLang="ko-KR" dirty="0">
                <a:latin typeface="a각헤드L" panose="02020600000000000000" pitchFamily="18" charset="-127"/>
                <a:ea typeface="a각헤드L" panose="02020600000000000000" pitchFamily="18" charset="-127"/>
              </a:endParaRPr>
            </a:p>
            <a:p>
              <a:r>
                <a:rPr lang="en-US" altLang="ko-KR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  (119</a:t>
              </a:r>
              <a:r>
                <a:rPr lang="ko-KR" altLang="en-US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상황실</a:t>
              </a:r>
              <a:r>
                <a:rPr lang="en-US" altLang="ko-KR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)</a:t>
              </a:r>
              <a:endParaRPr lang="ko-KR" altLang="en-US" dirty="0">
                <a:latin typeface="a각헤드L" panose="02020600000000000000" pitchFamily="18" charset="-127"/>
                <a:ea typeface="a각헤드L" panose="0202060000000000000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07328" y="5677827"/>
              <a:ext cx="2997843" cy="81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    웹 어플리케이션</a:t>
              </a:r>
              <a:endParaRPr lang="en-US" altLang="ko-KR" dirty="0">
                <a:latin typeface="a각헤드L" panose="02020600000000000000" pitchFamily="18" charset="-127"/>
                <a:ea typeface="a각헤드L" panose="02020600000000000000" pitchFamily="18" charset="-127"/>
              </a:endParaRPr>
            </a:p>
            <a:p>
              <a:r>
                <a:rPr lang="en-US" altLang="ko-KR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 (</a:t>
              </a:r>
              <a:r>
                <a:rPr lang="ko-KR" altLang="en-US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제세동기 주변 행인</a:t>
              </a:r>
              <a:r>
                <a:rPr lang="en-US" altLang="ko-KR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76268" y="4585414"/>
              <a:ext cx="3546339" cy="81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안드로이드 어플리케이션</a:t>
              </a:r>
              <a:endParaRPr lang="en-US" altLang="ko-KR" dirty="0">
                <a:latin typeface="a각헤드L" panose="02020600000000000000" pitchFamily="18" charset="-127"/>
                <a:ea typeface="a각헤드L" panose="02020600000000000000" pitchFamily="18" charset="-127"/>
              </a:endParaRPr>
            </a:p>
            <a:p>
              <a:r>
                <a:rPr lang="en-US" altLang="ko-KR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   (</a:t>
              </a:r>
              <a:r>
                <a:rPr lang="ko-KR" altLang="en-US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제세동기 관계자</a:t>
              </a:r>
              <a:r>
                <a:rPr lang="en-US" altLang="ko-KR" dirty="0">
                  <a:latin typeface="a각헤드L" panose="02020600000000000000" pitchFamily="18" charset="-127"/>
                  <a:ea typeface="a각헤드L" panose="02020600000000000000" pitchFamily="18" charset="-127"/>
                </a:rPr>
                <a:t>)</a:t>
              </a:r>
              <a:endParaRPr lang="ko-KR" altLang="en-US" dirty="0">
                <a:latin typeface="a각헤드L" panose="02020600000000000000" pitchFamily="18" charset="-127"/>
                <a:ea typeface="a각헤드L" panose="02020600000000000000" pitchFamily="18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198482" y="3055332"/>
              <a:ext cx="1289362" cy="1411980"/>
              <a:chOff x="7579590" y="3017066"/>
              <a:chExt cx="1289362" cy="1411980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9590" y="3017066"/>
                <a:ext cx="1050956" cy="1400448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7613788" y="3028598"/>
                <a:ext cx="1255164" cy="1400448"/>
              </a:xfrm>
              <a:prstGeom prst="rect">
                <a:avLst/>
              </a:prstGeom>
              <a:solidFill>
                <a:schemeClr val="bg1">
                  <a:alpha val="86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" name="화살표: 아래쪽 1"/>
          <p:cNvSpPr/>
          <p:nvPr/>
        </p:nvSpPr>
        <p:spPr>
          <a:xfrm rot="2659137">
            <a:off x="6308640" y="4319032"/>
            <a:ext cx="554276" cy="677716"/>
          </a:xfrm>
          <a:prstGeom prst="downArrow">
            <a:avLst>
              <a:gd name="adj1" fmla="val 39696"/>
              <a:gd name="adj2" fmla="val 5936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87684" y="663091"/>
            <a:ext cx="316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각헤드L" panose="02020600000000000000" charset="-127"/>
                <a:ea typeface="a각헤드L" panose="02020600000000000000" charset="-127"/>
              </a:rPr>
              <a:t>시스템 개요도</a:t>
            </a:r>
            <a:endParaRPr lang="en-US" altLang="ko-KR" sz="44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38" y="1861815"/>
            <a:ext cx="6029325" cy="4057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3742" y="693233"/>
            <a:ext cx="472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각헤드L" panose="02020600000000000000" charset="-127"/>
                <a:ea typeface="a각헤드L" panose="02020600000000000000" charset="-127"/>
              </a:rPr>
              <a:t>행인 클라이언트</a:t>
            </a:r>
            <a:endParaRPr lang="en-US" altLang="ko-KR" sz="44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490" y="2891506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각헤드L" panose="02020600000000000000" pitchFamily="18" charset="-127"/>
                <a:ea typeface="a각헤드L" panose="02020600000000000000" pitchFamily="18" charset="-127"/>
              </a:rPr>
              <a:t>사고 발생 위치까지의 경로</a:t>
            </a:r>
            <a:endParaRPr lang="en-US" altLang="ko-KR" dirty="0">
              <a:latin typeface="a각헤드L" panose="02020600000000000000" pitchFamily="18" charset="-127"/>
              <a:ea typeface="a각헤드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385" y="5113976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각헤드L" panose="02020600000000000000" pitchFamily="18" charset="-127"/>
                <a:ea typeface="a각헤드L" panose="02020600000000000000" pitchFamily="18" charset="-127"/>
              </a:rPr>
              <a:t>사고 발생 상세 위치 </a:t>
            </a:r>
          </a:p>
        </p:txBody>
      </p:sp>
      <p:cxnSp>
        <p:nvCxnSpPr>
          <p:cNvPr id="12" name="직선 연결선 11"/>
          <p:cNvCxnSpPr>
            <a:endCxn id="5" idx="3"/>
          </p:cNvCxnSpPr>
          <p:nvPr/>
        </p:nvCxnSpPr>
        <p:spPr>
          <a:xfrm flipH="1" flipV="1">
            <a:off x="2781259" y="3076172"/>
            <a:ext cx="606984" cy="33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545080" y="5040876"/>
            <a:ext cx="843163" cy="257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1043" y="2107569"/>
            <a:ext cx="4816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웹 기반</a:t>
            </a: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의 어플리케이션</a:t>
            </a:r>
            <a:endParaRPr lang="en-US" altLang="ko-KR" sz="2400" dirty="0">
              <a:latin typeface="a각헤드L" panose="02020600000000000000" pitchFamily="18" charset="-127"/>
              <a:ea typeface="a각헤드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 현재 위치 </a:t>
            </a:r>
            <a:r>
              <a:rPr lang="en-US" altLang="ko-KR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-&gt; </a:t>
            </a: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환자 위치 </a:t>
            </a:r>
            <a:r>
              <a:rPr lang="ko-KR" altLang="en-US" sz="2400" dirty="0">
                <a:solidFill>
                  <a:srgbClr val="FF0000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경로</a:t>
            </a: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 제공</a:t>
            </a:r>
            <a:endParaRPr lang="en-US" altLang="ko-KR" sz="2400" dirty="0">
              <a:latin typeface="a각헤드L" panose="02020600000000000000" pitchFamily="18" charset="-127"/>
              <a:ea typeface="a각헤드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 사고 발생 </a:t>
            </a:r>
            <a:r>
              <a:rPr lang="ko-KR" altLang="en-US" sz="2400" dirty="0">
                <a:solidFill>
                  <a:srgbClr val="FF0000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상세 위치 </a:t>
            </a:r>
            <a:r>
              <a:rPr lang="ko-KR" altLang="en-US" sz="2400" dirty="0">
                <a:latin typeface="a각헤드L" panose="02020600000000000000" pitchFamily="18" charset="-127"/>
                <a:ea typeface="a각헤드L" panose="02020600000000000000" pitchFamily="18" charset="-127"/>
              </a:rPr>
              <a:t>제공</a:t>
            </a:r>
            <a:endParaRPr lang="en-US" altLang="ko-KR" sz="2400" dirty="0">
              <a:latin typeface="a각헤드L" panose="02020600000000000000" pitchFamily="18" charset="-127"/>
              <a:ea typeface="a각헤드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각헤드L" panose="02020600000000000000" pitchFamily="18" charset="-127"/>
              <a:ea typeface="a각헤드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9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1941"/>
              </p:ext>
            </p:extLst>
          </p:nvPr>
        </p:nvGraphicFramePr>
        <p:xfrm>
          <a:off x="400049" y="1301733"/>
          <a:ext cx="11207020" cy="45501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5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9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45566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2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3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4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5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6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7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8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9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10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11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12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13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14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15</a:t>
                      </a:r>
                    </a:p>
                  </a:txBody>
                  <a:tcPr marL="0" marR="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계획 수립</a:t>
                      </a:r>
                      <a:r>
                        <a:rPr lang="en-US" altLang="ko-KR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및 팀 회의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T w="12700" cmpd="sng">
                      <a:noFill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수행 계획 수립 및 자료조사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클라이언트 시스템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모듈 구성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제어 시스템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관계자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Android Application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180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심 정지 환자 위치 안내 웹 서비스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자동제세동기 서버 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68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User Interface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개발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Testing</a:t>
                      </a:r>
                    </a:p>
                  </a:txBody>
                  <a:tcPr marL="121889" marR="121889" marT="60960" marB="60960" anchor="ctr"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535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1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결과 발표</a:t>
                      </a:r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bg1"/>
                        </a:solidFill>
                        <a:latin typeface="Lato Regular"/>
                        <a:cs typeface="Lato Regular"/>
                      </a:endParaRPr>
                    </a:p>
                  </a:txBody>
                  <a:tcPr marL="121889" marR="121889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ounded Rectangle 7"/>
          <p:cNvSpPr>
            <a:spLocks/>
          </p:cNvSpPr>
          <p:nvPr/>
        </p:nvSpPr>
        <p:spPr>
          <a:xfrm>
            <a:off x="3393659" y="2189758"/>
            <a:ext cx="1080000" cy="18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59"/>
          <p:cNvSpPr>
            <a:spLocks/>
          </p:cNvSpPr>
          <p:nvPr/>
        </p:nvSpPr>
        <p:spPr>
          <a:xfrm>
            <a:off x="5729000" y="2897161"/>
            <a:ext cx="540000" cy="1781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62"/>
          <p:cNvSpPr>
            <a:spLocks/>
          </p:cNvSpPr>
          <p:nvPr/>
        </p:nvSpPr>
        <p:spPr>
          <a:xfrm>
            <a:off x="6318741" y="3651117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en-US" sz="900"/>
          </a:p>
        </p:txBody>
      </p:sp>
      <p:sp>
        <p:nvSpPr>
          <p:cNvPr id="11" name="Rounded Rectangle 7"/>
          <p:cNvSpPr>
            <a:spLocks/>
          </p:cNvSpPr>
          <p:nvPr/>
        </p:nvSpPr>
        <p:spPr>
          <a:xfrm>
            <a:off x="2794402" y="1836342"/>
            <a:ext cx="1080000" cy="18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ounded Rectangle 7"/>
          <p:cNvSpPr>
            <a:spLocks/>
          </p:cNvSpPr>
          <p:nvPr/>
        </p:nvSpPr>
        <p:spPr>
          <a:xfrm>
            <a:off x="4551650" y="2547683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ounded Rectangle 7"/>
          <p:cNvSpPr>
            <a:spLocks/>
          </p:cNvSpPr>
          <p:nvPr/>
        </p:nvSpPr>
        <p:spPr>
          <a:xfrm>
            <a:off x="6317919" y="3268431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ounded Rectangle 7"/>
          <p:cNvSpPr>
            <a:spLocks/>
          </p:cNvSpPr>
          <p:nvPr/>
        </p:nvSpPr>
        <p:spPr>
          <a:xfrm>
            <a:off x="6952088" y="4036261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ounded Rectangle 7"/>
          <p:cNvSpPr>
            <a:spLocks/>
          </p:cNvSpPr>
          <p:nvPr/>
        </p:nvSpPr>
        <p:spPr>
          <a:xfrm>
            <a:off x="8162668" y="4396109"/>
            <a:ext cx="162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ounded Rectangle 7"/>
          <p:cNvSpPr>
            <a:spLocks/>
          </p:cNvSpPr>
          <p:nvPr/>
        </p:nvSpPr>
        <p:spPr>
          <a:xfrm>
            <a:off x="9849874" y="4809361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Rounded Rectangle 7"/>
          <p:cNvSpPr>
            <a:spLocks/>
          </p:cNvSpPr>
          <p:nvPr/>
        </p:nvSpPr>
        <p:spPr>
          <a:xfrm>
            <a:off x="11051771" y="5568402"/>
            <a:ext cx="54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ounded Rectangle 7"/>
          <p:cNvSpPr>
            <a:spLocks/>
          </p:cNvSpPr>
          <p:nvPr/>
        </p:nvSpPr>
        <p:spPr>
          <a:xfrm>
            <a:off x="9858216" y="5195549"/>
            <a:ext cx="1080000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ounded Rectangle 7"/>
          <p:cNvSpPr>
            <a:spLocks/>
          </p:cNvSpPr>
          <p:nvPr/>
        </p:nvSpPr>
        <p:spPr>
          <a:xfrm>
            <a:off x="4551650" y="2547683"/>
            <a:ext cx="570766" cy="18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043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32200" y="2743201"/>
            <a:ext cx="5613400" cy="163741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>
            <a:outerShdw blurRad="50800" dist="101600" dir="2700000" algn="tl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632202" y="2723151"/>
            <a:ext cx="561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32200" y="4401153"/>
            <a:ext cx="561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146811" y="3146654"/>
            <a:ext cx="2914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a각헤드L" panose="02020600000000000000" pitchFamily="18" charset="-127"/>
              <a:ea typeface="a각헤드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6000" y="978832"/>
            <a:ext cx="8016949" cy="486668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>
            <a:outerShdw blurRad="50800" dist="101600" dir="2700000" algn="tl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65341" y="1249721"/>
            <a:ext cx="124084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spc="-300" dirty="0">
                <a:solidFill>
                  <a:schemeClr val="bg1">
                    <a:lumMod val="95000"/>
                  </a:schemeClr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목차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86000" y="1871645"/>
            <a:ext cx="1956391" cy="103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4410" y="2271026"/>
            <a:ext cx="4242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계명대학교 프로젝트 소개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계명대학교 교류 상황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프로젝트 진행상황</a:t>
            </a:r>
          </a:p>
        </p:txBody>
      </p:sp>
    </p:spTree>
    <p:extLst>
      <p:ext uri="{BB962C8B-B14F-4D97-AF65-F5344CB8AC3E}">
        <p14:creationId xmlns:p14="http://schemas.microsoft.com/office/powerpoint/2010/main" val="10098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6000" y="2036132"/>
            <a:ext cx="8016949" cy="2732568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>
            <a:outerShdw blurRad="50800" dist="101600" dir="2700000" algn="tl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286000" y="3402416"/>
            <a:ext cx="1275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73548" y="2706961"/>
            <a:ext cx="5241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계명대학교 프로젝트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027043" y="3413050"/>
            <a:ext cx="1275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2903" y="1680717"/>
            <a:ext cx="2390652" cy="2390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181" y="4576045"/>
            <a:ext cx="5606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각헤드L" panose="02020600000000000000" charset="-127"/>
                <a:ea typeface="a각헤드L" panose="02020600000000000000" charset="-127"/>
              </a:rPr>
              <a:t>긴급대피 도움 어플리케이션</a:t>
            </a:r>
            <a:endParaRPr lang="en-US" altLang="ko-KR" sz="40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5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50" y="1968007"/>
            <a:ext cx="2588099" cy="2404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47" y="1672599"/>
            <a:ext cx="2947287" cy="2900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2895" y="4766689"/>
            <a:ext cx="3552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화재 및 사고로 인한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  <a:p>
            <a:pPr algn="ctr"/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시야 확보 어려움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4184" y="4830750"/>
            <a:ext cx="3965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생소한 공간에서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  <a:p>
            <a:pPr algn="ctr"/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위치 파악이 어려움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2966" y="638416"/>
            <a:ext cx="3735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각헤드L" panose="02020600000000000000" charset="-127"/>
                <a:ea typeface="a각헤드L" panose="02020600000000000000" charset="-127"/>
              </a:rPr>
              <a:t>주제 선정 배경</a:t>
            </a:r>
            <a:endParaRPr lang="en-US" altLang="ko-KR" sz="44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3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7" y="2082348"/>
            <a:ext cx="1986104" cy="230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120" y="4607790"/>
            <a:ext cx="3946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a각헤드L" panose="02020600000000000000" charset="-127"/>
                <a:ea typeface="a각헤드L" panose="02020600000000000000" charset="-127"/>
              </a:rPr>
              <a:t>비콘을</a:t>
            </a:r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 이용하여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  <a:p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디바이스에 데이터 전송 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75" y="2082347"/>
            <a:ext cx="3829224" cy="230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9575" y="4607790"/>
            <a:ext cx="3727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위치기반 </a:t>
            </a:r>
            <a:r>
              <a:rPr lang="en-US" altLang="ko-KR" sz="3200" dirty="0">
                <a:latin typeface="a각헤드L" panose="02020600000000000000" charset="-127"/>
                <a:ea typeface="a각헤드L" panose="02020600000000000000" charset="-127"/>
              </a:rPr>
              <a:t>AR </a:t>
            </a:r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서비스를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  <a:p>
            <a:pPr algn="ctr"/>
            <a:r>
              <a:rPr lang="ko-KR" altLang="en-US" sz="3200" dirty="0">
                <a:latin typeface="a각헤드L" panose="02020600000000000000" charset="-127"/>
                <a:ea typeface="a각헤드L" panose="02020600000000000000" charset="-127"/>
              </a:rPr>
              <a:t>이용한 경로 안내</a:t>
            </a:r>
            <a:endParaRPr lang="en-US" altLang="ko-KR" sz="32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798" y="641226"/>
            <a:ext cx="250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각헤드L" panose="02020600000000000000" charset="-127"/>
                <a:ea typeface="a각헤드L" panose="02020600000000000000" charset="-127"/>
              </a:rPr>
              <a:t>개발 내용</a:t>
            </a:r>
            <a:endParaRPr lang="en-US" altLang="ko-KR" sz="44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6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6000" y="2036132"/>
            <a:ext cx="8016949" cy="2732568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>
            <a:outerShdw blurRad="50800" dist="101600" dir="2700000" algn="tl" rotWithShape="0">
              <a:schemeClr val="tx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286000" y="3402416"/>
            <a:ext cx="1275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11501" y="2675064"/>
            <a:ext cx="524185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계명대학교 교류 상황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027043" y="3413050"/>
            <a:ext cx="127590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1798" y="641226"/>
            <a:ext cx="250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각헤드L" panose="02020600000000000000" charset="-127"/>
                <a:ea typeface="a각헤드L" panose="02020600000000000000" charset="-127"/>
              </a:rPr>
              <a:t>교류 내용</a:t>
            </a:r>
            <a:endParaRPr lang="en-US" altLang="ko-KR" sz="44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89" y="1410666"/>
            <a:ext cx="3752766" cy="4990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84" y="1410666"/>
            <a:ext cx="3694136" cy="47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55" y="-1063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96493"/>
            <a:ext cx="12192001" cy="36150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1798" y="641226"/>
            <a:ext cx="250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각헤드L" panose="02020600000000000000" charset="-127"/>
                <a:ea typeface="a각헤드L" panose="02020600000000000000" charset="-127"/>
              </a:rPr>
              <a:t>교류 내용</a:t>
            </a:r>
            <a:endParaRPr lang="en-US" altLang="ko-KR" sz="4400" dirty="0">
              <a:latin typeface="a각헤드L" panose="02020600000000000000" charset="-127"/>
              <a:ea typeface="a각헤드L" panose="0202060000000000000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8337" y="1628378"/>
            <a:ext cx="10574069" cy="4955203"/>
            <a:chOff x="922513" y="1866522"/>
            <a:chExt cx="10574069" cy="4955203"/>
          </a:xfrm>
        </p:grpSpPr>
        <p:sp>
          <p:nvSpPr>
            <p:cNvPr id="7" name="TextBox 6"/>
            <p:cNvSpPr txBox="1"/>
            <p:nvPr/>
          </p:nvSpPr>
          <p:spPr>
            <a:xfrm>
              <a:off x="922513" y="1866522"/>
              <a:ext cx="10574069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a각헤드L" panose="02020600000000000000" charset="-127"/>
                  <a:ea typeface="a각헤드L" panose="02020600000000000000" charset="-127"/>
                </a:rPr>
                <a:t>주제 공유</a:t>
              </a:r>
              <a:endParaRPr lang="en-US" altLang="ko-KR" sz="36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ko-KR" sz="36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a각헤드L" panose="02020600000000000000" charset="-127"/>
                  <a:ea typeface="a각헤드L" panose="02020600000000000000" charset="-127"/>
                </a:rPr>
                <a:t>주제에 관한 서로간 의견 제시</a:t>
              </a:r>
              <a:endParaRPr lang="en-US" altLang="ko-KR" sz="36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r>
                <a:rPr lang="en-US" altLang="ko-KR" sz="3600" dirty="0">
                  <a:latin typeface="a각헤드L" panose="02020600000000000000" charset="-127"/>
                  <a:ea typeface="a각헤드L" panose="02020600000000000000" charset="-127"/>
                </a:rPr>
                <a:t>	</a:t>
              </a:r>
              <a:r>
                <a:rPr lang="en-US" altLang="ko-KR" sz="3200" dirty="0">
                  <a:latin typeface="a각헤드L" panose="02020600000000000000" charset="-127"/>
                  <a:ea typeface="a각헤드L" panose="02020600000000000000" charset="-127"/>
                </a:rPr>
                <a:t> </a:t>
              </a:r>
              <a:r>
                <a:rPr lang="ko-KR" altLang="en-US" sz="3200" dirty="0">
                  <a:latin typeface="a각헤드L" panose="02020600000000000000" charset="-127"/>
                  <a:ea typeface="a각헤드L" panose="02020600000000000000" charset="-127"/>
                </a:rPr>
                <a:t>행인 클라이언트의 존재 이유</a:t>
              </a:r>
              <a:r>
                <a:rPr lang="en-US" altLang="ko-KR" sz="3200" dirty="0">
                  <a:latin typeface="a각헤드L" panose="02020600000000000000" charset="-127"/>
                  <a:ea typeface="a각헤드L" panose="02020600000000000000" charset="-127"/>
                </a:rPr>
                <a:t>, WEB</a:t>
              </a:r>
              <a:r>
                <a:rPr lang="ko-KR" altLang="en-US" sz="3200" dirty="0">
                  <a:latin typeface="a각헤드L" panose="02020600000000000000" charset="-127"/>
                  <a:ea typeface="a각헤드L" panose="02020600000000000000" charset="-127"/>
                </a:rPr>
                <a:t>을 사용하는 이유 등</a:t>
              </a:r>
              <a:endParaRPr lang="en-US" altLang="ko-KR" sz="32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r>
                <a:rPr lang="en-US" altLang="ko-KR" sz="3200" dirty="0">
                  <a:latin typeface="a각헤드L" panose="02020600000000000000" charset="-127"/>
                  <a:ea typeface="a각헤드L" panose="02020600000000000000" charset="-127"/>
                </a:rPr>
                <a:t>	 </a:t>
              </a:r>
              <a:r>
                <a:rPr lang="ko-KR" altLang="en-US" sz="3200" dirty="0">
                  <a:latin typeface="a각헤드L" panose="02020600000000000000" charset="-127"/>
                  <a:ea typeface="a각헤드L" panose="02020600000000000000" charset="-127"/>
                </a:rPr>
                <a:t>프로젝트의 개발 범위</a:t>
              </a:r>
              <a:r>
                <a:rPr lang="en-US" altLang="ko-KR" sz="3200" dirty="0">
                  <a:latin typeface="a각헤드L" panose="02020600000000000000" charset="-127"/>
                  <a:ea typeface="a각헤드L" panose="02020600000000000000" charset="-127"/>
                </a:rPr>
                <a:t>, </a:t>
              </a:r>
              <a:r>
                <a:rPr lang="ko-KR" altLang="en-US" sz="3200" dirty="0">
                  <a:latin typeface="a각헤드L" panose="02020600000000000000" charset="-127"/>
                  <a:ea typeface="a각헤드L" panose="02020600000000000000" charset="-127"/>
                </a:rPr>
                <a:t>화재 발생시 비콘 활용 문제 등</a:t>
              </a:r>
              <a:endParaRPr lang="en-US" altLang="ko-KR" sz="32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endParaRPr lang="en-US" altLang="ko-KR" sz="32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a각헤드L" panose="02020600000000000000" charset="-127"/>
                  <a:ea typeface="a각헤드L" panose="02020600000000000000" charset="-127"/>
                </a:rPr>
                <a:t>공지 사항</a:t>
              </a:r>
              <a:endParaRPr lang="en-US" altLang="ko-KR" sz="36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r>
                <a:rPr lang="en-US" altLang="ko-KR" sz="3600" dirty="0">
                  <a:latin typeface="a각헤드L" panose="02020600000000000000" charset="-127"/>
                  <a:ea typeface="a각헤드L" panose="02020600000000000000" charset="-127"/>
                </a:rPr>
                <a:t>      </a:t>
              </a:r>
              <a:r>
                <a:rPr lang="ko-KR" altLang="en-US" sz="3200" dirty="0">
                  <a:latin typeface="a각헤드L" panose="02020600000000000000" charset="-127"/>
                  <a:ea typeface="a각헤드L" panose="02020600000000000000" charset="-127"/>
                </a:rPr>
                <a:t>다음 회의 일정 조율</a:t>
              </a:r>
              <a:r>
                <a:rPr lang="en-US" altLang="ko-KR" sz="3200" dirty="0">
                  <a:latin typeface="a각헤드L" panose="02020600000000000000" charset="-127"/>
                  <a:ea typeface="a각헤드L" panose="02020600000000000000" charset="-127"/>
                </a:rPr>
                <a:t>, </a:t>
              </a:r>
              <a:r>
                <a:rPr lang="ko-KR" altLang="en-US" sz="3200" dirty="0">
                  <a:latin typeface="a각헤드L" panose="02020600000000000000" charset="-127"/>
                  <a:ea typeface="a각헤드L" panose="02020600000000000000" charset="-127"/>
                </a:rPr>
                <a:t>프로젝트 교류 진행 방식 등</a:t>
              </a:r>
              <a:endParaRPr lang="en-US" altLang="ko-KR" sz="3200" dirty="0">
                <a:latin typeface="a각헤드L" panose="02020600000000000000" charset="-127"/>
                <a:ea typeface="a각헤드L" panose="02020600000000000000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ko-KR" sz="3600" dirty="0">
                <a:latin typeface="a각헤드L" panose="02020600000000000000" charset="-127"/>
                <a:ea typeface="a각헤드L" panose="0202060000000000000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7192" y="4153636"/>
              <a:ext cx="404044" cy="42790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192" y="3684889"/>
              <a:ext cx="404044" cy="404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178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a각헤드L</vt:lpstr>
      <vt:lpstr>Lato Regular</vt:lpstr>
      <vt:lpstr>a가을소풍M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강승규</dc:creator>
  <cp:lastModifiedBy>강승규</cp:lastModifiedBy>
  <cp:revision>68</cp:revision>
  <dcterms:created xsi:type="dcterms:W3CDTF">2016-09-03T01:24:27Z</dcterms:created>
  <dcterms:modified xsi:type="dcterms:W3CDTF">2016-09-26T07:24:04Z</dcterms:modified>
</cp:coreProperties>
</file>